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72" r:id="rId2"/>
  </p:sldMasterIdLst>
  <p:notesMasterIdLst>
    <p:notesMasterId r:id="rId44"/>
  </p:notesMasterIdLst>
  <p:sldIdLst>
    <p:sldId id="260" r:id="rId3"/>
    <p:sldId id="439" r:id="rId4"/>
    <p:sldId id="442" r:id="rId5"/>
    <p:sldId id="443" r:id="rId6"/>
    <p:sldId id="444" r:id="rId7"/>
    <p:sldId id="445" r:id="rId8"/>
    <p:sldId id="446" r:id="rId9"/>
    <p:sldId id="440" r:id="rId10"/>
    <p:sldId id="441" r:id="rId11"/>
    <p:sldId id="448" r:id="rId12"/>
    <p:sldId id="449" r:id="rId13"/>
    <p:sldId id="467" r:id="rId14"/>
    <p:sldId id="482" r:id="rId15"/>
    <p:sldId id="483" r:id="rId16"/>
    <p:sldId id="450" r:id="rId17"/>
    <p:sldId id="451" r:id="rId18"/>
    <p:sldId id="452" r:id="rId19"/>
    <p:sldId id="454" r:id="rId20"/>
    <p:sldId id="456" r:id="rId21"/>
    <p:sldId id="468" r:id="rId22"/>
    <p:sldId id="469" r:id="rId23"/>
    <p:sldId id="475" r:id="rId24"/>
    <p:sldId id="470" r:id="rId25"/>
    <p:sldId id="479" r:id="rId26"/>
    <p:sldId id="455" r:id="rId27"/>
    <p:sldId id="458" r:id="rId28"/>
    <p:sldId id="459" r:id="rId29"/>
    <p:sldId id="477" r:id="rId30"/>
    <p:sldId id="478" r:id="rId31"/>
    <p:sldId id="462" r:id="rId32"/>
    <p:sldId id="463" r:id="rId33"/>
    <p:sldId id="457" r:id="rId34"/>
    <p:sldId id="466" r:id="rId35"/>
    <p:sldId id="465" r:id="rId36"/>
    <p:sldId id="472" r:id="rId37"/>
    <p:sldId id="473" r:id="rId38"/>
    <p:sldId id="476" r:id="rId39"/>
    <p:sldId id="460" r:id="rId40"/>
    <p:sldId id="464" r:id="rId41"/>
    <p:sldId id="480" r:id="rId42"/>
    <p:sldId id="481"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A1FB38D-852A-5442-ACEF-B970FED0E49F}">
          <p14:sldIdLst>
            <p14:sldId id="260"/>
            <p14:sldId id="439"/>
            <p14:sldId id="442"/>
            <p14:sldId id="443"/>
            <p14:sldId id="444"/>
            <p14:sldId id="445"/>
            <p14:sldId id="446"/>
            <p14:sldId id="440"/>
            <p14:sldId id="441"/>
            <p14:sldId id="448"/>
            <p14:sldId id="449"/>
            <p14:sldId id="467"/>
            <p14:sldId id="482"/>
            <p14:sldId id="483"/>
            <p14:sldId id="450"/>
            <p14:sldId id="451"/>
            <p14:sldId id="452"/>
            <p14:sldId id="454"/>
            <p14:sldId id="456"/>
            <p14:sldId id="468"/>
            <p14:sldId id="469"/>
            <p14:sldId id="475"/>
          </p14:sldIdLst>
        </p14:section>
        <p14:section name="Reccomendation &amp; Proposal" id="{9D4CEF86-B2F7-3040-8F09-54C1051F0F75}">
          <p14:sldIdLst>
            <p14:sldId id="470"/>
            <p14:sldId id="479"/>
            <p14:sldId id="455"/>
            <p14:sldId id="458"/>
            <p14:sldId id="459"/>
            <p14:sldId id="477"/>
            <p14:sldId id="478"/>
            <p14:sldId id="462"/>
            <p14:sldId id="463"/>
            <p14:sldId id="457"/>
            <p14:sldId id="466"/>
            <p14:sldId id="465"/>
            <p14:sldId id="472"/>
            <p14:sldId id="473"/>
            <p14:sldId id="476"/>
            <p14:sldId id="460"/>
            <p14:sldId id="464"/>
            <p14:sldId id="480"/>
            <p14:sldId id="481"/>
          </p14:sldIdLst>
        </p14:section>
      </p14:sectionLst>
    </p:ext>
    <p:ext uri="{EFAFB233-063F-42B5-8137-9DF3F51BA10A}">
      <p15:sldGuideLst xmlns:p15="http://schemas.microsoft.com/office/powerpoint/2012/main">
        <p15:guide id="1" orient="horz" userDrawn="1">
          <p15:clr>
            <a:srgbClr val="A4A3A4"/>
          </p15:clr>
        </p15:guide>
        <p15:guide id="2"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dit Patel" initials="AP" lastIdx="1" clrIdx="0">
    <p:extLst>
      <p:ext uri="{19B8F6BF-5375-455C-9EA6-DF929625EA0E}">
        <p15:presenceInfo xmlns:p15="http://schemas.microsoft.com/office/powerpoint/2012/main" userId="414d16b71374497c"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3B3D40"/>
    <a:srgbClr val="80687A"/>
    <a:srgbClr val="FFC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578"/>
    <p:restoredTop sz="90058"/>
  </p:normalViewPr>
  <p:slideViewPr>
    <p:cSldViewPr snapToGrid="0" snapToObjects="1" showGuides="1">
      <p:cViewPr>
        <p:scale>
          <a:sx n="120" d="100"/>
          <a:sy n="120" d="100"/>
        </p:scale>
        <p:origin x="352" y="424"/>
      </p:cViewPr>
      <p:guideLst>
        <p:guide orient="horz"/>
        <p:guide/>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commentAuthors" Target="commentAuthor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theme" Target="theme/theme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presProps" Target="presProps.xml"/><Relationship Id="rId20" Type="http://schemas.openxmlformats.org/officeDocument/2006/relationships/slide" Target="slides/slide18.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7.6072717591570138E-2"/>
          <c:y val="0.10538926130954267"/>
          <c:w val="0.86666370336375986"/>
          <c:h val="0.61962397835785876"/>
        </c:manualLayout>
      </c:layout>
      <c:barChart>
        <c:barDir val="bar"/>
        <c:grouping val="stacked"/>
        <c:varyColors val="0"/>
        <c:ser>
          <c:idx val="0"/>
          <c:order val="0"/>
          <c:tx>
            <c:strRef>
              <c:f>Sheet1!$B$1</c:f>
              <c:strCache>
                <c:ptCount val="1"/>
                <c:pt idx="0">
                  <c:v>ISO8583</c:v>
                </c:pt>
              </c:strCache>
            </c:strRef>
          </c:tx>
          <c:spPr>
            <a:solidFill>
              <a:schemeClr val="accent2"/>
            </a:solidFill>
            <a:ln>
              <a:noFill/>
            </a:ln>
            <a:effectLst/>
          </c:spPr>
          <c:invertIfNegative val="0"/>
          <c:dLbls>
            <c:dLbl>
              <c:idx val="0"/>
              <c:tx>
                <c:rich>
                  <a:bodyPr/>
                  <a:lstStyle/>
                  <a:p>
                    <a:r>
                      <a:rPr lang="en-US"/>
                      <a:t>Nearly </a:t>
                    </a:r>
                    <a:fld id="{691B721E-361D-274E-AC1D-38229E7B4660}" type="VALUE">
                      <a:rPr lang="en-US" smtClean="0"/>
                      <a:pPr/>
                      <a:t>[VALUE]</a:t>
                    </a:fld>
                    <a:endParaRPr lang="en-US"/>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0-134C-7B40-8B64-E0A36CFBB47A}"/>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1100" b="1" i="0" u="none" strike="noStrike" kern="1200" baseline="0">
                    <a:solidFill>
                      <a:srgbClr val="3B3D40"/>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Market Share of Card Paments</c:v>
                </c:pt>
              </c:strCache>
            </c:strRef>
          </c:cat>
          <c:val>
            <c:numRef>
              <c:f>Sheet1!$B$2</c:f>
              <c:numCache>
                <c:formatCode>0%</c:formatCode>
                <c:ptCount val="1"/>
                <c:pt idx="0">
                  <c:v>0.95</c:v>
                </c:pt>
              </c:numCache>
            </c:numRef>
          </c:val>
          <c:extLst>
            <c:ext xmlns:c16="http://schemas.microsoft.com/office/drawing/2014/chart" uri="{C3380CC4-5D6E-409C-BE32-E72D297353CC}">
              <c16:uniqueId val="{00000001-134C-7B40-8B64-E0A36CFBB47A}"/>
            </c:ext>
          </c:extLst>
        </c:ser>
        <c:ser>
          <c:idx val="1"/>
          <c:order val="1"/>
          <c:tx>
            <c:strRef>
              <c:f>Sheet1!$C$1</c:f>
              <c:strCache>
                <c:ptCount val="1"/>
                <c:pt idx="0">
                  <c:v>ISO20022</c:v>
                </c:pt>
              </c:strCache>
            </c:strRef>
          </c:tx>
          <c:spPr>
            <a:solidFill>
              <a:schemeClr val="accent2">
                <a:lumMod val="60000"/>
                <a:lumOff val="4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00" b="1" i="0" u="none" strike="noStrike" kern="1200" baseline="0">
                    <a:solidFill>
                      <a:srgbClr val="3B3D40"/>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Market Share of Card Paments</c:v>
                </c:pt>
              </c:strCache>
            </c:strRef>
          </c:cat>
          <c:val>
            <c:numRef>
              <c:f>Sheet1!$C$2</c:f>
              <c:numCache>
                <c:formatCode>0%</c:formatCode>
                <c:ptCount val="1"/>
                <c:pt idx="0">
                  <c:v>0.05</c:v>
                </c:pt>
              </c:numCache>
            </c:numRef>
          </c:val>
          <c:extLst>
            <c:ext xmlns:c16="http://schemas.microsoft.com/office/drawing/2014/chart" uri="{C3380CC4-5D6E-409C-BE32-E72D297353CC}">
              <c16:uniqueId val="{00000002-134C-7B40-8B64-E0A36CFBB47A}"/>
            </c:ext>
          </c:extLst>
        </c:ser>
        <c:dLbls>
          <c:showLegendKey val="0"/>
          <c:showVal val="0"/>
          <c:showCatName val="0"/>
          <c:showSerName val="0"/>
          <c:showPercent val="0"/>
          <c:showBubbleSize val="0"/>
        </c:dLbls>
        <c:gapWidth val="150"/>
        <c:overlap val="100"/>
        <c:axId val="894669631"/>
        <c:axId val="219054447"/>
      </c:barChart>
      <c:catAx>
        <c:axId val="894669631"/>
        <c:scaling>
          <c:orientation val="minMax"/>
        </c:scaling>
        <c:delete val="0"/>
        <c:axPos val="l"/>
        <c:numFmt formatCode="General" sourceLinked="1"/>
        <c:majorTickMark val="none"/>
        <c:minorTickMark val="none"/>
        <c:tickLblPos val="none"/>
        <c:spPr>
          <a:noFill/>
          <a:ln w="9525" cap="flat" cmpd="sng" algn="ctr">
            <a:solidFill>
              <a:srgbClr val="3B3D40"/>
            </a:solidFill>
            <a:round/>
          </a:ln>
          <a:effectLst/>
        </c:spPr>
        <c:txPr>
          <a:bodyPr rot="-60000000" spcFirstLastPara="1" vertOverflow="ellipsis" vert="horz" wrap="square" anchor="ctr" anchorCtr="1"/>
          <a:lstStyle/>
          <a:p>
            <a:pPr>
              <a:defRPr sz="1050" b="1" i="0" u="none" strike="noStrike" kern="1200" baseline="0">
                <a:solidFill>
                  <a:srgbClr val="3B3D40"/>
                </a:solidFill>
                <a:latin typeface="+mn-lt"/>
                <a:ea typeface="+mn-ea"/>
                <a:cs typeface="+mn-cs"/>
              </a:defRPr>
            </a:pPr>
            <a:endParaRPr lang="en-US"/>
          </a:p>
        </c:txPr>
        <c:crossAx val="219054447"/>
        <c:crosses val="autoZero"/>
        <c:auto val="1"/>
        <c:lblAlgn val="ctr"/>
        <c:lblOffset val="100"/>
        <c:noMultiLvlLbl val="0"/>
      </c:catAx>
      <c:valAx>
        <c:axId val="219054447"/>
        <c:scaling>
          <c:orientation val="minMax"/>
          <c:max val="1"/>
          <c:min val="0"/>
        </c:scaling>
        <c:delete val="0"/>
        <c:axPos val="b"/>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rgbClr val="3B3D40"/>
                </a:solidFill>
                <a:latin typeface="+mn-lt"/>
                <a:ea typeface="+mn-ea"/>
                <a:cs typeface="+mn-cs"/>
              </a:defRPr>
            </a:pPr>
            <a:endParaRPr lang="en-US"/>
          </a:p>
        </c:txPr>
        <c:crossAx val="894669631"/>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rgbClr val="3B3D40"/>
          </a:solidFill>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19213A4-2E0A-4C45-84C3-90A976D0C40D}" type="doc">
      <dgm:prSet loTypeId="urn:microsoft.com/office/officeart/2005/8/layout/pyramid1" loCatId="" qsTypeId="urn:microsoft.com/office/officeart/2005/8/quickstyle/simple1" qsCatId="simple" csTypeId="urn:microsoft.com/office/officeart/2005/8/colors/accent1_2" csCatId="accent1" phldr="1"/>
      <dgm:spPr/>
    </dgm:pt>
    <dgm:pt modelId="{75DF2370-27F1-AE47-8E94-89B7E0E02E73}">
      <dgm:prSet phldrT="[Text]" custT="1"/>
      <dgm:spPr>
        <a:solidFill>
          <a:schemeClr val="tx2">
            <a:lumMod val="20000"/>
            <a:lumOff val="80000"/>
          </a:schemeClr>
        </a:solidFill>
      </dgm:spPr>
      <dgm:t>
        <a:bodyPr/>
        <a:lstStyle/>
        <a:p>
          <a:endParaRPr lang="en-US" sz="1400" dirty="0">
            <a:solidFill>
              <a:srgbClr val="3B3D40"/>
            </a:solidFill>
          </a:endParaRPr>
        </a:p>
        <a:p>
          <a:endParaRPr lang="en-US" sz="1400" dirty="0">
            <a:solidFill>
              <a:srgbClr val="3B3D40"/>
            </a:solidFill>
          </a:endParaRPr>
        </a:p>
        <a:p>
          <a:r>
            <a:rPr lang="en-US" sz="1400" dirty="0">
              <a:solidFill>
                <a:srgbClr val="3B3D40"/>
              </a:solidFill>
            </a:rPr>
            <a:t>Complete Authority</a:t>
          </a:r>
        </a:p>
      </dgm:t>
    </dgm:pt>
    <dgm:pt modelId="{B77DE398-AB13-014A-B821-A64860D2B0DD}" type="parTrans" cxnId="{97058EFD-0F93-1F43-8518-B5AACC4ADCE7}">
      <dgm:prSet/>
      <dgm:spPr/>
      <dgm:t>
        <a:bodyPr/>
        <a:lstStyle/>
        <a:p>
          <a:endParaRPr lang="en-US" sz="1050">
            <a:solidFill>
              <a:srgbClr val="3B3D40"/>
            </a:solidFill>
          </a:endParaRPr>
        </a:p>
      </dgm:t>
    </dgm:pt>
    <dgm:pt modelId="{1A042F05-5234-0844-BA3E-A04087E9E3E5}" type="sibTrans" cxnId="{97058EFD-0F93-1F43-8518-B5AACC4ADCE7}">
      <dgm:prSet/>
      <dgm:spPr/>
      <dgm:t>
        <a:bodyPr/>
        <a:lstStyle/>
        <a:p>
          <a:endParaRPr lang="en-US" sz="1050">
            <a:solidFill>
              <a:srgbClr val="3B3D40"/>
            </a:solidFill>
          </a:endParaRPr>
        </a:p>
      </dgm:t>
    </dgm:pt>
    <dgm:pt modelId="{AC8AE6AB-88EA-FB46-BCAD-8C329D066B0D}">
      <dgm:prSet phldrT="[Text]" custT="1"/>
      <dgm:spPr>
        <a:solidFill>
          <a:schemeClr val="tx2">
            <a:lumMod val="40000"/>
            <a:lumOff val="60000"/>
          </a:schemeClr>
        </a:solidFill>
      </dgm:spPr>
      <dgm:t>
        <a:bodyPr/>
        <a:lstStyle/>
        <a:p>
          <a:r>
            <a:rPr lang="en-US" sz="2000" dirty="0">
              <a:solidFill>
                <a:srgbClr val="3B3D40"/>
              </a:solidFill>
            </a:rPr>
            <a:t>Issuing Banks</a:t>
          </a:r>
        </a:p>
        <a:p>
          <a:r>
            <a:rPr lang="en-US" sz="1400" dirty="0">
              <a:solidFill>
                <a:srgbClr val="3B3D40"/>
              </a:solidFill>
            </a:rPr>
            <a:t>Final Arbiters in Disputes</a:t>
          </a:r>
        </a:p>
      </dgm:t>
    </dgm:pt>
    <dgm:pt modelId="{E6C082A6-ECAE-AC40-B018-F675D8CAA38E}" type="parTrans" cxnId="{4ED7F53B-266B-9947-8276-871AB0DE18AB}">
      <dgm:prSet/>
      <dgm:spPr/>
      <dgm:t>
        <a:bodyPr/>
        <a:lstStyle/>
        <a:p>
          <a:endParaRPr lang="en-US" sz="1050">
            <a:solidFill>
              <a:srgbClr val="3B3D40"/>
            </a:solidFill>
          </a:endParaRPr>
        </a:p>
      </dgm:t>
    </dgm:pt>
    <dgm:pt modelId="{6AE4D045-F01B-324F-8426-FF102A082EB5}" type="sibTrans" cxnId="{4ED7F53B-266B-9947-8276-871AB0DE18AB}">
      <dgm:prSet/>
      <dgm:spPr/>
      <dgm:t>
        <a:bodyPr/>
        <a:lstStyle/>
        <a:p>
          <a:endParaRPr lang="en-US" sz="1050">
            <a:solidFill>
              <a:srgbClr val="3B3D40"/>
            </a:solidFill>
          </a:endParaRPr>
        </a:p>
      </dgm:t>
    </dgm:pt>
    <dgm:pt modelId="{5575B7BE-D21B-3A46-9215-853262B8D163}">
      <dgm:prSet phldrT="[Text]" custT="1"/>
      <dgm:spPr>
        <a:solidFill>
          <a:schemeClr val="tx2">
            <a:lumMod val="60000"/>
            <a:lumOff val="40000"/>
          </a:schemeClr>
        </a:solidFill>
      </dgm:spPr>
      <dgm:t>
        <a:bodyPr/>
        <a:lstStyle/>
        <a:p>
          <a:r>
            <a:rPr lang="en-US" sz="2000" dirty="0">
              <a:solidFill>
                <a:srgbClr val="3B3D40"/>
              </a:solidFill>
            </a:rPr>
            <a:t>Payment Processors</a:t>
          </a:r>
        </a:p>
        <a:p>
          <a:r>
            <a:rPr lang="en-US" sz="1400" dirty="0">
              <a:solidFill>
                <a:srgbClr val="3B3D40"/>
              </a:solidFill>
            </a:rPr>
            <a:t>Can Initiate Transactions</a:t>
          </a:r>
        </a:p>
      </dgm:t>
    </dgm:pt>
    <dgm:pt modelId="{DD58666E-1EAF-DB43-A0AD-33ED597CFD67}" type="parTrans" cxnId="{8A79990C-00C7-DE43-AD50-8AACA2661054}">
      <dgm:prSet/>
      <dgm:spPr/>
      <dgm:t>
        <a:bodyPr/>
        <a:lstStyle/>
        <a:p>
          <a:endParaRPr lang="en-US" sz="1050">
            <a:solidFill>
              <a:srgbClr val="3B3D40"/>
            </a:solidFill>
          </a:endParaRPr>
        </a:p>
      </dgm:t>
    </dgm:pt>
    <dgm:pt modelId="{327D2058-AA87-BC47-B221-88E7C668B883}" type="sibTrans" cxnId="{8A79990C-00C7-DE43-AD50-8AACA2661054}">
      <dgm:prSet/>
      <dgm:spPr/>
      <dgm:t>
        <a:bodyPr/>
        <a:lstStyle/>
        <a:p>
          <a:endParaRPr lang="en-US" sz="1050">
            <a:solidFill>
              <a:srgbClr val="3B3D40"/>
            </a:solidFill>
          </a:endParaRPr>
        </a:p>
      </dgm:t>
    </dgm:pt>
    <dgm:pt modelId="{07DDF41E-3701-534D-B1EE-B8F25CDE36B2}">
      <dgm:prSet custT="1"/>
      <dgm:spPr>
        <a:solidFill>
          <a:schemeClr val="tx2">
            <a:lumMod val="75000"/>
          </a:schemeClr>
        </a:solidFill>
      </dgm:spPr>
      <dgm:t>
        <a:bodyPr/>
        <a:lstStyle/>
        <a:p>
          <a:r>
            <a:rPr lang="en-US" sz="2000" dirty="0">
              <a:solidFill>
                <a:schemeClr val="bg1">
                  <a:lumMod val="95000"/>
                </a:schemeClr>
              </a:solidFill>
            </a:rPr>
            <a:t>Merchants</a:t>
          </a:r>
        </a:p>
        <a:p>
          <a:r>
            <a:rPr lang="en-US" sz="1400" dirty="0">
              <a:solidFill>
                <a:schemeClr val="bg1">
                  <a:lumMod val="95000"/>
                </a:schemeClr>
              </a:solidFill>
            </a:rPr>
            <a:t>Can Accept Payments</a:t>
          </a:r>
        </a:p>
      </dgm:t>
    </dgm:pt>
    <dgm:pt modelId="{FC95BF7F-2895-E444-BB5F-5D936BC07D3C}" type="parTrans" cxnId="{D9C3096E-A73F-B04F-9F38-E0B6F002EC28}">
      <dgm:prSet/>
      <dgm:spPr/>
      <dgm:t>
        <a:bodyPr/>
        <a:lstStyle/>
        <a:p>
          <a:endParaRPr lang="en-US"/>
        </a:p>
      </dgm:t>
    </dgm:pt>
    <dgm:pt modelId="{6641CD4E-AA87-CF44-B3E2-035385BD7599}" type="sibTrans" cxnId="{D9C3096E-A73F-B04F-9F38-E0B6F002EC28}">
      <dgm:prSet/>
      <dgm:spPr/>
      <dgm:t>
        <a:bodyPr/>
        <a:lstStyle/>
        <a:p>
          <a:endParaRPr lang="en-US"/>
        </a:p>
      </dgm:t>
    </dgm:pt>
    <dgm:pt modelId="{8EE1FFB3-D406-A948-A83F-9A0AEBD4D435}" type="pres">
      <dgm:prSet presAssocID="{919213A4-2E0A-4C45-84C3-90A976D0C40D}" presName="Name0" presStyleCnt="0">
        <dgm:presLayoutVars>
          <dgm:dir/>
          <dgm:animLvl val="lvl"/>
          <dgm:resizeHandles val="exact"/>
        </dgm:presLayoutVars>
      </dgm:prSet>
      <dgm:spPr/>
    </dgm:pt>
    <dgm:pt modelId="{A9F45059-4739-3D43-A998-108455557AF5}" type="pres">
      <dgm:prSet presAssocID="{75DF2370-27F1-AE47-8E94-89B7E0E02E73}" presName="Name8" presStyleCnt="0"/>
      <dgm:spPr/>
    </dgm:pt>
    <dgm:pt modelId="{17EDFB8F-65D0-124A-8C3D-A5A2CDE6D7BC}" type="pres">
      <dgm:prSet presAssocID="{75DF2370-27F1-AE47-8E94-89B7E0E02E73}" presName="level" presStyleLbl="node1" presStyleIdx="0" presStyleCnt="4">
        <dgm:presLayoutVars>
          <dgm:chMax val="1"/>
          <dgm:bulletEnabled val="1"/>
        </dgm:presLayoutVars>
      </dgm:prSet>
      <dgm:spPr/>
    </dgm:pt>
    <dgm:pt modelId="{A8F87583-80AC-6A42-844E-210A9D4F54CE}" type="pres">
      <dgm:prSet presAssocID="{75DF2370-27F1-AE47-8E94-89B7E0E02E73}" presName="levelTx" presStyleLbl="revTx" presStyleIdx="0" presStyleCnt="0">
        <dgm:presLayoutVars>
          <dgm:chMax val="1"/>
          <dgm:bulletEnabled val="1"/>
        </dgm:presLayoutVars>
      </dgm:prSet>
      <dgm:spPr/>
    </dgm:pt>
    <dgm:pt modelId="{ACD93940-0DA1-6747-8FC3-3A1D479C59AB}" type="pres">
      <dgm:prSet presAssocID="{AC8AE6AB-88EA-FB46-BCAD-8C329D066B0D}" presName="Name8" presStyleCnt="0"/>
      <dgm:spPr/>
    </dgm:pt>
    <dgm:pt modelId="{B2A73DF5-CA9D-824B-A549-58B85C7123F9}" type="pres">
      <dgm:prSet presAssocID="{AC8AE6AB-88EA-FB46-BCAD-8C329D066B0D}" presName="level" presStyleLbl="node1" presStyleIdx="1" presStyleCnt="4">
        <dgm:presLayoutVars>
          <dgm:chMax val="1"/>
          <dgm:bulletEnabled val="1"/>
        </dgm:presLayoutVars>
      </dgm:prSet>
      <dgm:spPr/>
    </dgm:pt>
    <dgm:pt modelId="{18430CA0-70C0-FB47-B8A2-0A6E444F3DF0}" type="pres">
      <dgm:prSet presAssocID="{AC8AE6AB-88EA-FB46-BCAD-8C329D066B0D}" presName="levelTx" presStyleLbl="revTx" presStyleIdx="0" presStyleCnt="0">
        <dgm:presLayoutVars>
          <dgm:chMax val="1"/>
          <dgm:bulletEnabled val="1"/>
        </dgm:presLayoutVars>
      </dgm:prSet>
      <dgm:spPr/>
    </dgm:pt>
    <dgm:pt modelId="{78FBC494-15A2-584C-A3C2-B019D7E40A8F}" type="pres">
      <dgm:prSet presAssocID="{5575B7BE-D21B-3A46-9215-853262B8D163}" presName="Name8" presStyleCnt="0"/>
      <dgm:spPr/>
    </dgm:pt>
    <dgm:pt modelId="{5A471E79-B3EF-B445-AA6E-BF985EC35E01}" type="pres">
      <dgm:prSet presAssocID="{5575B7BE-D21B-3A46-9215-853262B8D163}" presName="level" presStyleLbl="node1" presStyleIdx="2" presStyleCnt="4">
        <dgm:presLayoutVars>
          <dgm:chMax val="1"/>
          <dgm:bulletEnabled val="1"/>
        </dgm:presLayoutVars>
      </dgm:prSet>
      <dgm:spPr/>
    </dgm:pt>
    <dgm:pt modelId="{9C0D895B-1A84-0544-815F-A3762336D4A9}" type="pres">
      <dgm:prSet presAssocID="{5575B7BE-D21B-3A46-9215-853262B8D163}" presName="levelTx" presStyleLbl="revTx" presStyleIdx="0" presStyleCnt="0">
        <dgm:presLayoutVars>
          <dgm:chMax val="1"/>
          <dgm:bulletEnabled val="1"/>
        </dgm:presLayoutVars>
      </dgm:prSet>
      <dgm:spPr/>
    </dgm:pt>
    <dgm:pt modelId="{054740BF-2EC6-D745-90A3-08C4F2708206}" type="pres">
      <dgm:prSet presAssocID="{07DDF41E-3701-534D-B1EE-B8F25CDE36B2}" presName="Name8" presStyleCnt="0"/>
      <dgm:spPr/>
    </dgm:pt>
    <dgm:pt modelId="{7C396FAB-4999-9247-BF7F-3EF5528530BC}" type="pres">
      <dgm:prSet presAssocID="{07DDF41E-3701-534D-B1EE-B8F25CDE36B2}" presName="level" presStyleLbl="node1" presStyleIdx="3" presStyleCnt="4">
        <dgm:presLayoutVars>
          <dgm:chMax val="1"/>
          <dgm:bulletEnabled val="1"/>
        </dgm:presLayoutVars>
      </dgm:prSet>
      <dgm:spPr/>
    </dgm:pt>
    <dgm:pt modelId="{762EA434-64BA-CA4D-AE36-E919B8BEE4F5}" type="pres">
      <dgm:prSet presAssocID="{07DDF41E-3701-534D-B1EE-B8F25CDE36B2}" presName="levelTx" presStyleLbl="revTx" presStyleIdx="0" presStyleCnt="0">
        <dgm:presLayoutVars>
          <dgm:chMax val="1"/>
          <dgm:bulletEnabled val="1"/>
        </dgm:presLayoutVars>
      </dgm:prSet>
      <dgm:spPr/>
    </dgm:pt>
  </dgm:ptLst>
  <dgm:cxnLst>
    <dgm:cxn modelId="{8A79990C-00C7-DE43-AD50-8AACA2661054}" srcId="{919213A4-2E0A-4C45-84C3-90A976D0C40D}" destId="{5575B7BE-D21B-3A46-9215-853262B8D163}" srcOrd="2" destOrd="0" parTransId="{DD58666E-1EAF-DB43-A0AD-33ED597CFD67}" sibTransId="{327D2058-AA87-BC47-B221-88E7C668B883}"/>
    <dgm:cxn modelId="{9502B938-DE12-B74E-8559-3FFFF08F0A84}" type="presOf" srcId="{AC8AE6AB-88EA-FB46-BCAD-8C329D066B0D}" destId="{18430CA0-70C0-FB47-B8A2-0A6E444F3DF0}" srcOrd="1" destOrd="0" presId="urn:microsoft.com/office/officeart/2005/8/layout/pyramid1"/>
    <dgm:cxn modelId="{85C68D39-9930-4E42-A530-991B2B368AC0}" type="presOf" srcId="{5575B7BE-D21B-3A46-9215-853262B8D163}" destId="{5A471E79-B3EF-B445-AA6E-BF985EC35E01}" srcOrd="0" destOrd="0" presId="urn:microsoft.com/office/officeart/2005/8/layout/pyramid1"/>
    <dgm:cxn modelId="{4ED7F53B-266B-9947-8276-871AB0DE18AB}" srcId="{919213A4-2E0A-4C45-84C3-90A976D0C40D}" destId="{AC8AE6AB-88EA-FB46-BCAD-8C329D066B0D}" srcOrd="1" destOrd="0" parTransId="{E6C082A6-ECAE-AC40-B018-F675D8CAA38E}" sibTransId="{6AE4D045-F01B-324F-8426-FF102A082EB5}"/>
    <dgm:cxn modelId="{A7555D42-FBCD-DB49-8F7D-80F66C63EE7D}" type="presOf" srcId="{07DDF41E-3701-534D-B1EE-B8F25CDE36B2}" destId="{7C396FAB-4999-9247-BF7F-3EF5528530BC}" srcOrd="0" destOrd="0" presId="urn:microsoft.com/office/officeart/2005/8/layout/pyramid1"/>
    <dgm:cxn modelId="{D9C3096E-A73F-B04F-9F38-E0B6F002EC28}" srcId="{919213A4-2E0A-4C45-84C3-90A976D0C40D}" destId="{07DDF41E-3701-534D-B1EE-B8F25CDE36B2}" srcOrd="3" destOrd="0" parTransId="{FC95BF7F-2895-E444-BB5F-5D936BC07D3C}" sibTransId="{6641CD4E-AA87-CF44-B3E2-035385BD7599}"/>
    <dgm:cxn modelId="{9481A888-C194-824B-BE51-EE9AE2D7D590}" type="presOf" srcId="{75DF2370-27F1-AE47-8E94-89B7E0E02E73}" destId="{17EDFB8F-65D0-124A-8C3D-A5A2CDE6D7BC}" srcOrd="0" destOrd="0" presId="urn:microsoft.com/office/officeart/2005/8/layout/pyramid1"/>
    <dgm:cxn modelId="{74F2C2A9-3C97-9B40-9E64-F912D8A36D25}" type="presOf" srcId="{5575B7BE-D21B-3A46-9215-853262B8D163}" destId="{9C0D895B-1A84-0544-815F-A3762336D4A9}" srcOrd="1" destOrd="0" presId="urn:microsoft.com/office/officeart/2005/8/layout/pyramid1"/>
    <dgm:cxn modelId="{8903D0B7-1D02-F14A-AED8-959C6DC284E3}" type="presOf" srcId="{75DF2370-27F1-AE47-8E94-89B7E0E02E73}" destId="{A8F87583-80AC-6A42-844E-210A9D4F54CE}" srcOrd="1" destOrd="0" presId="urn:microsoft.com/office/officeart/2005/8/layout/pyramid1"/>
    <dgm:cxn modelId="{D12A2BC5-3C0F-724E-8613-511556B41D0E}" type="presOf" srcId="{919213A4-2E0A-4C45-84C3-90A976D0C40D}" destId="{8EE1FFB3-D406-A948-A83F-9A0AEBD4D435}" srcOrd="0" destOrd="0" presId="urn:microsoft.com/office/officeart/2005/8/layout/pyramid1"/>
    <dgm:cxn modelId="{827786E2-2028-E143-82EC-DFD893916322}" type="presOf" srcId="{07DDF41E-3701-534D-B1EE-B8F25CDE36B2}" destId="{762EA434-64BA-CA4D-AE36-E919B8BEE4F5}" srcOrd="1" destOrd="0" presId="urn:microsoft.com/office/officeart/2005/8/layout/pyramid1"/>
    <dgm:cxn modelId="{08B361EA-DEFB-1345-A8DF-98E8F4E2FC3F}" type="presOf" srcId="{AC8AE6AB-88EA-FB46-BCAD-8C329D066B0D}" destId="{B2A73DF5-CA9D-824B-A549-58B85C7123F9}" srcOrd="0" destOrd="0" presId="urn:microsoft.com/office/officeart/2005/8/layout/pyramid1"/>
    <dgm:cxn modelId="{97058EFD-0F93-1F43-8518-B5AACC4ADCE7}" srcId="{919213A4-2E0A-4C45-84C3-90A976D0C40D}" destId="{75DF2370-27F1-AE47-8E94-89B7E0E02E73}" srcOrd="0" destOrd="0" parTransId="{B77DE398-AB13-014A-B821-A64860D2B0DD}" sibTransId="{1A042F05-5234-0844-BA3E-A04087E9E3E5}"/>
    <dgm:cxn modelId="{E2493F44-5014-1646-B850-2C36E1EDEA8B}" type="presParOf" srcId="{8EE1FFB3-D406-A948-A83F-9A0AEBD4D435}" destId="{A9F45059-4739-3D43-A998-108455557AF5}" srcOrd="0" destOrd="0" presId="urn:microsoft.com/office/officeart/2005/8/layout/pyramid1"/>
    <dgm:cxn modelId="{CB0CEB16-B9B3-BE44-99D5-B8444B5C30AE}" type="presParOf" srcId="{A9F45059-4739-3D43-A998-108455557AF5}" destId="{17EDFB8F-65D0-124A-8C3D-A5A2CDE6D7BC}" srcOrd="0" destOrd="0" presId="urn:microsoft.com/office/officeart/2005/8/layout/pyramid1"/>
    <dgm:cxn modelId="{4B4DE1C4-D692-274F-B205-1D455DD53087}" type="presParOf" srcId="{A9F45059-4739-3D43-A998-108455557AF5}" destId="{A8F87583-80AC-6A42-844E-210A9D4F54CE}" srcOrd="1" destOrd="0" presId="urn:microsoft.com/office/officeart/2005/8/layout/pyramid1"/>
    <dgm:cxn modelId="{96BA838F-CE0A-E842-8A1D-6112CCA87C1D}" type="presParOf" srcId="{8EE1FFB3-D406-A948-A83F-9A0AEBD4D435}" destId="{ACD93940-0DA1-6747-8FC3-3A1D479C59AB}" srcOrd="1" destOrd="0" presId="urn:microsoft.com/office/officeart/2005/8/layout/pyramid1"/>
    <dgm:cxn modelId="{1B919C0E-EF23-4444-A46D-B6B4FC23F912}" type="presParOf" srcId="{ACD93940-0DA1-6747-8FC3-3A1D479C59AB}" destId="{B2A73DF5-CA9D-824B-A549-58B85C7123F9}" srcOrd="0" destOrd="0" presId="urn:microsoft.com/office/officeart/2005/8/layout/pyramid1"/>
    <dgm:cxn modelId="{A71107AB-9147-544B-8115-BE49649CAC4C}" type="presParOf" srcId="{ACD93940-0DA1-6747-8FC3-3A1D479C59AB}" destId="{18430CA0-70C0-FB47-B8A2-0A6E444F3DF0}" srcOrd="1" destOrd="0" presId="urn:microsoft.com/office/officeart/2005/8/layout/pyramid1"/>
    <dgm:cxn modelId="{A849C88F-6C19-524B-B5A3-AB9981EAA223}" type="presParOf" srcId="{8EE1FFB3-D406-A948-A83F-9A0AEBD4D435}" destId="{78FBC494-15A2-584C-A3C2-B019D7E40A8F}" srcOrd="2" destOrd="0" presId="urn:microsoft.com/office/officeart/2005/8/layout/pyramid1"/>
    <dgm:cxn modelId="{844CFF90-3774-A841-9621-B3EBE1BFEA12}" type="presParOf" srcId="{78FBC494-15A2-584C-A3C2-B019D7E40A8F}" destId="{5A471E79-B3EF-B445-AA6E-BF985EC35E01}" srcOrd="0" destOrd="0" presId="urn:microsoft.com/office/officeart/2005/8/layout/pyramid1"/>
    <dgm:cxn modelId="{3112E4F4-BA1A-AA41-8C84-6BB6A2C24485}" type="presParOf" srcId="{78FBC494-15A2-584C-A3C2-B019D7E40A8F}" destId="{9C0D895B-1A84-0544-815F-A3762336D4A9}" srcOrd="1" destOrd="0" presId="urn:microsoft.com/office/officeart/2005/8/layout/pyramid1"/>
    <dgm:cxn modelId="{7BD70F47-3AA9-7B47-B879-CB4DB38071D8}" type="presParOf" srcId="{8EE1FFB3-D406-A948-A83F-9A0AEBD4D435}" destId="{054740BF-2EC6-D745-90A3-08C4F2708206}" srcOrd="3" destOrd="0" presId="urn:microsoft.com/office/officeart/2005/8/layout/pyramid1"/>
    <dgm:cxn modelId="{A287CA95-0141-4B48-B83D-63F60025A223}" type="presParOf" srcId="{054740BF-2EC6-D745-90A3-08C4F2708206}" destId="{7C396FAB-4999-9247-BF7F-3EF5528530BC}" srcOrd="0" destOrd="0" presId="urn:microsoft.com/office/officeart/2005/8/layout/pyramid1"/>
    <dgm:cxn modelId="{DEAF6D9D-D9A3-124A-A635-F017CD40B955}" type="presParOf" srcId="{054740BF-2EC6-D745-90A3-08C4F2708206}" destId="{762EA434-64BA-CA4D-AE36-E919B8BEE4F5}" srcOrd="1" destOrd="0" presId="urn:microsoft.com/office/officeart/2005/8/layout/pyramid1"/>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7EDFB8F-65D0-124A-8C3D-A5A2CDE6D7BC}">
      <dsp:nvSpPr>
        <dsp:cNvPr id="0" name=""/>
        <dsp:cNvSpPr/>
      </dsp:nvSpPr>
      <dsp:spPr>
        <a:xfrm>
          <a:off x="1972648" y="0"/>
          <a:ext cx="1315098" cy="1087819"/>
        </a:xfrm>
        <a:prstGeom prst="trapezoid">
          <a:avLst>
            <a:gd name="adj" fmla="val 60447"/>
          </a:avLst>
        </a:prstGeom>
        <a:solidFill>
          <a:schemeClr val="tx2">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endParaRPr lang="en-US" sz="1400" kern="1200" dirty="0">
            <a:solidFill>
              <a:srgbClr val="3B3D40"/>
            </a:solidFill>
          </a:endParaRPr>
        </a:p>
        <a:p>
          <a:pPr marL="0" lvl="0" indent="0" algn="ctr" defTabSz="622300">
            <a:lnSpc>
              <a:spcPct val="90000"/>
            </a:lnSpc>
            <a:spcBef>
              <a:spcPct val="0"/>
            </a:spcBef>
            <a:spcAft>
              <a:spcPct val="35000"/>
            </a:spcAft>
            <a:buNone/>
          </a:pPr>
          <a:endParaRPr lang="en-US" sz="1400" kern="1200" dirty="0">
            <a:solidFill>
              <a:srgbClr val="3B3D40"/>
            </a:solidFill>
          </a:endParaRPr>
        </a:p>
        <a:p>
          <a:pPr marL="0" lvl="0" indent="0" algn="ctr" defTabSz="622300">
            <a:lnSpc>
              <a:spcPct val="90000"/>
            </a:lnSpc>
            <a:spcBef>
              <a:spcPct val="0"/>
            </a:spcBef>
            <a:spcAft>
              <a:spcPct val="35000"/>
            </a:spcAft>
            <a:buNone/>
          </a:pPr>
          <a:r>
            <a:rPr lang="en-US" sz="1400" kern="1200" dirty="0">
              <a:solidFill>
                <a:srgbClr val="3B3D40"/>
              </a:solidFill>
            </a:rPr>
            <a:t>Complete Authority</a:t>
          </a:r>
        </a:p>
      </dsp:txBody>
      <dsp:txXfrm>
        <a:off x="1972648" y="0"/>
        <a:ext cx="1315098" cy="1087819"/>
      </dsp:txXfrm>
    </dsp:sp>
    <dsp:sp modelId="{B2A73DF5-CA9D-824B-A549-58B85C7123F9}">
      <dsp:nvSpPr>
        <dsp:cNvPr id="0" name=""/>
        <dsp:cNvSpPr/>
      </dsp:nvSpPr>
      <dsp:spPr>
        <a:xfrm>
          <a:off x="1315098" y="1087819"/>
          <a:ext cx="2630197" cy="1087819"/>
        </a:xfrm>
        <a:prstGeom prst="trapezoid">
          <a:avLst>
            <a:gd name="adj" fmla="val 60447"/>
          </a:avLst>
        </a:prstGeom>
        <a:solidFill>
          <a:schemeClr val="tx2">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rgbClr val="3B3D40"/>
              </a:solidFill>
            </a:rPr>
            <a:t>Issuing Banks</a:t>
          </a:r>
        </a:p>
        <a:p>
          <a:pPr marL="0" lvl="0" indent="0" algn="ctr" defTabSz="889000">
            <a:lnSpc>
              <a:spcPct val="90000"/>
            </a:lnSpc>
            <a:spcBef>
              <a:spcPct val="0"/>
            </a:spcBef>
            <a:spcAft>
              <a:spcPct val="35000"/>
            </a:spcAft>
            <a:buNone/>
          </a:pPr>
          <a:r>
            <a:rPr lang="en-US" sz="1400" kern="1200" dirty="0">
              <a:solidFill>
                <a:srgbClr val="3B3D40"/>
              </a:solidFill>
            </a:rPr>
            <a:t>Final Arbiters in Disputes</a:t>
          </a:r>
        </a:p>
      </dsp:txBody>
      <dsp:txXfrm>
        <a:off x="1775383" y="1087819"/>
        <a:ext cx="1709628" cy="1087819"/>
      </dsp:txXfrm>
    </dsp:sp>
    <dsp:sp modelId="{5A471E79-B3EF-B445-AA6E-BF985EC35E01}">
      <dsp:nvSpPr>
        <dsp:cNvPr id="0" name=""/>
        <dsp:cNvSpPr/>
      </dsp:nvSpPr>
      <dsp:spPr>
        <a:xfrm>
          <a:off x="657549" y="2175637"/>
          <a:ext cx="3945296" cy="1087819"/>
        </a:xfrm>
        <a:prstGeom prst="trapezoid">
          <a:avLst>
            <a:gd name="adj" fmla="val 60447"/>
          </a:avLst>
        </a:prstGeom>
        <a:solidFill>
          <a:schemeClr val="tx2">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rgbClr val="3B3D40"/>
              </a:solidFill>
            </a:rPr>
            <a:t>Payment Processors</a:t>
          </a:r>
        </a:p>
        <a:p>
          <a:pPr marL="0" lvl="0" indent="0" algn="ctr" defTabSz="889000">
            <a:lnSpc>
              <a:spcPct val="90000"/>
            </a:lnSpc>
            <a:spcBef>
              <a:spcPct val="0"/>
            </a:spcBef>
            <a:spcAft>
              <a:spcPct val="35000"/>
            </a:spcAft>
            <a:buNone/>
          </a:pPr>
          <a:r>
            <a:rPr lang="en-US" sz="1400" kern="1200" dirty="0">
              <a:solidFill>
                <a:srgbClr val="3B3D40"/>
              </a:solidFill>
            </a:rPr>
            <a:t>Can Initiate Transactions</a:t>
          </a:r>
        </a:p>
      </dsp:txBody>
      <dsp:txXfrm>
        <a:off x="1347976" y="2175637"/>
        <a:ext cx="2564442" cy="1087819"/>
      </dsp:txXfrm>
    </dsp:sp>
    <dsp:sp modelId="{7C396FAB-4999-9247-BF7F-3EF5528530BC}">
      <dsp:nvSpPr>
        <dsp:cNvPr id="0" name=""/>
        <dsp:cNvSpPr/>
      </dsp:nvSpPr>
      <dsp:spPr>
        <a:xfrm>
          <a:off x="0" y="3263457"/>
          <a:ext cx="5260395" cy="1087819"/>
        </a:xfrm>
        <a:prstGeom prst="trapezoid">
          <a:avLst>
            <a:gd name="adj" fmla="val 60447"/>
          </a:avLst>
        </a:prstGeom>
        <a:solidFill>
          <a:schemeClr val="tx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chemeClr val="bg1">
                  <a:lumMod val="95000"/>
                </a:schemeClr>
              </a:solidFill>
            </a:rPr>
            <a:t>Merchants</a:t>
          </a:r>
        </a:p>
        <a:p>
          <a:pPr marL="0" lvl="0" indent="0" algn="ctr" defTabSz="889000">
            <a:lnSpc>
              <a:spcPct val="90000"/>
            </a:lnSpc>
            <a:spcBef>
              <a:spcPct val="0"/>
            </a:spcBef>
            <a:spcAft>
              <a:spcPct val="35000"/>
            </a:spcAft>
            <a:buNone/>
          </a:pPr>
          <a:r>
            <a:rPr lang="en-US" sz="1400" kern="1200" dirty="0">
              <a:solidFill>
                <a:schemeClr val="bg1">
                  <a:lumMod val="95000"/>
                </a:schemeClr>
              </a:solidFill>
            </a:rPr>
            <a:t>Can Accept Payments</a:t>
          </a:r>
        </a:p>
      </dsp:txBody>
      <dsp:txXfrm>
        <a:off x="920569" y="3263457"/>
        <a:ext cx="3419256" cy="1087819"/>
      </dsp:txXfrm>
    </dsp:sp>
  </dsp:spTree>
</dsp:drawing>
</file>

<file path=ppt/diagrams/layout1.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1DAE760-7148-7E42-87E1-B1B6C0263212}" type="datetimeFigureOut">
              <a:rPr lang="en-US" smtClean="0"/>
              <a:t>9/23/22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DC376F9-5BE7-3D4C-B3CB-A226CBF3A633}" type="slidenum">
              <a:rPr lang="en-US" smtClean="0"/>
              <a:t>‹#›</a:t>
            </a:fld>
            <a:endParaRPr lang="en-US"/>
          </a:p>
        </p:txBody>
      </p:sp>
    </p:spTree>
    <p:extLst>
      <p:ext uri="{BB962C8B-B14F-4D97-AF65-F5344CB8AC3E}">
        <p14:creationId xmlns:p14="http://schemas.microsoft.com/office/powerpoint/2010/main" val="4261138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794713-F550-594E-ACB7-C43A9C76589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26069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medium.com</a:t>
            </a:r>
            <a:r>
              <a:rPr lang="en-US" dirty="0"/>
              <a:t>/@mohammad2603/tools-for-a-iso-8583-developer-7709bcae9e5a</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A8558EB-8AFA-5C4F-A829-BDD487F391F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459551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stackoverflow.com</a:t>
            </a:r>
            <a:r>
              <a:rPr lang="en-US" dirty="0"/>
              <a:t>/questions/21282257/iso8583-message-decoding</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A8558EB-8AFA-5C4F-A829-BDD487F391F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55204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www.paymentsdive.com</a:t>
            </a:r>
            <a:r>
              <a:rPr lang="en-US" dirty="0"/>
              <a:t>/news/card-industry-faces-400b-in-fraud-losses-over-next-decade-nilson-says/611521</a:t>
            </a:r>
          </a:p>
          <a:p>
            <a:r>
              <a:rPr lang="en-US" dirty="0"/>
              <a:t>https://</a:t>
            </a:r>
            <a:r>
              <a:rPr lang="en-US" dirty="0" err="1"/>
              <a:t>hackmag.com</a:t>
            </a:r>
            <a:r>
              <a:rPr lang="en-US" dirty="0"/>
              <a:t>/security/credit-cards-history/</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A8558EB-8AFA-5C4F-A829-BDD487F391F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395699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medium.com</a:t>
            </a:r>
            <a:r>
              <a:rPr lang="en-US" dirty="0"/>
              <a:t>/@mohammad2603/tools-for-a-iso-8583-developer-7709bcae9e5a</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A8558EB-8AFA-5C4F-A829-BDD487F391F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087684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www.nuix.com</a:t>
            </a:r>
            <a:r>
              <a:rPr lang="en-US" dirty="0"/>
              <a:t>/blog/howd-they-do-part-2-you-stole-my-credit-card-number</a:t>
            </a:r>
          </a:p>
          <a:p>
            <a:r>
              <a:rPr lang="en-US" dirty="0"/>
              <a:t>https://</a:t>
            </a:r>
            <a:r>
              <a:rPr lang="en-US" dirty="0" err="1"/>
              <a:t>bugs.chromium.org</a:t>
            </a:r>
            <a:r>
              <a:rPr lang="en-US" dirty="0"/>
              <a:t>/p/chromium/issues/</a:t>
            </a:r>
            <a:r>
              <a:rPr lang="en-US" dirty="0" err="1"/>
              <a:t>detail?id</a:t>
            </a:r>
            <a:r>
              <a:rPr lang="en-US" dirty="0"/>
              <a:t>=1112057</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A8558EB-8AFA-5C4F-A829-BDD487F391F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922123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A8558EB-8AFA-5C4F-A829-BDD487F391F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865392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listings.pcisecuritystandards.org</a:t>
            </a:r>
            <a:r>
              <a:rPr lang="en-US" dirty="0"/>
              <a:t>/</a:t>
            </a:r>
            <a:r>
              <a:rPr lang="en-US" dirty="0" err="1"/>
              <a:t>assessors_and_solutions</a:t>
            </a:r>
            <a:r>
              <a:rPr lang="en-US" dirty="0"/>
              <a:t>/</a:t>
            </a:r>
            <a:r>
              <a:rPr lang="en-US" dirty="0" err="1"/>
              <a:t>point_to_point_encryption_assessors</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A8558EB-8AFA-5C4F-A829-BDD487F391F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112457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A8558EB-8AFA-5C4F-A829-BDD487F391F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413383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www.upguard.com</a:t>
            </a:r>
            <a:r>
              <a:rPr lang="en-US" dirty="0"/>
              <a:t>/blog/biggest-data-breaches-financial-services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A8558EB-8AFA-5C4F-A829-BDD487F391F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455337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javelinstrategy.com</a:t>
            </a:r>
            <a:r>
              <a:rPr lang="en-US" dirty="0"/>
              <a:t>/research/chargeback-triangle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A8558EB-8AFA-5C4F-A829-BDD487F391F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064404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www.cryptopolitan.com</a:t>
            </a:r>
            <a:r>
              <a:rPr lang="en-US" dirty="0"/>
              <a:t>/iso-20022-compliant-crypto-list/</a:t>
            </a:r>
          </a:p>
          <a:p>
            <a:r>
              <a:rPr lang="en-US" dirty="0"/>
              <a:t>https://</a:t>
            </a:r>
            <a:r>
              <a:rPr lang="en-US" dirty="0" err="1"/>
              <a:t>www.algorand.foundation</a:t>
            </a:r>
            <a:r>
              <a:rPr lang="en-US" dirty="0"/>
              <a:t>/news/</a:t>
            </a:r>
            <a:r>
              <a:rPr lang="en-US" dirty="0" err="1"/>
              <a:t>bsn</a:t>
            </a:r>
            <a:r>
              <a:rPr lang="en-US" dirty="0"/>
              <a:t>-integration-</a:t>
            </a:r>
            <a:r>
              <a:rPr lang="en-US" dirty="0" err="1"/>
              <a:t>algorand</a:t>
            </a:r>
            <a:endParaRPr lang="en-US" dirty="0"/>
          </a:p>
          <a:p>
            <a:r>
              <a:rPr lang="en-US" dirty="0"/>
              <a:t>https://</a:t>
            </a:r>
            <a:r>
              <a:rPr lang="en-US" dirty="0" err="1"/>
              <a:t>www.pwc.in</a:t>
            </a:r>
            <a:r>
              <a:rPr lang="en-US" dirty="0"/>
              <a:t>/assets/pdfs/consulting/financial-services/fintech/point-of-view/</a:t>
            </a:r>
            <a:r>
              <a:rPr lang="en-US" dirty="0" err="1"/>
              <a:t>pov</a:t>
            </a:r>
            <a:r>
              <a:rPr lang="en-US" dirty="0"/>
              <a:t>-downloads/decoding-payments-message-</a:t>
            </a:r>
            <a:r>
              <a:rPr lang="en-US" dirty="0" err="1"/>
              <a:t>standards.pdf</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A8558EB-8AFA-5C4F-A829-BDD487F391F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450279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crypto.com</a:t>
            </a:r>
            <a:r>
              <a:rPr lang="en-US" dirty="0"/>
              <a:t>/us/cards</a:t>
            </a:r>
          </a:p>
          <a:p>
            <a:r>
              <a:rPr lang="en-US" dirty="0"/>
              <a:t>https://</a:t>
            </a:r>
            <a:r>
              <a:rPr lang="en-US" dirty="0" err="1"/>
              <a:t>www.gemini.com</a:t>
            </a:r>
            <a:r>
              <a:rPr lang="en-US" dirty="0"/>
              <a:t>/credit-card</a:t>
            </a:r>
          </a:p>
          <a:p>
            <a:r>
              <a:rPr lang="en-US" dirty="0"/>
              <a:t>https://</a:t>
            </a:r>
            <a:r>
              <a:rPr lang="en-US" dirty="0" err="1"/>
              <a:t>www.coinbase.com</a:t>
            </a:r>
            <a:r>
              <a:rPr lang="en-US" dirty="0"/>
              <a:t>/card</a:t>
            </a:r>
          </a:p>
          <a:p>
            <a:r>
              <a:rPr lang="en-US" dirty="0"/>
              <a:t>https://</a:t>
            </a:r>
            <a:r>
              <a:rPr lang="en-US" dirty="0" err="1"/>
              <a:t>bitpay.com</a:t>
            </a:r>
            <a:r>
              <a:rPr lang="en-US" dirty="0"/>
              <a:t>/card/</a:t>
            </a:r>
          </a:p>
          <a:p>
            <a:r>
              <a:rPr lang="en-US" dirty="0" err="1"/>
              <a:t>blockfi.com</a:t>
            </a:r>
            <a:r>
              <a:rPr lang="en-US" dirty="0"/>
              <a:t>/credit-card</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A8558EB-8AFA-5C4F-A829-BDD487F391F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905603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crypto.com</a:t>
            </a:r>
            <a:r>
              <a:rPr lang="en-US" dirty="0"/>
              <a:t>/us/cards</a:t>
            </a:r>
          </a:p>
          <a:p>
            <a:r>
              <a:rPr lang="en-US" dirty="0"/>
              <a:t>https://</a:t>
            </a:r>
            <a:r>
              <a:rPr lang="en-US" dirty="0" err="1"/>
              <a:t>www.gemini.com</a:t>
            </a:r>
            <a:r>
              <a:rPr lang="en-US" dirty="0"/>
              <a:t>/credit-card</a:t>
            </a:r>
          </a:p>
          <a:p>
            <a:r>
              <a:rPr lang="en-US" dirty="0"/>
              <a:t>https://</a:t>
            </a:r>
            <a:r>
              <a:rPr lang="en-US" dirty="0" err="1"/>
              <a:t>www.coinbase.com</a:t>
            </a:r>
            <a:r>
              <a:rPr lang="en-US" dirty="0"/>
              <a:t>/card</a:t>
            </a:r>
          </a:p>
          <a:p>
            <a:r>
              <a:rPr lang="en-US" dirty="0"/>
              <a:t>https://</a:t>
            </a:r>
            <a:r>
              <a:rPr lang="en-US" dirty="0" err="1"/>
              <a:t>bitpay.com</a:t>
            </a:r>
            <a:r>
              <a:rPr lang="en-US" dirty="0"/>
              <a:t>/card/</a:t>
            </a:r>
          </a:p>
          <a:p>
            <a:r>
              <a:rPr lang="en-US" dirty="0" err="1"/>
              <a:t>blockfi.com</a:t>
            </a:r>
            <a:r>
              <a:rPr lang="en-US" dirty="0"/>
              <a:t>/credit-card</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A8558EB-8AFA-5C4F-A829-BDD487F391F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2074321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patents.google.com</a:t>
            </a:r>
            <a:r>
              <a:rPr lang="en-US" dirty="0"/>
              <a:t>/patent/US20150371224A1/</a:t>
            </a:r>
          </a:p>
          <a:p>
            <a:r>
              <a:rPr lang="en-US" dirty="0"/>
              <a:t>https://</a:t>
            </a:r>
            <a:r>
              <a:rPr lang="en-US" dirty="0" err="1"/>
              <a:t>patents.google.com</a:t>
            </a:r>
            <a:r>
              <a:rPr lang="en-US" dirty="0"/>
              <a:t>/patent/US20180075453A1/</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A8558EB-8AFA-5C4F-A829-BDD487F391F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5465703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A8558EB-8AFA-5C4F-A829-BDD487F391F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6737317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A8558EB-8AFA-5C4F-A829-BDD487F391F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6850280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A8558EB-8AFA-5C4F-A829-BDD487F391F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8206295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A8558EB-8AFA-5C4F-A829-BDD487F391F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8911330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A8558EB-8AFA-5C4F-A829-BDD487F391F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6703530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A8558EB-8AFA-5C4F-A829-BDD487F391F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031415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a:t>
            </a:r>
            <a:r>
              <a:rPr lang="en-US" dirty="0" err="1"/>
              <a:t>usa.visa.com</a:t>
            </a:r>
            <a:r>
              <a:rPr lang="en-US" dirty="0"/>
              <a:t>/about-visa/newsroom/press-releases.releaseId.17821.html</a:t>
            </a:r>
          </a:p>
          <a:p>
            <a:r>
              <a:rPr lang="en-US" dirty="0"/>
              <a:t>https://</a:t>
            </a:r>
            <a:r>
              <a:rPr lang="en-US" dirty="0" err="1"/>
              <a:t>usa.visa.com</a:t>
            </a:r>
            <a:r>
              <a:rPr lang="en-US" dirty="0"/>
              <a:t>/visa-everywhere/blog/</a:t>
            </a:r>
            <a:r>
              <a:rPr lang="en-US" dirty="0" err="1"/>
              <a:t>bdp</a:t>
            </a:r>
            <a:r>
              <a:rPr lang="en-US" dirty="0"/>
              <a:t>/2021/03/26/digital-currency-comes-1616782388876.html</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A8558EB-8AFA-5C4F-A829-BDD487F391F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568031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www.omise.co</a:t>
            </a:r>
            <a:r>
              <a:rPr lang="en-US" dirty="0"/>
              <a:t>/the-pioneer-of-financial-messaging-iso8583-in-a-nutshell</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A8558EB-8AFA-5C4F-A829-BDD487F391F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791259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usa.visa.com</a:t>
            </a:r>
            <a:r>
              <a:rPr lang="en-US" dirty="0"/>
              <a:t>/pay-with-visa/visa-chip-technology-consumers/zero-liability-</a:t>
            </a:r>
            <a:r>
              <a:rPr lang="en-US" dirty="0" err="1"/>
              <a:t>policy.html</a:t>
            </a:r>
            <a:endParaRPr lang="en-US" dirty="0"/>
          </a:p>
          <a:p>
            <a:r>
              <a:rPr lang="en-US" dirty="0"/>
              <a:t>http://</a:t>
            </a:r>
            <a:r>
              <a:rPr lang="en-US" dirty="0" err="1"/>
              <a:t>uscode.house.gov</a:t>
            </a:r>
            <a:r>
              <a:rPr lang="en-US" dirty="0"/>
              <a:t>/</a:t>
            </a:r>
            <a:r>
              <a:rPr lang="en-US" dirty="0" err="1"/>
              <a:t>view.xhtml?req</a:t>
            </a:r>
            <a:r>
              <a:rPr lang="en-US" dirty="0"/>
              <a:t>=granuleid%3AUSC-prelim-title15-chapter41-subchapter1-partD&amp;edition=prelim</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A8558EB-8AFA-5C4F-A829-BDD487F391F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0884663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twitter.com</a:t>
            </a:r>
            <a:r>
              <a:rPr lang="en-US" dirty="0"/>
              <a:t>/</a:t>
            </a:r>
            <a:r>
              <a:rPr lang="en-US" dirty="0" err="1"/>
              <a:t>vitalikbuterin</a:t>
            </a:r>
            <a:r>
              <a:rPr lang="en-US" dirty="0"/>
              <a:t>/status/987262267036184577</a:t>
            </a:r>
          </a:p>
          <a:p>
            <a:r>
              <a:rPr lang="en-US" dirty="0"/>
              <a:t>https://</a:t>
            </a:r>
            <a:r>
              <a:rPr lang="en-US" dirty="0" err="1"/>
              <a:t>arxiv.org</a:t>
            </a:r>
            <a:r>
              <a:rPr lang="en-US" dirty="0"/>
              <a:t>/pdf/2208.00543.pdf</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A8558EB-8AFA-5C4F-A829-BDD487F391F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284205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A8558EB-8AFA-5C4F-A829-BDD487F391F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5392155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A8558EB-8AFA-5C4F-A829-BDD487F391F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4152171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A8558EB-8AFA-5C4F-A829-BDD487F391F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6895973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https://www2.deloitte.com/content/dam/Deloitte/us/Documents/technology/us-cons-merchant-getting-ready-for-</a:t>
            </a:r>
            <a:r>
              <a:rPr lang="en-US" dirty="0" err="1"/>
              <a:t>crypto.pdf</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A8558EB-8AFA-5C4F-A829-BDD487F391F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7287970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A8558EB-8AFA-5C4F-A829-BDD487F391F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7502123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A8558EB-8AFA-5C4F-A829-BDD487F391F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3425036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blog.unibulmerchantservices.com</a:t>
            </a:r>
            <a:r>
              <a:rPr lang="en-US" dirty="0"/>
              <a:t>/authorization-clearing-and-settlement-how-</a:t>
            </a:r>
            <a:r>
              <a:rPr lang="en-US" dirty="0" err="1"/>
              <a:t>mastercard</a:t>
            </a:r>
            <a:r>
              <a:rPr lang="en-US" dirty="0"/>
              <a:t>-works/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A8558EB-8AFA-5C4F-A829-BDD487F391F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7310175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A8558EB-8AFA-5C4F-A829-BDD487F391F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24985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a:t>
            </a:r>
            <a:r>
              <a:rPr lang="en-US" dirty="0" err="1"/>
              <a:t>www.omise.co</a:t>
            </a:r>
            <a:r>
              <a:rPr lang="en-US" dirty="0"/>
              <a:t>/the-pioneer-of-financial-messaging-iso8583-in-a-nutshell</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A8558EB-8AFA-5C4F-A829-BDD487F391F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1519574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arxiv.org</a:t>
            </a:r>
            <a:r>
              <a:rPr lang="en-US" dirty="0"/>
              <a:t>/abs/2208.00543</a:t>
            </a:r>
          </a:p>
          <a:p>
            <a:r>
              <a:rPr lang="en-US" dirty="0"/>
              <a:t>https://</a:t>
            </a:r>
            <a:r>
              <a:rPr lang="en-US" dirty="0" err="1"/>
              <a:t>crates.io</a:t>
            </a:r>
            <a:r>
              <a:rPr lang="en-US" dirty="0"/>
              <a:t>/crates/iso8583</a:t>
            </a:r>
          </a:p>
          <a:p>
            <a:r>
              <a:rPr lang="en-US" dirty="0"/>
              <a:t>https://</a:t>
            </a:r>
            <a:r>
              <a:rPr lang="en-US" dirty="0" err="1"/>
              <a:t>lithic.com</a:t>
            </a:r>
            <a:r>
              <a:rPr lang="en-US" dirty="0"/>
              <a: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A8558EB-8AFA-5C4F-A829-BDD487F391F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5242575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partner.visa.com</a:t>
            </a:r>
            <a:r>
              <a:rPr lang="en-US" dirty="0"/>
              <a:t>/site/programs/fintech-</a:t>
            </a:r>
            <a:r>
              <a:rPr lang="en-US" dirty="0" err="1"/>
              <a:t>program.html</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A8558EB-8AFA-5C4F-A829-BDD487F391F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681265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sites.google.com</a:t>
            </a:r>
            <a:r>
              <a:rPr lang="en-US" dirty="0"/>
              <a:t>/site/</a:t>
            </a:r>
            <a:r>
              <a:rPr lang="en-US" dirty="0" err="1"/>
              <a:t>paymentsystemsblog</a:t>
            </a:r>
            <a:r>
              <a:rPr lang="en-US" dirty="0"/>
              <a:t>/iso8583-financial-transaction-message-format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A8558EB-8AFA-5C4F-A829-BDD487F391F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606995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medium.com</a:t>
            </a:r>
            <a:r>
              <a:rPr lang="en-US" dirty="0"/>
              <a:t>/@mohammad2603/tools-for-a-iso-8583-developer-7709bcae9e5a</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A8558EB-8AFA-5C4F-A829-BDD487F391F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670997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crates.io</a:t>
            </a:r>
            <a:r>
              <a:rPr lang="en-US" dirty="0"/>
              <a:t>/crates/iso8583</a:t>
            </a:r>
          </a:p>
          <a:p>
            <a:r>
              <a:rPr lang="en-US" dirty="0"/>
              <a:t>https://</a:t>
            </a:r>
            <a:r>
              <a:rPr lang="en-US" dirty="0" err="1"/>
              <a:t>rubygems.org</a:t>
            </a:r>
            <a:r>
              <a:rPr lang="en-US" dirty="0"/>
              <a:t>/gems/iso8583/versions/0.2.0</a:t>
            </a:r>
          </a:p>
          <a:p>
            <a:r>
              <a:rPr lang="en-US" dirty="0"/>
              <a:t>https://</a:t>
            </a:r>
            <a:r>
              <a:rPr lang="en-US" dirty="0" err="1"/>
              <a:t>www.npmjs.com</a:t>
            </a:r>
            <a:r>
              <a:rPr lang="en-US" dirty="0"/>
              <a:t>/package/iso8583-js</a:t>
            </a:r>
          </a:p>
          <a:p>
            <a:r>
              <a:rPr lang="en-US" dirty="0"/>
              <a:t>https://</a:t>
            </a:r>
            <a:r>
              <a:rPr lang="en-US" dirty="0" err="1"/>
              <a:t>pypi.org</a:t>
            </a:r>
            <a:r>
              <a:rPr lang="en-US" dirty="0"/>
              <a:t>/project/pyiso8583/</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A8558EB-8AFA-5C4F-A829-BDD487F391F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226443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www.cryptopolitan.com</a:t>
            </a:r>
            <a:r>
              <a:rPr lang="en-US" dirty="0"/>
              <a:t>/iso-20022-compliant-crypto-list/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a:t>
            </a:r>
            <a:r>
              <a:rPr lang="en-US" dirty="0" err="1"/>
              <a:t>www.pwc.in</a:t>
            </a:r>
            <a:r>
              <a:rPr lang="en-US" dirty="0"/>
              <a:t>/assets/pdfs/consulting/financial-services/fintech/point-of-view/</a:t>
            </a:r>
            <a:r>
              <a:rPr lang="en-US" dirty="0" err="1"/>
              <a:t>pov</a:t>
            </a:r>
            <a:r>
              <a:rPr lang="en-US" dirty="0"/>
              <a:t>-downloads/decoding-payments-message-</a:t>
            </a:r>
            <a:r>
              <a:rPr lang="en-US" dirty="0" err="1"/>
              <a:t>standards.pdf</a:t>
            </a:r>
            <a:endParaRPr lang="en-US" dirty="0"/>
          </a:p>
          <a:p>
            <a:r>
              <a:rPr lang="en-US" dirty="0"/>
              <a:t>https://</a:t>
            </a:r>
            <a:r>
              <a:rPr lang="en-US" dirty="0" err="1"/>
              <a:t>www.apb.it</a:t>
            </a:r>
            <a:r>
              <a:rPr lang="en-US" dirty="0"/>
              <a:t>/wp-content/uploads/2016/09/iso-8583-vs-20022-cards-mandatory-migration-required-yet-anzellotti.pdf</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A8558EB-8AFA-5C4F-A829-BDD487F391F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933980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A8558EB-8AFA-5C4F-A829-BDD487F391F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328279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104BDE-2477-4875-B872-CB651D4CA76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1BCBE06-DFBF-47ED-83DF-8EA8F1DC017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BE21FB9-3E79-4806-B0AB-4F84BEE49559}"/>
              </a:ext>
            </a:extLst>
          </p:cNvPr>
          <p:cNvSpPr>
            <a:spLocks noGrp="1"/>
          </p:cNvSpPr>
          <p:nvPr>
            <p:ph type="dt" sz="half" idx="10"/>
          </p:nvPr>
        </p:nvSpPr>
        <p:spPr/>
        <p:txBody>
          <a:bodyPr/>
          <a:lstStyle/>
          <a:p>
            <a:fld id="{7A7C46A8-F4ED-B141-BB18-B9B710C1E57B}" type="datetimeFigureOut">
              <a:rPr lang="en-US" smtClean="0"/>
              <a:t>9/23/22</a:t>
            </a:fld>
            <a:endParaRPr lang="en-US"/>
          </a:p>
        </p:txBody>
      </p:sp>
      <p:sp>
        <p:nvSpPr>
          <p:cNvPr id="5" name="Footer Placeholder 4">
            <a:extLst>
              <a:ext uri="{FF2B5EF4-FFF2-40B4-BE49-F238E27FC236}">
                <a16:creationId xmlns:a16="http://schemas.microsoft.com/office/drawing/2014/main" id="{26F8F7C4-21F6-405C-AEC2-473BFDA3456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6672576-4D59-4BDF-85E8-7C22CB3BA830}"/>
              </a:ext>
            </a:extLst>
          </p:cNvPr>
          <p:cNvSpPr>
            <a:spLocks noGrp="1"/>
          </p:cNvSpPr>
          <p:nvPr>
            <p:ph type="sldNum" sz="quarter" idx="12"/>
          </p:nvPr>
        </p:nvSpPr>
        <p:spPr/>
        <p:txBody>
          <a:bodyPr/>
          <a:lstStyle/>
          <a:p>
            <a:fld id="{998BBD1E-004E-C64D-93B3-61C9994C565C}" type="slidenum">
              <a:rPr lang="en-US" smtClean="0"/>
              <a:t>‹#›</a:t>
            </a:fld>
            <a:endParaRPr lang="en-US"/>
          </a:p>
        </p:txBody>
      </p:sp>
    </p:spTree>
    <p:extLst>
      <p:ext uri="{BB962C8B-B14F-4D97-AF65-F5344CB8AC3E}">
        <p14:creationId xmlns:p14="http://schemas.microsoft.com/office/powerpoint/2010/main" val="19569217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9916BC-6100-491A-AD3D-EF80652725A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1DBA176-2B1C-4857-86AB-B0C66926C4B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6D692F4-B5BF-4209-8142-69B6A6E50082}"/>
              </a:ext>
            </a:extLst>
          </p:cNvPr>
          <p:cNvSpPr>
            <a:spLocks noGrp="1"/>
          </p:cNvSpPr>
          <p:nvPr>
            <p:ph type="dt" sz="half" idx="10"/>
          </p:nvPr>
        </p:nvSpPr>
        <p:spPr/>
        <p:txBody>
          <a:bodyPr/>
          <a:lstStyle/>
          <a:p>
            <a:fld id="{7A7C46A8-F4ED-B141-BB18-B9B710C1E57B}" type="datetimeFigureOut">
              <a:rPr lang="en-US" smtClean="0"/>
              <a:t>9/23/22</a:t>
            </a:fld>
            <a:endParaRPr lang="en-US"/>
          </a:p>
        </p:txBody>
      </p:sp>
      <p:sp>
        <p:nvSpPr>
          <p:cNvPr id="5" name="Footer Placeholder 4">
            <a:extLst>
              <a:ext uri="{FF2B5EF4-FFF2-40B4-BE49-F238E27FC236}">
                <a16:creationId xmlns:a16="http://schemas.microsoft.com/office/drawing/2014/main" id="{AD09E3D2-CD03-4246-A8B9-FC3185613CD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9D1D4D-C3D9-4975-A1F3-40CBEF3049BC}"/>
              </a:ext>
            </a:extLst>
          </p:cNvPr>
          <p:cNvSpPr>
            <a:spLocks noGrp="1"/>
          </p:cNvSpPr>
          <p:nvPr>
            <p:ph type="sldNum" sz="quarter" idx="12"/>
          </p:nvPr>
        </p:nvSpPr>
        <p:spPr/>
        <p:txBody>
          <a:bodyPr/>
          <a:lstStyle/>
          <a:p>
            <a:fld id="{998BBD1E-004E-C64D-93B3-61C9994C565C}" type="slidenum">
              <a:rPr lang="en-US" smtClean="0"/>
              <a:t>‹#›</a:t>
            </a:fld>
            <a:endParaRPr lang="en-US"/>
          </a:p>
        </p:txBody>
      </p:sp>
    </p:spTree>
    <p:extLst>
      <p:ext uri="{BB962C8B-B14F-4D97-AF65-F5344CB8AC3E}">
        <p14:creationId xmlns:p14="http://schemas.microsoft.com/office/powerpoint/2010/main" val="27940527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D75F4CF-173C-4C21-94EF-57D92336D41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7B051DD-FD4A-4F82-8FBE-B5328169107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9762C02-A961-4102-A078-8DA4BADD92C2}"/>
              </a:ext>
            </a:extLst>
          </p:cNvPr>
          <p:cNvSpPr>
            <a:spLocks noGrp="1"/>
          </p:cNvSpPr>
          <p:nvPr>
            <p:ph type="dt" sz="half" idx="10"/>
          </p:nvPr>
        </p:nvSpPr>
        <p:spPr/>
        <p:txBody>
          <a:bodyPr/>
          <a:lstStyle/>
          <a:p>
            <a:fld id="{7A7C46A8-F4ED-B141-BB18-B9B710C1E57B}" type="datetimeFigureOut">
              <a:rPr lang="en-US" smtClean="0"/>
              <a:t>9/23/22</a:t>
            </a:fld>
            <a:endParaRPr lang="en-US"/>
          </a:p>
        </p:txBody>
      </p:sp>
      <p:sp>
        <p:nvSpPr>
          <p:cNvPr id="5" name="Footer Placeholder 4">
            <a:extLst>
              <a:ext uri="{FF2B5EF4-FFF2-40B4-BE49-F238E27FC236}">
                <a16:creationId xmlns:a16="http://schemas.microsoft.com/office/drawing/2014/main" id="{1418F93D-813B-49B1-B994-905CE5661CA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EBA3925-6A1E-4921-8239-42482EFEE7A5}"/>
              </a:ext>
            </a:extLst>
          </p:cNvPr>
          <p:cNvSpPr>
            <a:spLocks noGrp="1"/>
          </p:cNvSpPr>
          <p:nvPr>
            <p:ph type="sldNum" sz="quarter" idx="12"/>
          </p:nvPr>
        </p:nvSpPr>
        <p:spPr/>
        <p:txBody>
          <a:bodyPr/>
          <a:lstStyle/>
          <a:p>
            <a:fld id="{998BBD1E-004E-C64D-93B3-61C9994C565C}" type="slidenum">
              <a:rPr lang="en-US" smtClean="0"/>
              <a:t>‹#›</a:t>
            </a:fld>
            <a:endParaRPr lang="en-US"/>
          </a:p>
        </p:txBody>
      </p:sp>
    </p:spTree>
    <p:extLst>
      <p:ext uri="{BB962C8B-B14F-4D97-AF65-F5344CB8AC3E}">
        <p14:creationId xmlns:p14="http://schemas.microsoft.com/office/powerpoint/2010/main" val="24113109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104BDE-2477-4875-B872-CB651D4CA76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1BCBE06-DFBF-47ED-83DF-8EA8F1DC017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BE21FB9-3E79-4806-B0AB-4F84BEE49559}"/>
              </a:ext>
            </a:extLst>
          </p:cNvPr>
          <p:cNvSpPr>
            <a:spLocks noGrp="1"/>
          </p:cNvSpPr>
          <p:nvPr>
            <p:ph type="dt" sz="half" idx="10"/>
          </p:nvPr>
        </p:nvSpPr>
        <p:spPr/>
        <p:txBody>
          <a:bodyPr/>
          <a:lstStyle/>
          <a:p>
            <a:fld id="{F7D74BAB-6134-4213-A381-C42CD9F1FD7C}" type="datetimeFigureOut">
              <a:rPr lang="en-US" smtClean="0"/>
              <a:t>9/23/22</a:t>
            </a:fld>
            <a:endParaRPr lang="en-US"/>
          </a:p>
        </p:txBody>
      </p:sp>
      <p:sp>
        <p:nvSpPr>
          <p:cNvPr id="5" name="Footer Placeholder 4">
            <a:extLst>
              <a:ext uri="{FF2B5EF4-FFF2-40B4-BE49-F238E27FC236}">
                <a16:creationId xmlns:a16="http://schemas.microsoft.com/office/drawing/2014/main" id="{26F8F7C4-21F6-405C-AEC2-473BFDA3456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6672576-4D59-4BDF-85E8-7C22CB3BA830}"/>
              </a:ext>
            </a:extLst>
          </p:cNvPr>
          <p:cNvSpPr>
            <a:spLocks noGrp="1"/>
          </p:cNvSpPr>
          <p:nvPr>
            <p:ph type="sldNum" sz="quarter" idx="12"/>
          </p:nvPr>
        </p:nvSpPr>
        <p:spPr/>
        <p:txBody>
          <a:bodyPr/>
          <a:lstStyle/>
          <a:p>
            <a:fld id="{1D38F54B-6F8E-40CD-B85F-F3DD09A11329}" type="slidenum">
              <a:rPr lang="en-US" smtClean="0"/>
              <a:t>‹#›</a:t>
            </a:fld>
            <a:endParaRPr lang="en-US"/>
          </a:p>
        </p:txBody>
      </p:sp>
    </p:spTree>
    <p:extLst>
      <p:ext uri="{BB962C8B-B14F-4D97-AF65-F5344CB8AC3E}">
        <p14:creationId xmlns:p14="http://schemas.microsoft.com/office/powerpoint/2010/main" val="215511856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D715F6-D6A4-45D4-B103-51068A3C87D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9EE176B-E2FE-485A-8DFF-01C79254C8F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51B8311-FB08-47F0-8DF7-055DF3DB9167}"/>
              </a:ext>
            </a:extLst>
          </p:cNvPr>
          <p:cNvSpPr>
            <a:spLocks noGrp="1"/>
          </p:cNvSpPr>
          <p:nvPr>
            <p:ph type="dt" sz="half" idx="10"/>
          </p:nvPr>
        </p:nvSpPr>
        <p:spPr/>
        <p:txBody>
          <a:bodyPr/>
          <a:lstStyle/>
          <a:p>
            <a:fld id="{F7D74BAB-6134-4213-A381-C42CD9F1FD7C}" type="datetimeFigureOut">
              <a:rPr lang="en-US" smtClean="0"/>
              <a:t>9/23/22</a:t>
            </a:fld>
            <a:endParaRPr lang="en-US"/>
          </a:p>
        </p:txBody>
      </p:sp>
      <p:sp>
        <p:nvSpPr>
          <p:cNvPr id="5" name="Footer Placeholder 4">
            <a:extLst>
              <a:ext uri="{FF2B5EF4-FFF2-40B4-BE49-F238E27FC236}">
                <a16:creationId xmlns:a16="http://schemas.microsoft.com/office/drawing/2014/main" id="{AA6A3935-EAEA-41C1-93EC-FA06D3520EB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9DA0AEF-7415-4E8C-8092-A0305C83867E}"/>
              </a:ext>
            </a:extLst>
          </p:cNvPr>
          <p:cNvSpPr>
            <a:spLocks noGrp="1"/>
          </p:cNvSpPr>
          <p:nvPr>
            <p:ph type="sldNum" sz="quarter" idx="12"/>
          </p:nvPr>
        </p:nvSpPr>
        <p:spPr/>
        <p:txBody>
          <a:bodyPr/>
          <a:lstStyle/>
          <a:p>
            <a:fld id="{1D38F54B-6F8E-40CD-B85F-F3DD09A11329}" type="slidenum">
              <a:rPr lang="en-US" smtClean="0"/>
              <a:t>‹#›</a:t>
            </a:fld>
            <a:endParaRPr lang="en-US"/>
          </a:p>
        </p:txBody>
      </p:sp>
    </p:spTree>
    <p:extLst>
      <p:ext uri="{BB962C8B-B14F-4D97-AF65-F5344CB8AC3E}">
        <p14:creationId xmlns:p14="http://schemas.microsoft.com/office/powerpoint/2010/main" val="206836019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49A6C-37C2-486B-9D53-638B7C4834C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0058CE2-B899-4344-AA56-FCDF93405AA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C45F23F-7E87-43E3-B82C-178BDCBF629C}"/>
              </a:ext>
            </a:extLst>
          </p:cNvPr>
          <p:cNvSpPr>
            <a:spLocks noGrp="1"/>
          </p:cNvSpPr>
          <p:nvPr>
            <p:ph type="dt" sz="half" idx="10"/>
          </p:nvPr>
        </p:nvSpPr>
        <p:spPr/>
        <p:txBody>
          <a:bodyPr/>
          <a:lstStyle/>
          <a:p>
            <a:fld id="{F7D74BAB-6134-4213-A381-C42CD9F1FD7C}" type="datetimeFigureOut">
              <a:rPr lang="en-US" smtClean="0"/>
              <a:t>9/23/22</a:t>
            </a:fld>
            <a:endParaRPr lang="en-US"/>
          </a:p>
        </p:txBody>
      </p:sp>
      <p:sp>
        <p:nvSpPr>
          <p:cNvPr id="5" name="Footer Placeholder 4">
            <a:extLst>
              <a:ext uri="{FF2B5EF4-FFF2-40B4-BE49-F238E27FC236}">
                <a16:creationId xmlns:a16="http://schemas.microsoft.com/office/drawing/2014/main" id="{3B0C2BEC-1B94-4CE4-9141-457676C8D38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B518A22-3EE4-4A25-BD98-DAF36997387B}"/>
              </a:ext>
            </a:extLst>
          </p:cNvPr>
          <p:cNvSpPr>
            <a:spLocks noGrp="1"/>
          </p:cNvSpPr>
          <p:nvPr>
            <p:ph type="sldNum" sz="quarter" idx="12"/>
          </p:nvPr>
        </p:nvSpPr>
        <p:spPr/>
        <p:txBody>
          <a:bodyPr/>
          <a:lstStyle/>
          <a:p>
            <a:fld id="{1D38F54B-6F8E-40CD-B85F-F3DD09A11329}" type="slidenum">
              <a:rPr lang="en-US" smtClean="0"/>
              <a:t>‹#›</a:t>
            </a:fld>
            <a:endParaRPr lang="en-US"/>
          </a:p>
        </p:txBody>
      </p:sp>
    </p:spTree>
    <p:extLst>
      <p:ext uri="{BB962C8B-B14F-4D97-AF65-F5344CB8AC3E}">
        <p14:creationId xmlns:p14="http://schemas.microsoft.com/office/powerpoint/2010/main" val="19142548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52F63F-6D2F-4B6F-9681-77E7693C269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8644CBC-016F-487A-83A5-D3F95574630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7A4DEC5-0D52-486C-9FCB-AC5F977E60C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BBD9F8C-1266-4D1C-B830-292DE0C332FE}"/>
              </a:ext>
            </a:extLst>
          </p:cNvPr>
          <p:cNvSpPr>
            <a:spLocks noGrp="1"/>
          </p:cNvSpPr>
          <p:nvPr>
            <p:ph type="dt" sz="half" idx="10"/>
          </p:nvPr>
        </p:nvSpPr>
        <p:spPr/>
        <p:txBody>
          <a:bodyPr/>
          <a:lstStyle/>
          <a:p>
            <a:fld id="{F7D74BAB-6134-4213-A381-C42CD9F1FD7C}" type="datetimeFigureOut">
              <a:rPr lang="en-US" smtClean="0"/>
              <a:t>9/23/22</a:t>
            </a:fld>
            <a:endParaRPr lang="en-US"/>
          </a:p>
        </p:txBody>
      </p:sp>
      <p:sp>
        <p:nvSpPr>
          <p:cNvPr id="6" name="Footer Placeholder 5">
            <a:extLst>
              <a:ext uri="{FF2B5EF4-FFF2-40B4-BE49-F238E27FC236}">
                <a16:creationId xmlns:a16="http://schemas.microsoft.com/office/drawing/2014/main" id="{EBAB4A59-C60B-41FF-9F5E-D4D8C94B210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1688159-4255-4168-891A-F6C3FBB8B8A2}"/>
              </a:ext>
            </a:extLst>
          </p:cNvPr>
          <p:cNvSpPr>
            <a:spLocks noGrp="1"/>
          </p:cNvSpPr>
          <p:nvPr>
            <p:ph type="sldNum" sz="quarter" idx="12"/>
          </p:nvPr>
        </p:nvSpPr>
        <p:spPr/>
        <p:txBody>
          <a:bodyPr/>
          <a:lstStyle/>
          <a:p>
            <a:fld id="{1D38F54B-6F8E-40CD-B85F-F3DD09A11329}" type="slidenum">
              <a:rPr lang="en-US" smtClean="0"/>
              <a:t>‹#›</a:t>
            </a:fld>
            <a:endParaRPr lang="en-US"/>
          </a:p>
        </p:txBody>
      </p:sp>
    </p:spTree>
    <p:extLst>
      <p:ext uri="{BB962C8B-B14F-4D97-AF65-F5344CB8AC3E}">
        <p14:creationId xmlns:p14="http://schemas.microsoft.com/office/powerpoint/2010/main" val="62152282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8B61D-C9AC-42C5-A840-0C0CFF2E9B0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9320B8C-D8BF-4148-8DD0-7EA2D02FE84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66DA6CD-D25D-4010-82AC-82ED38548CD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BF0D054-892F-4878-8060-432AFDC7BCF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02F2A5F-4359-4305-9C1B-FAA3BF4CE7A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27EB67A-831C-4B30-9A1F-45A7746C07AD}"/>
              </a:ext>
            </a:extLst>
          </p:cNvPr>
          <p:cNvSpPr>
            <a:spLocks noGrp="1"/>
          </p:cNvSpPr>
          <p:nvPr>
            <p:ph type="dt" sz="half" idx="10"/>
          </p:nvPr>
        </p:nvSpPr>
        <p:spPr/>
        <p:txBody>
          <a:bodyPr/>
          <a:lstStyle/>
          <a:p>
            <a:fld id="{F7D74BAB-6134-4213-A381-C42CD9F1FD7C}" type="datetimeFigureOut">
              <a:rPr lang="en-US" smtClean="0"/>
              <a:t>9/23/22</a:t>
            </a:fld>
            <a:endParaRPr lang="en-US"/>
          </a:p>
        </p:txBody>
      </p:sp>
      <p:sp>
        <p:nvSpPr>
          <p:cNvPr id="8" name="Footer Placeholder 7">
            <a:extLst>
              <a:ext uri="{FF2B5EF4-FFF2-40B4-BE49-F238E27FC236}">
                <a16:creationId xmlns:a16="http://schemas.microsoft.com/office/drawing/2014/main" id="{98D5CFDD-0259-45DB-AF22-D44E4D2DD21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75C9D67-94C1-4F64-BDD9-FB54339DC1E4}"/>
              </a:ext>
            </a:extLst>
          </p:cNvPr>
          <p:cNvSpPr>
            <a:spLocks noGrp="1"/>
          </p:cNvSpPr>
          <p:nvPr>
            <p:ph type="sldNum" sz="quarter" idx="12"/>
          </p:nvPr>
        </p:nvSpPr>
        <p:spPr/>
        <p:txBody>
          <a:bodyPr/>
          <a:lstStyle/>
          <a:p>
            <a:fld id="{1D38F54B-6F8E-40CD-B85F-F3DD09A11329}" type="slidenum">
              <a:rPr lang="en-US" smtClean="0"/>
              <a:t>‹#›</a:t>
            </a:fld>
            <a:endParaRPr lang="en-US"/>
          </a:p>
        </p:txBody>
      </p:sp>
    </p:spTree>
    <p:extLst>
      <p:ext uri="{BB962C8B-B14F-4D97-AF65-F5344CB8AC3E}">
        <p14:creationId xmlns:p14="http://schemas.microsoft.com/office/powerpoint/2010/main" val="382228455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3A226C-5D42-4712-8FA3-ADBD97EB124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04CA929-4A41-463C-8B71-BEC9179B6EFB}"/>
              </a:ext>
            </a:extLst>
          </p:cNvPr>
          <p:cNvSpPr>
            <a:spLocks noGrp="1"/>
          </p:cNvSpPr>
          <p:nvPr>
            <p:ph type="dt" sz="half" idx="10"/>
          </p:nvPr>
        </p:nvSpPr>
        <p:spPr/>
        <p:txBody>
          <a:bodyPr/>
          <a:lstStyle/>
          <a:p>
            <a:fld id="{F7D74BAB-6134-4213-A381-C42CD9F1FD7C}" type="datetimeFigureOut">
              <a:rPr lang="en-US" smtClean="0"/>
              <a:t>9/23/22</a:t>
            </a:fld>
            <a:endParaRPr lang="en-US"/>
          </a:p>
        </p:txBody>
      </p:sp>
      <p:sp>
        <p:nvSpPr>
          <p:cNvPr id="4" name="Footer Placeholder 3">
            <a:extLst>
              <a:ext uri="{FF2B5EF4-FFF2-40B4-BE49-F238E27FC236}">
                <a16:creationId xmlns:a16="http://schemas.microsoft.com/office/drawing/2014/main" id="{7816E2E2-78D8-4894-A4B8-6253E832F0E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492C97B-DC7C-429F-86EE-C1F02366787B}"/>
              </a:ext>
            </a:extLst>
          </p:cNvPr>
          <p:cNvSpPr>
            <a:spLocks noGrp="1"/>
          </p:cNvSpPr>
          <p:nvPr>
            <p:ph type="sldNum" sz="quarter" idx="12"/>
          </p:nvPr>
        </p:nvSpPr>
        <p:spPr/>
        <p:txBody>
          <a:bodyPr/>
          <a:lstStyle/>
          <a:p>
            <a:fld id="{1D38F54B-6F8E-40CD-B85F-F3DD09A11329}" type="slidenum">
              <a:rPr lang="en-US" smtClean="0"/>
              <a:t>‹#›</a:t>
            </a:fld>
            <a:endParaRPr lang="en-US"/>
          </a:p>
        </p:txBody>
      </p:sp>
    </p:spTree>
    <p:extLst>
      <p:ext uri="{BB962C8B-B14F-4D97-AF65-F5344CB8AC3E}">
        <p14:creationId xmlns:p14="http://schemas.microsoft.com/office/powerpoint/2010/main" val="381256892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A556588-6DC1-48B6-A755-2B087B27A9FF}"/>
              </a:ext>
            </a:extLst>
          </p:cNvPr>
          <p:cNvSpPr>
            <a:spLocks noGrp="1"/>
          </p:cNvSpPr>
          <p:nvPr>
            <p:ph type="dt" sz="half" idx="10"/>
          </p:nvPr>
        </p:nvSpPr>
        <p:spPr/>
        <p:txBody>
          <a:bodyPr/>
          <a:lstStyle/>
          <a:p>
            <a:fld id="{F7D74BAB-6134-4213-A381-C42CD9F1FD7C}" type="datetimeFigureOut">
              <a:rPr lang="en-US" smtClean="0"/>
              <a:t>9/23/22</a:t>
            </a:fld>
            <a:endParaRPr lang="en-US"/>
          </a:p>
        </p:txBody>
      </p:sp>
      <p:sp>
        <p:nvSpPr>
          <p:cNvPr id="3" name="Footer Placeholder 2">
            <a:extLst>
              <a:ext uri="{FF2B5EF4-FFF2-40B4-BE49-F238E27FC236}">
                <a16:creationId xmlns:a16="http://schemas.microsoft.com/office/drawing/2014/main" id="{333D0DAB-D19B-4352-A1A5-A41DD7156A4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864C545-D868-463D-A13F-0A6F599F0F74}"/>
              </a:ext>
            </a:extLst>
          </p:cNvPr>
          <p:cNvSpPr>
            <a:spLocks noGrp="1"/>
          </p:cNvSpPr>
          <p:nvPr>
            <p:ph type="sldNum" sz="quarter" idx="12"/>
          </p:nvPr>
        </p:nvSpPr>
        <p:spPr/>
        <p:txBody>
          <a:bodyPr/>
          <a:lstStyle/>
          <a:p>
            <a:fld id="{1D38F54B-6F8E-40CD-B85F-F3DD09A11329}" type="slidenum">
              <a:rPr lang="en-US" smtClean="0"/>
              <a:t>‹#›</a:t>
            </a:fld>
            <a:endParaRPr lang="en-US"/>
          </a:p>
        </p:txBody>
      </p:sp>
    </p:spTree>
    <p:extLst>
      <p:ext uri="{BB962C8B-B14F-4D97-AF65-F5344CB8AC3E}">
        <p14:creationId xmlns:p14="http://schemas.microsoft.com/office/powerpoint/2010/main" val="29926236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5EB154-6974-4612-A3AE-A4B6D06C1BA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DCCE9FB-7EDC-41EC-BE72-ED7485B061C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2692DDC-43A1-4146-A7C5-FF21D8FC44C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61BAD8A-0444-4B89-9583-E9C197EFAF95}"/>
              </a:ext>
            </a:extLst>
          </p:cNvPr>
          <p:cNvSpPr>
            <a:spLocks noGrp="1"/>
          </p:cNvSpPr>
          <p:nvPr>
            <p:ph type="dt" sz="half" idx="10"/>
          </p:nvPr>
        </p:nvSpPr>
        <p:spPr/>
        <p:txBody>
          <a:bodyPr/>
          <a:lstStyle/>
          <a:p>
            <a:fld id="{F7D74BAB-6134-4213-A381-C42CD9F1FD7C}" type="datetimeFigureOut">
              <a:rPr lang="en-US" smtClean="0"/>
              <a:t>9/23/22</a:t>
            </a:fld>
            <a:endParaRPr lang="en-US"/>
          </a:p>
        </p:txBody>
      </p:sp>
      <p:sp>
        <p:nvSpPr>
          <p:cNvPr id="6" name="Footer Placeholder 5">
            <a:extLst>
              <a:ext uri="{FF2B5EF4-FFF2-40B4-BE49-F238E27FC236}">
                <a16:creationId xmlns:a16="http://schemas.microsoft.com/office/drawing/2014/main" id="{22BCC340-AEBD-42C1-8CE5-6335971ED86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6CF9284-76A8-47D4-900B-30A9B99DFF31}"/>
              </a:ext>
            </a:extLst>
          </p:cNvPr>
          <p:cNvSpPr>
            <a:spLocks noGrp="1"/>
          </p:cNvSpPr>
          <p:nvPr>
            <p:ph type="sldNum" sz="quarter" idx="12"/>
          </p:nvPr>
        </p:nvSpPr>
        <p:spPr/>
        <p:txBody>
          <a:bodyPr/>
          <a:lstStyle/>
          <a:p>
            <a:fld id="{1D38F54B-6F8E-40CD-B85F-F3DD09A11329}" type="slidenum">
              <a:rPr lang="en-US" smtClean="0"/>
              <a:t>‹#›</a:t>
            </a:fld>
            <a:endParaRPr lang="en-US"/>
          </a:p>
        </p:txBody>
      </p:sp>
    </p:spTree>
    <p:extLst>
      <p:ext uri="{BB962C8B-B14F-4D97-AF65-F5344CB8AC3E}">
        <p14:creationId xmlns:p14="http://schemas.microsoft.com/office/powerpoint/2010/main" val="14093715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D715F6-D6A4-45D4-B103-51068A3C87D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9EE176B-E2FE-485A-8DFF-01C79254C8F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51B8311-FB08-47F0-8DF7-055DF3DB9167}"/>
              </a:ext>
            </a:extLst>
          </p:cNvPr>
          <p:cNvSpPr>
            <a:spLocks noGrp="1"/>
          </p:cNvSpPr>
          <p:nvPr>
            <p:ph type="dt" sz="half" idx="10"/>
          </p:nvPr>
        </p:nvSpPr>
        <p:spPr/>
        <p:txBody>
          <a:bodyPr/>
          <a:lstStyle/>
          <a:p>
            <a:fld id="{7A7C46A8-F4ED-B141-BB18-B9B710C1E57B}" type="datetimeFigureOut">
              <a:rPr lang="en-US" smtClean="0"/>
              <a:t>9/23/22</a:t>
            </a:fld>
            <a:endParaRPr lang="en-US"/>
          </a:p>
        </p:txBody>
      </p:sp>
      <p:sp>
        <p:nvSpPr>
          <p:cNvPr id="5" name="Footer Placeholder 4">
            <a:extLst>
              <a:ext uri="{FF2B5EF4-FFF2-40B4-BE49-F238E27FC236}">
                <a16:creationId xmlns:a16="http://schemas.microsoft.com/office/drawing/2014/main" id="{AA6A3935-EAEA-41C1-93EC-FA06D3520EB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9DA0AEF-7415-4E8C-8092-A0305C83867E}"/>
              </a:ext>
            </a:extLst>
          </p:cNvPr>
          <p:cNvSpPr>
            <a:spLocks noGrp="1"/>
          </p:cNvSpPr>
          <p:nvPr>
            <p:ph type="sldNum" sz="quarter" idx="12"/>
          </p:nvPr>
        </p:nvSpPr>
        <p:spPr/>
        <p:txBody>
          <a:bodyPr/>
          <a:lstStyle/>
          <a:p>
            <a:fld id="{998BBD1E-004E-C64D-93B3-61C9994C565C}" type="slidenum">
              <a:rPr lang="en-US" smtClean="0"/>
              <a:t>‹#›</a:t>
            </a:fld>
            <a:endParaRPr lang="en-US"/>
          </a:p>
        </p:txBody>
      </p:sp>
    </p:spTree>
    <p:extLst>
      <p:ext uri="{BB962C8B-B14F-4D97-AF65-F5344CB8AC3E}">
        <p14:creationId xmlns:p14="http://schemas.microsoft.com/office/powerpoint/2010/main" val="196940235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BD1CEA-2852-4966-9160-CB5BF73646B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976B455-340B-4678-ACEC-FCD97F0C483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3333CCA-248B-4750-BD9D-7CE126C9EFB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17B34FE-8944-4CF2-A4A5-C1272D02A11B}"/>
              </a:ext>
            </a:extLst>
          </p:cNvPr>
          <p:cNvSpPr>
            <a:spLocks noGrp="1"/>
          </p:cNvSpPr>
          <p:nvPr>
            <p:ph type="dt" sz="half" idx="10"/>
          </p:nvPr>
        </p:nvSpPr>
        <p:spPr/>
        <p:txBody>
          <a:bodyPr/>
          <a:lstStyle/>
          <a:p>
            <a:fld id="{F7D74BAB-6134-4213-A381-C42CD9F1FD7C}" type="datetimeFigureOut">
              <a:rPr lang="en-US" smtClean="0"/>
              <a:t>9/23/22</a:t>
            </a:fld>
            <a:endParaRPr lang="en-US"/>
          </a:p>
        </p:txBody>
      </p:sp>
      <p:sp>
        <p:nvSpPr>
          <p:cNvPr id="6" name="Footer Placeholder 5">
            <a:extLst>
              <a:ext uri="{FF2B5EF4-FFF2-40B4-BE49-F238E27FC236}">
                <a16:creationId xmlns:a16="http://schemas.microsoft.com/office/drawing/2014/main" id="{EF3E3D17-C176-4726-BC85-94B3CDCFC6C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6156299-9BEF-481A-8C82-164A3693306B}"/>
              </a:ext>
            </a:extLst>
          </p:cNvPr>
          <p:cNvSpPr>
            <a:spLocks noGrp="1"/>
          </p:cNvSpPr>
          <p:nvPr>
            <p:ph type="sldNum" sz="quarter" idx="12"/>
          </p:nvPr>
        </p:nvSpPr>
        <p:spPr/>
        <p:txBody>
          <a:bodyPr/>
          <a:lstStyle/>
          <a:p>
            <a:fld id="{1D38F54B-6F8E-40CD-B85F-F3DD09A11329}" type="slidenum">
              <a:rPr lang="en-US" smtClean="0"/>
              <a:t>‹#›</a:t>
            </a:fld>
            <a:endParaRPr lang="en-US"/>
          </a:p>
        </p:txBody>
      </p:sp>
    </p:spTree>
    <p:extLst>
      <p:ext uri="{BB962C8B-B14F-4D97-AF65-F5344CB8AC3E}">
        <p14:creationId xmlns:p14="http://schemas.microsoft.com/office/powerpoint/2010/main" val="49086700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9916BC-6100-491A-AD3D-EF80652725A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1DBA176-2B1C-4857-86AB-B0C66926C4B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6D692F4-B5BF-4209-8142-69B6A6E50082}"/>
              </a:ext>
            </a:extLst>
          </p:cNvPr>
          <p:cNvSpPr>
            <a:spLocks noGrp="1"/>
          </p:cNvSpPr>
          <p:nvPr>
            <p:ph type="dt" sz="half" idx="10"/>
          </p:nvPr>
        </p:nvSpPr>
        <p:spPr/>
        <p:txBody>
          <a:bodyPr/>
          <a:lstStyle/>
          <a:p>
            <a:fld id="{F7D74BAB-6134-4213-A381-C42CD9F1FD7C}" type="datetimeFigureOut">
              <a:rPr lang="en-US" smtClean="0"/>
              <a:t>9/23/22</a:t>
            </a:fld>
            <a:endParaRPr lang="en-US"/>
          </a:p>
        </p:txBody>
      </p:sp>
      <p:sp>
        <p:nvSpPr>
          <p:cNvPr id="5" name="Footer Placeholder 4">
            <a:extLst>
              <a:ext uri="{FF2B5EF4-FFF2-40B4-BE49-F238E27FC236}">
                <a16:creationId xmlns:a16="http://schemas.microsoft.com/office/drawing/2014/main" id="{AD09E3D2-CD03-4246-A8B9-FC3185613CD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9D1D4D-C3D9-4975-A1F3-40CBEF3049BC}"/>
              </a:ext>
            </a:extLst>
          </p:cNvPr>
          <p:cNvSpPr>
            <a:spLocks noGrp="1"/>
          </p:cNvSpPr>
          <p:nvPr>
            <p:ph type="sldNum" sz="quarter" idx="12"/>
          </p:nvPr>
        </p:nvSpPr>
        <p:spPr/>
        <p:txBody>
          <a:bodyPr/>
          <a:lstStyle/>
          <a:p>
            <a:fld id="{1D38F54B-6F8E-40CD-B85F-F3DD09A11329}" type="slidenum">
              <a:rPr lang="en-US" smtClean="0"/>
              <a:t>‹#›</a:t>
            </a:fld>
            <a:endParaRPr lang="en-US"/>
          </a:p>
        </p:txBody>
      </p:sp>
    </p:spTree>
    <p:extLst>
      <p:ext uri="{BB962C8B-B14F-4D97-AF65-F5344CB8AC3E}">
        <p14:creationId xmlns:p14="http://schemas.microsoft.com/office/powerpoint/2010/main" val="330688892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D75F4CF-173C-4C21-94EF-57D92336D41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7B051DD-FD4A-4F82-8FBE-B5328169107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9762C02-A961-4102-A078-8DA4BADD92C2}"/>
              </a:ext>
            </a:extLst>
          </p:cNvPr>
          <p:cNvSpPr>
            <a:spLocks noGrp="1"/>
          </p:cNvSpPr>
          <p:nvPr>
            <p:ph type="dt" sz="half" idx="10"/>
          </p:nvPr>
        </p:nvSpPr>
        <p:spPr/>
        <p:txBody>
          <a:bodyPr/>
          <a:lstStyle/>
          <a:p>
            <a:fld id="{F7D74BAB-6134-4213-A381-C42CD9F1FD7C}" type="datetimeFigureOut">
              <a:rPr lang="en-US" smtClean="0"/>
              <a:t>9/23/22</a:t>
            </a:fld>
            <a:endParaRPr lang="en-US"/>
          </a:p>
        </p:txBody>
      </p:sp>
      <p:sp>
        <p:nvSpPr>
          <p:cNvPr id="5" name="Footer Placeholder 4">
            <a:extLst>
              <a:ext uri="{FF2B5EF4-FFF2-40B4-BE49-F238E27FC236}">
                <a16:creationId xmlns:a16="http://schemas.microsoft.com/office/drawing/2014/main" id="{1418F93D-813B-49B1-B994-905CE5661CA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EBA3925-6A1E-4921-8239-42482EFEE7A5}"/>
              </a:ext>
            </a:extLst>
          </p:cNvPr>
          <p:cNvSpPr>
            <a:spLocks noGrp="1"/>
          </p:cNvSpPr>
          <p:nvPr>
            <p:ph type="sldNum" sz="quarter" idx="12"/>
          </p:nvPr>
        </p:nvSpPr>
        <p:spPr/>
        <p:txBody>
          <a:bodyPr/>
          <a:lstStyle/>
          <a:p>
            <a:fld id="{1D38F54B-6F8E-40CD-B85F-F3DD09A11329}" type="slidenum">
              <a:rPr lang="en-US" smtClean="0"/>
              <a:t>‹#›</a:t>
            </a:fld>
            <a:endParaRPr lang="en-US"/>
          </a:p>
        </p:txBody>
      </p:sp>
    </p:spTree>
    <p:extLst>
      <p:ext uri="{BB962C8B-B14F-4D97-AF65-F5344CB8AC3E}">
        <p14:creationId xmlns:p14="http://schemas.microsoft.com/office/powerpoint/2010/main" val="23300907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49A6C-37C2-486B-9D53-638B7C4834C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0058CE2-B899-4344-AA56-FCDF93405AA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C45F23F-7E87-43E3-B82C-178BDCBF629C}"/>
              </a:ext>
            </a:extLst>
          </p:cNvPr>
          <p:cNvSpPr>
            <a:spLocks noGrp="1"/>
          </p:cNvSpPr>
          <p:nvPr>
            <p:ph type="dt" sz="half" idx="10"/>
          </p:nvPr>
        </p:nvSpPr>
        <p:spPr/>
        <p:txBody>
          <a:bodyPr/>
          <a:lstStyle/>
          <a:p>
            <a:fld id="{7A7C46A8-F4ED-B141-BB18-B9B710C1E57B}" type="datetimeFigureOut">
              <a:rPr lang="en-US" smtClean="0"/>
              <a:t>9/23/22</a:t>
            </a:fld>
            <a:endParaRPr lang="en-US"/>
          </a:p>
        </p:txBody>
      </p:sp>
      <p:sp>
        <p:nvSpPr>
          <p:cNvPr id="5" name="Footer Placeholder 4">
            <a:extLst>
              <a:ext uri="{FF2B5EF4-FFF2-40B4-BE49-F238E27FC236}">
                <a16:creationId xmlns:a16="http://schemas.microsoft.com/office/drawing/2014/main" id="{3B0C2BEC-1B94-4CE4-9141-457676C8D38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B518A22-3EE4-4A25-BD98-DAF36997387B}"/>
              </a:ext>
            </a:extLst>
          </p:cNvPr>
          <p:cNvSpPr>
            <a:spLocks noGrp="1"/>
          </p:cNvSpPr>
          <p:nvPr>
            <p:ph type="sldNum" sz="quarter" idx="12"/>
          </p:nvPr>
        </p:nvSpPr>
        <p:spPr/>
        <p:txBody>
          <a:bodyPr/>
          <a:lstStyle/>
          <a:p>
            <a:fld id="{998BBD1E-004E-C64D-93B3-61C9994C565C}" type="slidenum">
              <a:rPr lang="en-US" smtClean="0"/>
              <a:t>‹#›</a:t>
            </a:fld>
            <a:endParaRPr lang="en-US"/>
          </a:p>
        </p:txBody>
      </p:sp>
    </p:spTree>
    <p:extLst>
      <p:ext uri="{BB962C8B-B14F-4D97-AF65-F5344CB8AC3E}">
        <p14:creationId xmlns:p14="http://schemas.microsoft.com/office/powerpoint/2010/main" val="40293375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52F63F-6D2F-4B6F-9681-77E7693C269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8644CBC-016F-487A-83A5-D3F95574630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7A4DEC5-0D52-486C-9FCB-AC5F977E60C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BBD9F8C-1266-4D1C-B830-292DE0C332FE}"/>
              </a:ext>
            </a:extLst>
          </p:cNvPr>
          <p:cNvSpPr>
            <a:spLocks noGrp="1"/>
          </p:cNvSpPr>
          <p:nvPr>
            <p:ph type="dt" sz="half" idx="10"/>
          </p:nvPr>
        </p:nvSpPr>
        <p:spPr/>
        <p:txBody>
          <a:bodyPr/>
          <a:lstStyle/>
          <a:p>
            <a:fld id="{7A7C46A8-F4ED-B141-BB18-B9B710C1E57B}" type="datetimeFigureOut">
              <a:rPr lang="en-US" smtClean="0"/>
              <a:t>9/23/22</a:t>
            </a:fld>
            <a:endParaRPr lang="en-US"/>
          </a:p>
        </p:txBody>
      </p:sp>
      <p:sp>
        <p:nvSpPr>
          <p:cNvPr id="6" name="Footer Placeholder 5">
            <a:extLst>
              <a:ext uri="{FF2B5EF4-FFF2-40B4-BE49-F238E27FC236}">
                <a16:creationId xmlns:a16="http://schemas.microsoft.com/office/drawing/2014/main" id="{EBAB4A59-C60B-41FF-9F5E-D4D8C94B210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1688159-4255-4168-891A-F6C3FBB8B8A2}"/>
              </a:ext>
            </a:extLst>
          </p:cNvPr>
          <p:cNvSpPr>
            <a:spLocks noGrp="1"/>
          </p:cNvSpPr>
          <p:nvPr>
            <p:ph type="sldNum" sz="quarter" idx="12"/>
          </p:nvPr>
        </p:nvSpPr>
        <p:spPr/>
        <p:txBody>
          <a:bodyPr/>
          <a:lstStyle/>
          <a:p>
            <a:fld id="{998BBD1E-004E-C64D-93B3-61C9994C565C}" type="slidenum">
              <a:rPr lang="en-US" smtClean="0"/>
              <a:t>‹#›</a:t>
            </a:fld>
            <a:endParaRPr lang="en-US"/>
          </a:p>
        </p:txBody>
      </p:sp>
    </p:spTree>
    <p:extLst>
      <p:ext uri="{BB962C8B-B14F-4D97-AF65-F5344CB8AC3E}">
        <p14:creationId xmlns:p14="http://schemas.microsoft.com/office/powerpoint/2010/main" val="40554854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8B61D-C9AC-42C5-A840-0C0CFF2E9B0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9320B8C-D8BF-4148-8DD0-7EA2D02FE84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66DA6CD-D25D-4010-82AC-82ED38548CD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BF0D054-892F-4878-8060-432AFDC7BCF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02F2A5F-4359-4305-9C1B-FAA3BF4CE7A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27EB67A-831C-4B30-9A1F-45A7746C07AD}"/>
              </a:ext>
            </a:extLst>
          </p:cNvPr>
          <p:cNvSpPr>
            <a:spLocks noGrp="1"/>
          </p:cNvSpPr>
          <p:nvPr>
            <p:ph type="dt" sz="half" idx="10"/>
          </p:nvPr>
        </p:nvSpPr>
        <p:spPr/>
        <p:txBody>
          <a:bodyPr/>
          <a:lstStyle/>
          <a:p>
            <a:fld id="{7A7C46A8-F4ED-B141-BB18-B9B710C1E57B}" type="datetimeFigureOut">
              <a:rPr lang="en-US" smtClean="0"/>
              <a:t>9/23/22</a:t>
            </a:fld>
            <a:endParaRPr lang="en-US"/>
          </a:p>
        </p:txBody>
      </p:sp>
      <p:sp>
        <p:nvSpPr>
          <p:cNvPr id="8" name="Footer Placeholder 7">
            <a:extLst>
              <a:ext uri="{FF2B5EF4-FFF2-40B4-BE49-F238E27FC236}">
                <a16:creationId xmlns:a16="http://schemas.microsoft.com/office/drawing/2014/main" id="{98D5CFDD-0259-45DB-AF22-D44E4D2DD21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75C9D67-94C1-4F64-BDD9-FB54339DC1E4}"/>
              </a:ext>
            </a:extLst>
          </p:cNvPr>
          <p:cNvSpPr>
            <a:spLocks noGrp="1"/>
          </p:cNvSpPr>
          <p:nvPr>
            <p:ph type="sldNum" sz="quarter" idx="12"/>
          </p:nvPr>
        </p:nvSpPr>
        <p:spPr/>
        <p:txBody>
          <a:bodyPr/>
          <a:lstStyle/>
          <a:p>
            <a:fld id="{998BBD1E-004E-C64D-93B3-61C9994C565C}" type="slidenum">
              <a:rPr lang="en-US" smtClean="0"/>
              <a:t>‹#›</a:t>
            </a:fld>
            <a:endParaRPr lang="en-US"/>
          </a:p>
        </p:txBody>
      </p:sp>
    </p:spTree>
    <p:extLst>
      <p:ext uri="{BB962C8B-B14F-4D97-AF65-F5344CB8AC3E}">
        <p14:creationId xmlns:p14="http://schemas.microsoft.com/office/powerpoint/2010/main" val="1139893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3A226C-5D42-4712-8FA3-ADBD97EB124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04CA929-4A41-463C-8B71-BEC9179B6EFB}"/>
              </a:ext>
            </a:extLst>
          </p:cNvPr>
          <p:cNvSpPr>
            <a:spLocks noGrp="1"/>
          </p:cNvSpPr>
          <p:nvPr>
            <p:ph type="dt" sz="half" idx="10"/>
          </p:nvPr>
        </p:nvSpPr>
        <p:spPr/>
        <p:txBody>
          <a:bodyPr/>
          <a:lstStyle/>
          <a:p>
            <a:fld id="{7A7C46A8-F4ED-B141-BB18-B9B710C1E57B}" type="datetimeFigureOut">
              <a:rPr lang="en-US" smtClean="0"/>
              <a:t>9/23/22</a:t>
            </a:fld>
            <a:endParaRPr lang="en-US"/>
          </a:p>
        </p:txBody>
      </p:sp>
      <p:sp>
        <p:nvSpPr>
          <p:cNvPr id="4" name="Footer Placeholder 3">
            <a:extLst>
              <a:ext uri="{FF2B5EF4-FFF2-40B4-BE49-F238E27FC236}">
                <a16:creationId xmlns:a16="http://schemas.microsoft.com/office/drawing/2014/main" id="{7816E2E2-78D8-4894-A4B8-6253E832F0E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492C97B-DC7C-429F-86EE-C1F02366787B}"/>
              </a:ext>
            </a:extLst>
          </p:cNvPr>
          <p:cNvSpPr>
            <a:spLocks noGrp="1"/>
          </p:cNvSpPr>
          <p:nvPr>
            <p:ph type="sldNum" sz="quarter" idx="12"/>
          </p:nvPr>
        </p:nvSpPr>
        <p:spPr/>
        <p:txBody>
          <a:bodyPr/>
          <a:lstStyle/>
          <a:p>
            <a:fld id="{998BBD1E-004E-C64D-93B3-61C9994C565C}" type="slidenum">
              <a:rPr lang="en-US" smtClean="0"/>
              <a:t>‹#›</a:t>
            </a:fld>
            <a:endParaRPr lang="en-US"/>
          </a:p>
        </p:txBody>
      </p:sp>
    </p:spTree>
    <p:extLst>
      <p:ext uri="{BB962C8B-B14F-4D97-AF65-F5344CB8AC3E}">
        <p14:creationId xmlns:p14="http://schemas.microsoft.com/office/powerpoint/2010/main" val="19972543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A556588-6DC1-48B6-A755-2B087B27A9FF}"/>
              </a:ext>
            </a:extLst>
          </p:cNvPr>
          <p:cNvSpPr>
            <a:spLocks noGrp="1"/>
          </p:cNvSpPr>
          <p:nvPr>
            <p:ph type="dt" sz="half" idx="10"/>
          </p:nvPr>
        </p:nvSpPr>
        <p:spPr/>
        <p:txBody>
          <a:bodyPr/>
          <a:lstStyle/>
          <a:p>
            <a:fld id="{7A7C46A8-F4ED-B141-BB18-B9B710C1E57B}" type="datetimeFigureOut">
              <a:rPr lang="en-US" smtClean="0"/>
              <a:t>9/23/22</a:t>
            </a:fld>
            <a:endParaRPr lang="en-US"/>
          </a:p>
        </p:txBody>
      </p:sp>
      <p:sp>
        <p:nvSpPr>
          <p:cNvPr id="3" name="Footer Placeholder 2">
            <a:extLst>
              <a:ext uri="{FF2B5EF4-FFF2-40B4-BE49-F238E27FC236}">
                <a16:creationId xmlns:a16="http://schemas.microsoft.com/office/drawing/2014/main" id="{333D0DAB-D19B-4352-A1A5-A41DD7156A4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864C545-D868-463D-A13F-0A6F599F0F74}"/>
              </a:ext>
            </a:extLst>
          </p:cNvPr>
          <p:cNvSpPr>
            <a:spLocks noGrp="1"/>
          </p:cNvSpPr>
          <p:nvPr>
            <p:ph type="sldNum" sz="quarter" idx="12"/>
          </p:nvPr>
        </p:nvSpPr>
        <p:spPr/>
        <p:txBody>
          <a:bodyPr/>
          <a:lstStyle/>
          <a:p>
            <a:fld id="{998BBD1E-004E-C64D-93B3-61C9994C565C}" type="slidenum">
              <a:rPr lang="en-US" smtClean="0"/>
              <a:t>‹#›</a:t>
            </a:fld>
            <a:endParaRPr lang="en-US"/>
          </a:p>
        </p:txBody>
      </p:sp>
    </p:spTree>
    <p:extLst>
      <p:ext uri="{BB962C8B-B14F-4D97-AF65-F5344CB8AC3E}">
        <p14:creationId xmlns:p14="http://schemas.microsoft.com/office/powerpoint/2010/main" val="37488899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5EB154-6974-4612-A3AE-A4B6D06C1BA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DCCE9FB-7EDC-41EC-BE72-ED7485B061C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2692DDC-43A1-4146-A7C5-FF21D8FC44C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61BAD8A-0444-4B89-9583-E9C197EFAF95}"/>
              </a:ext>
            </a:extLst>
          </p:cNvPr>
          <p:cNvSpPr>
            <a:spLocks noGrp="1"/>
          </p:cNvSpPr>
          <p:nvPr>
            <p:ph type="dt" sz="half" idx="10"/>
          </p:nvPr>
        </p:nvSpPr>
        <p:spPr/>
        <p:txBody>
          <a:bodyPr/>
          <a:lstStyle/>
          <a:p>
            <a:fld id="{7A7C46A8-F4ED-B141-BB18-B9B710C1E57B}" type="datetimeFigureOut">
              <a:rPr lang="en-US" smtClean="0"/>
              <a:t>9/23/22</a:t>
            </a:fld>
            <a:endParaRPr lang="en-US"/>
          </a:p>
        </p:txBody>
      </p:sp>
      <p:sp>
        <p:nvSpPr>
          <p:cNvPr id="6" name="Footer Placeholder 5">
            <a:extLst>
              <a:ext uri="{FF2B5EF4-FFF2-40B4-BE49-F238E27FC236}">
                <a16:creationId xmlns:a16="http://schemas.microsoft.com/office/drawing/2014/main" id="{22BCC340-AEBD-42C1-8CE5-6335971ED86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6CF9284-76A8-47D4-900B-30A9B99DFF31}"/>
              </a:ext>
            </a:extLst>
          </p:cNvPr>
          <p:cNvSpPr>
            <a:spLocks noGrp="1"/>
          </p:cNvSpPr>
          <p:nvPr>
            <p:ph type="sldNum" sz="quarter" idx="12"/>
          </p:nvPr>
        </p:nvSpPr>
        <p:spPr/>
        <p:txBody>
          <a:bodyPr/>
          <a:lstStyle/>
          <a:p>
            <a:fld id="{998BBD1E-004E-C64D-93B3-61C9994C565C}" type="slidenum">
              <a:rPr lang="en-US" smtClean="0"/>
              <a:t>‹#›</a:t>
            </a:fld>
            <a:endParaRPr lang="en-US"/>
          </a:p>
        </p:txBody>
      </p:sp>
    </p:spTree>
    <p:extLst>
      <p:ext uri="{BB962C8B-B14F-4D97-AF65-F5344CB8AC3E}">
        <p14:creationId xmlns:p14="http://schemas.microsoft.com/office/powerpoint/2010/main" val="26597090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BD1CEA-2852-4966-9160-CB5BF73646B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976B455-340B-4678-ACEC-FCD97F0C483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93333CCA-248B-4750-BD9D-7CE126C9EFB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17B34FE-8944-4CF2-A4A5-C1272D02A11B}"/>
              </a:ext>
            </a:extLst>
          </p:cNvPr>
          <p:cNvSpPr>
            <a:spLocks noGrp="1"/>
          </p:cNvSpPr>
          <p:nvPr>
            <p:ph type="dt" sz="half" idx="10"/>
          </p:nvPr>
        </p:nvSpPr>
        <p:spPr/>
        <p:txBody>
          <a:bodyPr/>
          <a:lstStyle/>
          <a:p>
            <a:fld id="{7A7C46A8-F4ED-B141-BB18-B9B710C1E57B}" type="datetimeFigureOut">
              <a:rPr lang="en-US" smtClean="0"/>
              <a:t>9/23/22</a:t>
            </a:fld>
            <a:endParaRPr lang="en-US"/>
          </a:p>
        </p:txBody>
      </p:sp>
      <p:sp>
        <p:nvSpPr>
          <p:cNvPr id="6" name="Footer Placeholder 5">
            <a:extLst>
              <a:ext uri="{FF2B5EF4-FFF2-40B4-BE49-F238E27FC236}">
                <a16:creationId xmlns:a16="http://schemas.microsoft.com/office/drawing/2014/main" id="{EF3E3D17-C176-4726-BC85-94B3CDCFC6C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6156299-9BEF-481A-8C82-164A3693306B}"/>
              </a:ext>
            </a:extLst>
          </p:cNvPr>
          <p:cNvSpPr>
            <a:spLocks noGrp="1"/>
          </p:cNvSpPr>
          <p:nvPr>
            <p:ph type="sldNum" sz="quarter" idx="12"/>
          </p:nvPr>
        </p:nvSpPr>
        <p:spPr/>
        <p:txBody>
          <a:bodyPr/>
          <a:lstStyle/>
          <a:p>
            <a:fld id="{998BBD1E-004E-C64D-93B3-61C9994C565C}" type="slidenum">
              <a:rPr lang="en-US" smtClean="0"/>
              <a:t>‹#›</a:t>
            </a:fld>
            <a:endParaRPr lang="en-US"/>
          </a:p>
        </p:txBody>
      </p:sp>
    </p:spTree>
    <p:extLst>
      <p:ext uri="{BB962C8B-B14F-4D97-AF65-F5344CB8AC3E}">
        <p14:creationId xmlns:p14="http://schemas.microsoft.com/office/powerpoint/2010/main" val="15942917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66CB55A-6476-4AFB-B198-FEB197A36C1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A9B7A6D-6FE5-47F8-B1D2-69856964A4B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FB999D2-88A9-4890-B909-56EB5BEF0F7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A7C46A8-F4ED-B141-BB18-B9B710C1E57B}" type="datetimeFigureOut">
              <a:rPr lang="en-US" smtClean="0"/>
              <a:t>9/23/22</a:t>
            </a:fld>
            <a:endParaRPr lang="en-US"/>
          </a:p>
        </p:txBody>
      </p:sp>
      <p:sp>
        <p:nvSpPr>
          <p:cNvPr id="5" name="Footer Placeholder 4">
            <a:extLst>
              <a:ext uri="{FF2B5EF4-FFF2-40B4-BE49-F238E27FC236}">
                <a16:creationId xmlns:a16="http://schemas.microsoft.com/office/drawing/2014/main" id="{9C455E3B-3DDA-4F1F-8E11-C81F37DA776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BA65636-ADEC-40B0-A3B5-E8941B38DB3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98BBD1E-004E-C64D-93B3-61C9994C565C}" type="slidenum">
              <a:rPr lang="en-US" smtClean="0"/>
              <a:t>‹#›</a:t>
            </a:fld>
            <a:endParaRPr lang="en-US"/>
          </a:p>
        </p:txBody>
      </p:sp>
    </p:spTree>
    <p:extLst>
      <p:ext uri="{BB962C8B-B14F-4D97-AF65-F5344CB8AC3E}">
        <p14:creationId xmlns:p14="http://schemas.microsoft.com/office/powerpoint/2010/main" val="149691519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66CB55A-6476-4AFB-B198-FEB197A36C1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A9B7A6D-6FE5-47F8-B1D2-69856964A4B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FB999D2-88A9-4890-B909-56EB5BEF0F7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7D74BAB-6134-4213-A381-C42CD9F1FD7C}" type="datetimeFigureOut">
              <a:rPr lang="en-US" smtClean="0"/>
              <a:t>9/23/22</a:t>
            </a:fld>
            <a:endParaRPr lang="en-US"/>
          </a:p>
        </p:txBody>
      </p:sp>
      <p:sp>
        <p:nvSpPr>
          <p:cNvPr id="5" name="Footer Placeholder 4">
            <a:extLst>
              <a:ext uri="{FF2B5EF4-FFF2-40B4-BE49-F238E27FC236}">
                <a16:creationId xmlns:a16="http://schemas.microsoft.com/office/drawing/2014/main" id="{9C455E3B-3DDA-4F1F-8E11-C81F37DA776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BA65636-ADEC-40B0-A3B5-E8941B38DB3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D38F54B-6F8E-40CD-B85F-F3DD09A11329}" type="slidenum">
              <a:rPr lang="en-US" smtClean="0"/>
              <a:t>‹#›</a:t>
            </a:fld>
            <a:endParaRPr lang="en-US"/>
          </a:p>
        </p:txBody>
      </p:sp>
    </p:spTree>
    <p:extLst>
      <p:ext uri="{BB962C8B-B14F-4D97-AF65-F5344CB8AC3E}">
        <p14:creationId xmlns:p14="http://schemas.microsoft.com/office/powerpoint/2010/main" val="399285307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hyperlink" Target="mailto:adit.patel@stardustfunds.com"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16.xml"/><Relationship Id="rId5" Type="http://schemas.openxmlformats.org/officeDocument/2006/relationships/image" Target="../media/image19.pn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16.xml"/><Relationship Id="rId6" Type="http://schemas.openxmlformats.org/officeDocument/2006/relationships/hyperlink" Target="https://hackmag.com/security/credit-cards-history/" TargetMode="External"/><Relationship Id="rId5" Type="http://schemas.openxmlformats.org/officeDocument/2006/relationships/image" Target="../media/image22.png"/><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16.xml"/><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16.xml"/><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7.xml"/><Relationship Id="rId1" Type="http://schemas.openxmlformats.org/officeDocument/2006/relationships/slideLayout" Target="../slideLayouts/slideLayout1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29.svg"/></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8.xml"/><Relationship Id="rId1" Type="http://schemas.openxmlformats.org/officeDocument/2006/relationships/slideLayout" Target="../slideLayouts/slideLayout16.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9.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19.xml"/><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2.jpeg"/><Relationship Id="rId7"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6.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notesSlide" Target="../notesSlides/notesSlide20.xml"/><Relationship Id="rId1" Type="http://schemas.openxmlformats.org/officeDocument/2006/relationships/slideLayout" Target="../slideLayouts/slideLayout16.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2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1.xml"/><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2.xml"/><Relationship Id="rId1" Type="http://schemas.openxmlformats.org/officeDocument/2006/relationships/slideLayout" Target="../slideLayouts/slideLayout16.xml"/><Relationship Id="rId4" Type="http://schemas.openxmlformats.org/officeDocument/2006/relationships/image" Target="../media/image42.png"/></Relationships>
</file>

<file path=ppt/slides/_rels/slide2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3.xml"/><Relationship Id="rId1" Type="http://schemas.openxmlformats.org/officeDocument/2006/relationships/slideLayout" Target="../slideLayouts/slideLayout16.xml"/><Relationship Id="rId6" Type="http://schemas.openxmlformats.org/officeDocument/2006/relationships/image" Target="../media/image46.svg"/><Relationship Id="rId5" Type="http://schemas.openxmlformats.org/officeDocument/2006/relationships/image" Target="../media/image45.png"/><Relationship Id="rId4" Type="http://schemas.openxmlformats.org/officeDocument/2006/relationships/image" Target="../media/image44.svg"/></Relationships>
</file>

<file path=ppt/slides/_rels/slide24.xml.rels><?xml version="1.0" encoding="UTF-8" standalone="yes"?>
<Relationships xmlns="http://schemas.openxmlformats.org/package/2006/relationships"><Relationship Id="rId8" Type="http://schemas.openxmlformats.org/officeDocument/2006/relationships/image" Target="../media/image50.svg"/><Relationship Id="rId3" Type="http://schemas.openxmlformats.org/officeDocument/2006/relationships/image" Target="../media/image43.png"/><Relationship Id="rId7" Type="http://schemas.openxmlformats.org/officeDocument/2006/relationships/image" Target="../media/image49.png"/><Relationship Id="rId12" Type="http://schemas.openxmlformats.org/officeDocument/2006/relationships/image" Target="../media/image46.svg"/><Relationship Id="rId2" Type="http://schemas.openxmlformats.org/officeDocument/2006/relationships/notesSlide" Target="../notesSlides/notesSlide24.xml"/><Relationship Id="rId1" Type="http://schemas.openxmlformats.org/officeDocument/2006/relationships/slideLayout" Target="../slideLayouts/slideLayout16.xml"/><Relationship Id="rId6" Type="http://schemas.openxmlformats.org/officeDocument/2006/relationships/image" Target="../media/image48.svg"/><Relationship Id="rId11" Type="http://schemas.openxmlformats.org/officeDocument/2006/relationships/image" Target="../media/image45.png"/><Relationship Id="rId5" Type="http://schemas.openxmlformats.org/officeDocument/2006/relationships/image" Target="../media/image47.png"/><Relationship Id="rId10" Type="http://schemas.openxmlformats.org/officeDocument/2006/relationships/image" Target="../media/image52.svg"/><Relationship Id="rId4" Type="http://schemas.openxmlformats.org/officeDocument/2006/relationships/image" Target="../media/image44.svg"/><Relationship Id="rId9" Type="http://schemas.openxmlformats.org/officeDocument/2006/relationships/image" Target="../media/image51.png"/></Relationships>
</file>

<file path=ppt/slides/_rels/slide25.xml.rels><?xml version="1.0" encoding="UTF-8" standalone="yes"?>
<Relationships xmlns="http://schemas.openxmlformats.org/package/2006/relationships"><Relationship Id="rId8" Type="http://schemas.openxmlformats.org/officeDocument/2006/relationships/image" Target="../media/image54.svg"/><Relationship Id="rId13" Type="http://schemas.openxmlformats.org/officeDocument/2006/relationships/image" Target="../media/image51.png"/><Relationship Id="rId3" Type="http://schemas.openxmlformats.org/officeDocument/2006/relationships/image" Target="../media/image43.png"/><Relationship Id="rId7" Type="http://schemas.openxmlformats.org/officeDocument/2006/relationships/image" Target="../media/image53.png"/><Relationship Id="rId12" Type="http://schemas.openxmlformats.org/officeDocument/2006/relationships/image" Target="../media/image56.svg"/><Relationship Id="rId2" Type="http://schemas.openxmlformats.org/officeDocument/2006/relationships/notesSlide" Target="../notesSlides/notesSlide25.xml"/><Relationship Id="rId1" Type="http://schemas.openxmlformats.org/officeDocument/2006/relationships/slideLayout" Target="../slideLayouts/slideLayout16.xml"/><Relationship Id="rId6" Type="http://schemas.openxmlformats.org/officeDocument/2006/relationships/image" Target="../media/image48.svg"/><Relationship Id="rId11" Type="http://schemas.openxmlformats.org/officeDocument/2006/relationships/image" Target="../media/image55.png"/><Relationship Id="rId5" Type="http://schemas.openxmlformats.org/officeDocument/2006/relationships/image" Target="../media/image47.png"/><Relationship Id="rId10" Type="http://schemas.openxmlformats.org/officeDocument/2006/relationships/image" Target="../media/image50.svg"/><Relationship Id="rId4" Type="http://schemas.openxmlformats.org/officeDocument/2006/relationships/image" Target="../media/image44.svg"/><Relationship Id="rId9" Type="http://schemas.openxmlformats.org/officeDocument/2006/relationships/image" Target="../media/image49.png"/><Relationship Id="rId14" Type="http://schemas.openxmlformats.org/officeDocument/2006/relationships/image" Target="../media/image52.svg"/></Relationships>
</file>

<file path=ppt/slides/_rels/slide26.xml.rels><?xml version="1.0" encoding="UTF-8" standalone="yes"?>
<Relationships xmlns="http://schemas.openxmlformats.org/package/2006/relationships"><Relationship Id="rId8" Type="http://schemas.openxmlformats.org/officeDocument/2006/relationships/image" Target="../media/image52.svg"/><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notesSlide" Target="../notesSlides/notesSlide26.xml"/><Relationship Id="rId1" Type="http://schemas.openxmlformats.org/officeDocument/2006/relationships/slideLayout" Target="../slideLayouts/slideLayout16.xml"/><Relationship Id="rId6" Type="http://schemas.openxmlformats.org/officeDocument/2006/relationships/image" Target="../media/image50.svg"/><Relationship Id="rId5" Type="http://schemas.openxmlformats.org/officeDocument/2006/relationships/image" Target="../media/image49.png"/><Relationship Id="rId10" Type="http://schemas.openxmlformats.org/officeDocument/2006/relationships/image" Target="../media/image58.svg"/><Relationship Id="rId4" Type="http://schemas.openxmlformats.org/officeDocument/2006/relationships/image" Target="../media/image48.svg"/><Relationship Id="rId9" Type="http://schemas.openxmlformats.org/officeDocument/2006/relationships/image" Target="../media/image57.png"/></Relationships>
</file>

<file path=ppt/slides/_rels/slide27.xml.rels><?xml version="1.0" encoding="UTF-8" standalone="yes"?>
<Relationships xmlns="http://schemas.openxmlformats.org/package/2006/relationships"><Relationship Id="rId8" Type="http://schemas.openxmlformats.org/officeDocument/2006/relationships/image" Target="../media/image64.svg"/><Relationship Id="rId13" Type="http://schemas.openxmlformats.org/officeDocument/2006/relationships/image" Target="../media/image47.png"/><Relationship Id="rId18" Type="http://schemas.openxmlformats.org/officeDocument/2006/relationships/image" Target="../media/image70.svg"/><Relationship Id="rId3" Type="http://schemas.openxmlformats.org/officeDocument/2006/relationships/image" Target="../media/image59.png"/><Relationship Id="rId7" Type="http://schemas.openxmlformats.org/officeDocument/2006/relationships/image" Target="../media/image63.png"/><Relationship Id="rId12" Type="http://schemas.openxmlformats.org/officeDocument/2006/relationships/image" Target="../media/image68.svg"/><Relationship Id="rId17" Type="http://schemas.openxmlformats.org/officeDocument/2006/relationships/image" Target="../media/image69.png"/><Relationship Id="rId2" Type="http://schemas.openxmlformats.org/officeDocument/2006/relationships/notesSlide" Target="../notesSlides/notesSlide27.xml"/><Relationship Id="rId16" Type="http://schemas.openxmlformats.org/officeDocument/2006/relationships/image" Target="../media/image52.svg"/><Relationship Id="rId1" Type="http://schemas.openxmlformats.org/officeDocument/2006/relationships/slideLayout" Target="../slideLayouts/slideLayout16.xml"/><Relationship Id="rId6" Type="http://schemas.openxmlformats.org/officeDocument/2006/relationships/image" Target="../media/image62.svg"/><Relationship Id="rId11" Type="http://schemas.openxmlformats.org/officeDocument/2006/relationships/image" Target="../media/image67.png"/><Relationship Id="rId5" Type="http://schemas.openxmlformats.org/officeDocument/2006/relationships/image" Target="../media/image61.png"/><Relationship Id="rId15" Type="http://schemas.openxmlformats.org/officeDocument/2006/relationships/image" Target="../media/image51.png"/><Relationship Id="rId10" Type="http://schemas.openxmlformats.org/officeDocument/2006/relationships/image" Target="../media/image66.svg"/><Relationship Id="rId4" Type="http://schemas.openxmlformats.org/officeDocument/2006/relationships/image" Target="../media/image60.svg"/><Relationship Id="rId9" Type="http://schemas.openxmlformats.org/officeDocument/2006/relationships/image" Target="../media/image65.png"/><Relationship Id="rId14" Type="http://schemas.openxmlformats.org/officeDocument/2006/relationships/image" Target="../media/image48.svg"/></Relationships>
</file>

<file path=ppt/slides/_rels/slide28.xml.rels><?xml version="1.0" encoding="UTF-8" standalone="yes"?>
<Relationships xmlns="http://schemas.openxmlformats.org/package/2006/relationships"><Relationship Id="rId8" Type="http://schemas.openxmlformats.org/officeDocument/2006/relationships/image" Target="../media/image62.svg"/><Relationship Id="rId13" Type="http://schemas.openxmlformats.org/officeDocument/2006/relationships/image" Target="../media/image78.png"/><Relationship Id="rId18" Type="http://schemas.openxmlformats.org/officeDocument/2006/relationships/image" Target="../media/image83.svg"/><Relationship Id="rId3" Type="http://schemas.openxmlformats.org/officeDocument/2006/relationships/image" Target="../media/image59.png"/><Relationship Id="rId7" Type="http://schemas.openxmlformats.org/officeDocument/2006/relationships/image" Target="../media/image61.png"/><Relationship Id="rId12" Type="http://schemas.openxmlformats.org/officeDocument/2006/relationships/image" Target="../media/image77.svg"/><Relationship Id="rId17" Type="http://schemas.openxmlformats.org/officeDocument/2006/relationships/image" Target="../media/image82.png"/><Relationship Id="rId2" Type="http://schemas.openxmlformats.org/officeDocument/2006/relationships/notesSlide" Target="../notesSlides/notesSlide28.xml"/><Relationship Id="rId16" Type="http://schemas.openxmlformats.org/officeDocument/2006/relationships/image" Target="../media/image81.svg"/><Relationship Id="rId1" Type="http://schemas.openxmlformats.org/officeDocument/2006/relationships/slideLayout" Target="../slideLayouts/slideLayout16.xml"/><Relationship Id="rId6" Type="http://schemas.openxmlformats.org/officeDocument/2006/relationships/image" Target="../media/image73.svg"/><Relationship Id="rId11" Type="http://schemas.openxmlformats.org/officeDocument/2006/relationships/image" Target="../media/image76.png"/><Relationship Id="rId5" Type="http://schemas.openxmlformats.org/officeDocument/2006/relationships/image" Target="../media/image72.png"/><Relationship Id="rId15" Type="http://schemas.openxmlformats.org/officeDocument/2006/relationships/image" Target="../media/image80.png"/><Relationship Id="rId10" Type="http://schemas.openxmlformats.org/officeDocument/2006/relationships/image" Target="../media/image75.svg"/><Relationship Id="rId4" Type="http://schemas.openxmlformats.org/officeDocument/2006/relationships/image" Target="../media/image71.svg"/><Relationship Id="rId9" Type="http://schemas.openxmlformats.org/officeDocument/2006/relationships/image" Target="../media/image74.png"/><Relationship Id="rId14" Type="http://schemas.openxmlformats.org/officeDocument/2006/relationships/image" Target="../media/image79.svg"/></Relationships>
</file>

<file path=ppt/slides/_rels/slide2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29.xml"/><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6.xml"/></Relationships>
</file>

<file path=ppt/slides/_rels/slide3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30.xml"/><Relationship Id="rId1" Type="http://schemas.openxmlformats.org/officeDocument/2006/relationships/slideLayout" Target="../slideLayouts/slideLayout16.xml"/><Relationship Id="rId4" Type="http://schemas.openxmlformats.org/officeDocument/2006/relationships/image" Target="../media/image86.png"/></Relationships>
</file>

<file path=ppt/slides/_rels/slide31.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31.xml"/><Relationship Id="rId1" Type="http://schemas.openxmlformats.org/officeDocument/2006/relationships/slideLayout" Target="../slideLayouts/slideLayout16.xml"/><Relationship Id="rId4" Type="http://schemas.openxmlformats.org/officeDocument/2006/relationships/image" Target="../media/image88.png"/></Relationships>
</file>

<file path=ppt/slides/_rels/slide32.xml.rels><?xml version="1.0" encoding="UTF-8" standalone="yes"?>
<Relationships xmlns="http://schemas.openxmlformats.org/package/2006/relationships"><Relationship Id="rId8" Type="http://schemas.openxmlformats.org/officeDocument/2006/relationships/image" Target="../media/image92.svg"/><Relationship Id="rId3" Type="http://schemas.openxmlformats.org/officeDocument/2006/relationships/image" Target="../media/image89.png"/><Relationship Id="rId7" Type="http://schemas.openxmlformats.org/officeDocument/2006/relationships/image" Target="../media/image91.png"/><Relationship Id="rId2" Type="http://schemas.openxmlformats.org/officeDocument/2006/relationships/notesSlide" Target="../notesSlides/notesSlide32.xml"/><Relationship Id="rId1" Type="http://schemas.openxmlformats.org/officeDocument/2006/relationships/slideLayout" Target="../slideLayouts/slideLayout16.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90.svg"/></Relationships>
</file>

<file path=ppt/slides/_rels/slide33.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33.xml"/><Relationship Id="rId1" Type="http://schemas.openxmlformats.org/officeDocument/2006/relationships/slideLayout" Target="../slideLayouts/slideLayout16.xml"/><Relationship Id="rId6" Type="http://schemas.openxmlformats.org/officeDocument/2006/relationships/image" Target="../media/image96.svg"/><Relationship Id="rId5" Type="http://schemas.openxmlformats.org/officeDocument/2006/relationships/image" Target="../media/image95.png"/><Relationship Id="rId4" Type="http://schemas.openxmlformats.org/officeDocument/2006/relationships/image" Target="../media/image94.svg"/></Relationships>
</file>

<file path=ppt/slides/_rels/slide34.xml.rels><?xml version="1.0" encoding="UTF-8" standalone="yes"?>
<Relationships xmlns="http://schemas.openxmlformats.org/package/2006/relationships"><Relationship Id="rId8" Type="http://schemas.openxmlformats.org/officeDocument/2006/relationships/image" Target="../media/image52.svg"/><Relationship Id="rId3" Type="http://schemas.openxmlformats.org/officeDocument/2006/relationships/image" Target="../media/image65.png"/><Relationship Id="rId7" Type="http://schemas.openxmlformats.org/officeDocument/2006/relationships/image" Target="../media/image51.png"/><Relationship Id="rId2" Type="http://schemas.openxmlformats.org/officeDocument/2006/relationships/notesSlide" Target="../notesSlides/notesSlide34.xml"/><Relationship Id="rId1" Type="http://schemas.openxmlformats.org/officeDocument/2006/relationships/slideLayout" Target="../slideLayouts/slideLayout16.xml"/><Relationship Id="rId6" Type="http://schemas.openxmlformats.org/officeDocument/2006/relationships/image" Target="../media/image48.svg"/><Relationship Id="rId5" Type="http://schemas.openxmlformats.org/officeDocument/2006/relationships/image" Target="../media/image47.png"/><Relationship Id="rId10" Type="http://schemas.openxmlformats.org/officeDocument/2006/relationships/image" Target="../media/image58.svg"/><Relationship Id="rId4" Type="http://schemas.openxmlformats.org/officeDocument/2006/relationships/image" Target="../media/image66.svg"/><Relationship Id="rId9" Type="http://schemas.openxmlformats.org/officeDocument/2006/relationships/image" Target="../media/image57.png"/></Relationships>
</file>

<file path=ppt/slides/_rels/slide35.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notesSlide" Target="../notesSlides/notesSlide35.xml"/><Relationship Id="rId1" Type="http://schemas.openxmlformats.org/officeDocument/2006/relationships/slideLayout" Target="../slideLayouts/slideLayout16.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36.xml.rels><?xml version="1.0" encoding="UTF-8" standalone="yes"?>
<Relationships xmlns="http://schemas.openxmlformats.org/package/2006/relationships"><Relationship Id="rId8" Type="http://schemas.openxmlformats.org/officeDocument/2006/relationships/image" Target="../media/image101.svg"/><Relationship Id="rId13" Type="http://schemas.openxmlformats.org/officeDocument/2006/relationships/image" Target="../media/image49.png"/><Relationship Id="rId3" Type="http://schemas.openxmlformats.org/officeDocument/2006/relationships/image" Target="../media/image98.png"/><Relationship Id="rId7" Type="http://schemas.openxmlformats.org/officeDocument/2006/relationships/image" Target="../media/image100.png"/><Relationship Id="rId12" Type="http://schemas.openxmlformats.org/officeDocument/2006/relationships/image" Target="../media/image48.svg"/><Relationship Id="rId2" Type="http://schemas.openxmlformats.org/officeDocument/2006/relationships/notesSlide" Target="../notesSlides/notesSlide36.xml"/><Relationship Id="rId16" Type="http://schemas.openxmlformats.org/officeDocument/2006/relationships/image" Target="../media/image52.svg"/><Relationship Id="rId1" Type="http://schemas.openxmlformats.org/officeDocument/2006/relationships/slideLayout" Target="../slideLayouts/slideLayout16.xml"/><Relationship Id="rId6" Type="http://schemas.openxmlformats.org/officeDocument/2006/relationships/image" Target="../media/image68.svg"/><Relationship Id="rId11" Type="http://schemas.openxmlformats.org/officeDocument/2006/relationships/image" Target="../media/image47.png"/><Relationship Id="rId5" Type="http://schemas.openxmlformats.org/officeDocument/2006/relationships/image" Target="../media/image67.png"/><Relationship Id="rId15" Type="http://schemas.openxmlformats.org/officeDocument/2006/relationships/image" Target="../media/image51.png"/><Relationship Id="rId10" Type="http://schemas.openxmlformats.org/officeDocument/2006/relationships/image" Target="../media/image103.svg"/><Relationship Id="rId4" Type="http://schemas.openxmlformats.org/officeDocument/2006/relationships/image" Target="../media/image99.svg"/><Relationship Id="rId9" Type="http://schemas.openxmlformats.org/officeDocument/2006/relationships/image" Target="../media/image102.png"/><Relationship Id="rId14" Type="http://schemas.openxmlformats.org/officeDocument/2006/relationships/image" Target="../media/image50.svg"/></Relationships>
</file>

<file path=ppt/slides/_rels/slide37.xml.rels><?xml version="1.0" encoding="UTF-8" standalone="yes"?>
<Relationships xmlns="http://schemas.openxmlformats.org/package/2006/relationships"><Relationship Id="rId8" Type="http://schemas.openxmlformats.org/officeDocument/2006/relationships/image" Target="../media/image109.svg"/><Relationship Id="rId3" Type="http://schemas.openxmlformats.org/officeDocument/2006/relationships/image" Target="../media/image104.png"/><Relationship Id="rId7" Type="http://schemas.openxmlformats.org/officeDocument/2006/relationships/image" Target="../media/image108.png"/><Relationship Id="rId2" Type="http://schemas.openxmlformats.org/officeDocument/2006/relationships/notesSlide" Target="../notesSlides/notesSlide37.xml"/><Relationship Id="rId1" Type="http://schemas.openxmlformats.org/officeDocument/2006/relationships/slideLayout" Target="../slideLayouts/slideLayout16.xml"/><Relationship Id="rId6" Type="http://schemas.openxmlformats.org/officeDocument/2006/relationships/image" Target="../media/image107.svg"/><Relationship Id="rId5" Type="http://schemas.openxmlformats.org/officeDocument/2006/relationships/image" Target="../media/image106.png"/><Relationship Id="rId4" Type="http://schemas.openxmlformats.org/officeDocument/2006/relationships/image" Target="../media/image105.svg"/></Relationships>
</file>

<file path=ppt/slides/_rels/slide38.xml.rels><?xml version="1.0" encoding="UTF-8" standalone="yes"?>
<Relationships xmlns="http://schemas.openxmlformats.org/package/2006/relationships"><Relationship Id="rId8" Type="http://schemas.openxmlformats.org/officeDocument/2006/relationships/image" Target="../media/image111.svg"/><Relationship Id="rId13" Type="http://schemas.openxmlformats.org/officeDocument/2006/relationships/image" Target="../media/image51.png"/><Relationship Id="rId3" Type="http://schemas.openxmlformats.org/officeDocument/2006/relationships/image" Target="../media/image65.png"/><Relationship Id="rId7" Type="http://schemas.openxmlformats.org/officeDocument/2006/relationships/image" Target="../media/image110.png"/><Relationship Id="rId12" Type="http://schemas.openxmlformats.org/officeDocument/2006/relationships/image" Target="../media/image48.svg"/><Relationship Id="rId2" Type="http://schemas.openxmlformats.org/officeDocument/2006/relationships/notesSlide" Target="../notesSlides/notesSlide38.xml"/><Relationship Id="rId1" Type="http://schemas.openxmlformats.org/officeDocument/2006/relationships/slideLayout" Target="../slideLayouts/slideLayout16.xml"/><Relationship Id="rId6" Type="http://schemas.openxmlformats.org/officeDocument/2006/relationships/image" Target="../media/image64.svg"/><Relationship Id="rId11" Type="http://schemas.openxmlformats.org/officeDocument/2006/relationships/image" Target="../media/image47.png"/><Relationship Id="rId5" Type="http://schemas.openxmlformats.org/officeDocument/2006/relationships/image" Target="../media/image63.png"/><Relationship Id="rId10" Type="http://schemas.openxmlformats.org/officeDocument/2006/relationships/image" Target="../media/image58.svg"/><Relationship Id="rId4" Type="http://schemas.openxmlformats.org/officeDocument/2006/relationships/image" Target="../media/image66.svg"/><Relationship Id="rId9" Type="http://schemas.openxmlformats.org/officeDocument/2006/relationships/image" Target="../media/image57.png"/><Relationship Id="rId14" Type="http://schemas.openxmlformats.org/officeDocument/2006/relationships/image" Target="../media/image52.svg"/></Relationships>
</file>

<file path=ppt/slides/_rels/slide3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9.xml"/><Relationship Id="rId1" Type="http://schemas.openxmlformats.org/officeDocument/2006/relationships/slideLayout" Target="../slideLayouts/slideLayout16.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40.xml.rels><?xml version="1.0" encoding="UTF-8" standalone="yes"?>
<Relationships xmlns="http://schemas.openxmlformats.org/package/2006/relationships"><Relationship Id="rId3" Type="http://schemas.openxmlformats.org/officeDocument/2006/relationships/image" Target="../media/image112.png"/><Relationship Id="rId7" Type="http://schemas.openxmlformats.org/officeDocument/2006/relationships/image" Target="../media/image116.png"/><Relationship Id="rId2" Type="http://schemas.openxmlformats.org/officeDocument/2006/relationships/notesSlide" Target="../notesSlides/notesSlide40.xml"/><Relationship Id="rId1" Type="http://schemas.openxmlformats.org/officeDocument/2006/relationships/slideLayout" Target="../slideLayouts/slideLayout16.xml"/><Relationship Id="rId6" Type="http://schemas.openxmlformats.org/officeDocument/2006/relationships/image" Target="../media/image115.png"/><Relationship Id="rId5" Type="http://schemas.openxmlformats.org/officeDocument/2006/relationships/image" Target="../media/image114.png"/><Relationship Id="rId4" Type="http://schemas.openxmlformats.org/officeDocument/2006/relationships/image" Target="../media/image113.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16.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2.jpeg"/><Relationship Id="rId7" Type="http://schemas.openxmlformats.org/officeDocument/2006/relationships/image" Target="../media/image6.jpeg"/><Relationship Id="rId2" Type="http://schemas.openxmlformats.org/officeDocument/2006/relationships/notesSlide" Target="../notesSlides/notesSlide8.xml"/><Relationship Id="rId1" Type="http://schemas.openxmlformats.org/officeDocument/2006/relationships/slideLayout" Target="../slideLayouts/slideLayout16.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chart" Target="../charts/chart1.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16.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3B3D40"/>
        </a:solidFill>
        <a:effectLst/>
      </p:bgPr>
    </p:bg>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5CFAA0A4-B2CC-6341-BC25-4F95605F73E6}"/>
              </a:ext>
            </a:extLst>
          </p:cNvPr>
          <p:cNvGrpSpPr/>
          <p:nvPr/>
        </p:nvGrpSpPr>
        <p:grpSpPr>
          <a:xfrm>
            <a:off x="3097211" y="2034569"/>
            <a:ext cx="5997576" cy="1283335"/>
            <a:chOff x="760413" y="1431290"/>
            <a:chExt cx="5997576" cy="1283335"/>
          </a:xfrm>
        </p:grpSpPr>
        <p:pic>
          <p:nvPicPr>
            <p:cNvPr id="14" name="Picture 13">
              <a:extLst>
                <a:ext uri="{FF2B5EF4-FFF2-40B4-BE49-F238E27FC236}">
                  <a16:creationId xmlns:a16="http://schemas.microsoft.com/office/drawing/2014/main" id="{09E84090-0B52-0C4B-B537-F3BF175C4297}"/>
                </a:ext>
              </a:extLst>
            </p:cNvPr>
            <p:cNvPicPr>
              <a:picLocks noChangeAspect="1"/>
            </p:cNvPicPr>
            <p:nvPr/>
          </p:nvPicPr>
          <p:blipFill>
            <a:blip r:embed="rId3"/>
            <a:stretch>
              <a:fillRect/>
            </a:stretch>
          </p:blipFill>
          <p:spPr>
            <a:xfrm>
              <a:off x="760413" y="1431290"/>
              <a:ext cx="1283335" cy="1283335"/>
            </a:xfrm>
            <a:prstGeom prst="rect">
              <a:avLst/>
            </a:prstGeom>
          </p:spPr>
        </p:pic>
        <p:sp>
          <p:nvSpPr>
            <p:cNvPr id="17" name="TextBox 16">
              <a:extLst>
                <a:ext uri="{FF2B5EF4-FFF2-40B4-BE49-F238E27FC236}">
                  <a16:creationId xmlns:a16="http://schemas.microsoft.com/office/drawing/2014/main" id="{7D6408DE-C07B-D047-BFA2-25D2F23B12BA}"/>
                </a:ext>
              </a:extLst>
            </p:cNvPr>
            <p:cNvSpPr txBox="1"/>
            <p:nvPr/>
          </p:nvSpPr>
          <p:spPr>
            <a:xfrm>
              <a:off x="2155067" y="1468576"/>
              <a:ext cx="4602922"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200" b="0" i="0" u="none" strike="noStrike" kern="1200" cap="none" spc="0" normalizeH="0" baseline="0" noProof="0">
                  <a:ln>
                    <a:noFill/>
                  </a:ln>
                  <a:solidFill>
                    <a:prstClr val="white"/>
                  </a:solidFill>
                  <a:effectLst/>
                  <a:uLnTx/>
                  <a:uFillTx/>
                  <a:latin typeface="Helvetica Neue UltraLight" panose="02000206000000020004" pitchFamily="2" charset="0"/>
                  <a:ea typeface="Helvetica Neue UltraLight" panose="02000206000000020004" pitchFamily="2" charset="0"/>
                  <a:cs typeface="Arial" panose="020B0604020202020204" pitchFamily="34" charset="0"/>
                </a:rPr>
                <a:t>STARDUST</a:t>
              </a:r>
            </a:p>
          </p:txBody>
        </p:sp>
      </p:grpSp>
      <p:sp>
        <p:nvSpPr>
          <p:cNvPr id="18" name="TextBox 17">
            <a:extLst>
              <a:ext uri="{FF2B5EF4-FFF2-40B4-BE49-F238E27FC236}">
                <a16:creationId xmlns:a16="http://schemas.microsoft.com/office/drawing/2014/main" id="{0951B015-258D-5741-A15D-0F3152FE03FA}"/>
              </a:ext>
            </a:extLst>
          </p:cNvPr>
          <p:cNvSpPr txBox="1"/>
          <p:nvPr/>
        </p:nvSpPr>
        <p:spPr>
          <a:xfrm>
            <a:off x="2701810" y="3552993"/>
            <a:ext cx="6788378" cy="224676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prstClr val="white"/>
                </a:solidFill>
                <a:effectLst/>
                <a:uLnTx/>
                <a:uFillTx/>
                <a:latin typeface="Helvetica Neue UltraLight" panose="02000206000000020004" pitchFamily="2" charset="0"/>
                <a:ea typeface="Helvetica Neue UltraLight" panose="02000206000000020004" pitchFamily="2" charset="0"/>
                <a:cs typeface="Arial" panose="020B0604020202020204" pitchFamily="34" charset="0"/>
              </a:rPr>
              <a:t>ISO8583 Blockchain Integration Deep Dive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Helvetica Neue UltraLight" panose="02000206000000020004" pitchFamily="2" charset="0"/>
                <a:ea typeface="Helvetica Neue UltraLight" panose="02000206000000020004" pitchFamily="2" charset="0"/>
                <a:cs typeface="Arial" panose="020B0604020202020204" pitchFamily="34" charset="0"/>
              </a:rPr>
              <a:t>Adit Patel (</a:t>
            </a:r>
            <a:r>
              <a:rPr kumimoji="0" lang="en-US" sz="2800" b="0" i="0" u="none" strike="noStrike" kern="1200" cap="none" spc="0" normalizeH="0" baseline="0" noProof="0" dirty="0">
                <a:ln>
                  <a:noFill/>
                </a:ln>
                <a:solidFill>
                  <a:prstClr val="white"/>
                </a:solidFill>
                <a:effectLst/>
                <a:uLnTx/>
                <a:uFillTx/>
                <a:latin typeface="Helvetica Neue UltraLight" panose="02000206000000020004" pitchFamily="2" charset="0"/>
                <a:ea typeface="Helvetica Neue UltraLight" panose="02000206000000020004" pitchFamily="2" charset="0"/>
                <a:cs typeface="Arial" panose="020B0604020202020204" pitchFamily="34" charset="0"/>
                <a:hlinkClick r:id="rId4"/>
              </a:rPr>
              <a:t>adit.patel@stardustfunds.com</a:t>
            </a:r>
            <a:r>
              <a:rPr kumimoji="0" lang="en-US" sz="2800" b="0" i="0" u="none" strike="noStrike" kern="1200" cap="none" spc="0" normalizeH="0" baseline="0" noProof="0" dirty="0">
                <a:ln>
                  <a:noFill/>
                </a:ln>
                <a:solidFill>
                  <a:prstClr val="white"/>
                </a:solidFill>
                <a:effectLst/>
                <a:uLnTx/>
                <a:uFillTx/>
                <a:latin typeface="Helvetica Neue UltraLight" panose="02000206000000020004" pitchFamily="2" charset="0"/>
                <a:ea typeface="Helvetica Neue UltraLight" panose="02000206000000020004" pitchFamily="2" charset="0"/>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prstClr val="white"/>
              </a:solidFill>
              <a:effectLst/>
              <a:uLnTx/>
              <a:uFillTx/>
              <a:latin typeface="Helvetica Neue UltraLight" panose="02000206000000020004" pitchFamily="2" charset="0"/>
              <a:ea typeface="Helvetica Neue UltraLight" panose="02000206000000020004" pitchFamily="2" charset="0"/>
              <a:cs typeface="Arial" panose="020B0604020202020204" pitchFamily="34" charset="0"/>
            </a:endParaRPr>
          </a:p>
        </p:txBody>
      </p:sp>
    </p:spTree>
    <p:extLst>
      <p:ext uri="{BB962C8B-B14F-4D97-AF65-F5344CB8AC3E}">
        <p14:creationId xmlns:p14="http://schemas.microsoft.com/office/powerpoint/2010/main" val="9410543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E4E4E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B18EC-7933-446E-A750-8FCBDAD67CC3}"/>
              </a:ext>
            </a:extLst>
          </p:cNvPr>
          <p:cNvSpPr>
            <a:spLocks noGrp="1"/>
          </p:cNvSpPr>
          <p:nvPr>
            <p:ph type="title"/>
          </p:nvPr>
        </p:nvSpPr>
        <p:spPr>
          <a:xfrm>
            <a:off x="457200" y="252669"/>
            <a:ext cx="11304698" cy="1325563"/>
          </a:xfrm>
        </p:spPr>
        <p:txBody>
          <a:bodyPr>
            <a:noAutofit/>
          </a:bodyPr>
          <a:lstStyle/>
          <a:p>
            <a:r>
              <a:rPr lang="en-US" sz="2800" kern="0" dirty="0">
                <a:solidFill>
                  <a:srgbClr val="3B3D40"/>
                </a:solidFill>
                <a:latin typeface="Helvetica Neue" panose="02000503000000020004" pitchFamily="2" charset="0"/>
                <a:ea typeface="Helvetica Neue" panose="02000503000000020004" pitchFamily="2" charset="0"/>
                <a:cs typeface="Helvetica Neue" panose="02000503000000020004" pitchFamily="2" charset="0"/>
              </a:rPr>
              <a:t>As mentioned earlier, anyone on the network can unpack ISO8583 messages, which means they have complete access to the details held within. </a:t>
            </a:r>
          </a:p>
        </p:txBody>
      </p:sp>
      <p:pic>
        <p:nvPicPr>
          <p:cNvPr id="4098" name="Picture 2" descr="Tools for a ISO-8583 developer. ISO8583Editor | by Mohammad | Medium">
            <a:extLst>
              <a:ext uri="{FF2B5EF4-FFF2-40B4-BE49-F238E27FC236}">
                <a16:creationId xmlns:a16="http://schemas.microsoft.com/office/drawing/2014/main" id="{63504FCE-BECE-3FF9-52A6-A347D526F9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5253" y="2381217"/>
            <a:ext cx="5368144" cy="4224114"/>
          </a:xfrm>
          <a:prstGeom prst="rect">
            <a:avLst/>
          </a:prstGeom>
          <a:noFill/>
          <a:extLst>
            <a:ext uri="{909E8E84-426E-40DD-AFC4-6F175D3DCCD1}">
              <a14:hiddenFill xmlns:a14="http://schemas.microsoft.com/office/drawing/2010/main">
                <a:solidFill>
                  <a:srgbClr val="FFFFFF"/>
                </a:solidFill>
              </a14:hiddenFill>
            </a:ext>
          </a:extLst>
        </p:spPr>
      </p:pic>
      <p:sp>
        <p:nvSpPr>
          <p:cNvPr id="9" name="Text Placeholder 2">
            <a:extLst>
              <a:ext uri="{FF2B5EF4-FFF2-40B4-BE49-F238E27FC236}">
                <a16:creationId xmlns:a16="http://schemas.microsoft.com/office/drawing/2014/main" id="{9B5131BB-6E77-06DC-0334-D02EC0CFBFB0}"/>
              </a:ext>
            </a:extLst>
          </p:cNvPr>
          <p:cNvSpPr txBox="1">
            <a:spLocks/>
          </p:cNvSpPr>
          <p:nvPr/>
        </p:nvSpPr>
        <p:spPr>
          <a:xfrm>
            <a:off x="414923" y="1858185"/>
            <a:ext cx="11362155" cy="248273"/>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ctr" defTabSz="412724" rtl="0" eaLnBrk="1" fontAlgn="auto" latinLnBrk="0" hangingPunct="0">
              <a:lnSpc>
                <a:spcPct val="8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rPr>
              <a:t>This includes all of the sensitive financial information you would need to issue and authorize false payments.</a:t>
            </a:r>
          </a:p>
        </p:txBody>
      </p:sp>
      <p:cxnSp>
        <p:nvCxnSpPr>
          <p:cNvPr id="10" name="Straight Connector 9">
            <a:extLst>
              <a:ext uri="{FF2B5EF4-FFF2-40B4-BE49-F238E27FC236}">
                <a16:creationId xmlns:a16="http://schemas.microsoft.com/office/drawing/2014/main" id="{C20BFD08-28BC-5842-AFE4-B767F1D0BD3E}"/>
              </a:ext>
            </a:extLst>
          </p:cNvPr>
          <p:cNvCxnSpPr>
            <a:cxnSpLocks/>
          </p:cNvCxnSpPr>
          <p:nvPr/>
        </p:nvCxnSpPr>
        <p:spPr>
          <a:xfrm>
            <a:off x="414922" y="2138481"/>
            <a:ext cx="11362156"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32C45D07-A1C9-FFC7-D822-D7DEF8D77ADE}"/>
              </a:ext>
            </a:extLst>
          </p:cNvPr>
          <p:cNvCxnSpPr>
            <a:cxnSpLocks/>
          </p:cNvCxnSpPr>
          <p:nvPr/>
        </p:nvCxnSpPr>
        <p:spPr>
          <a:xfrm flipH="1">
            <a:off x="4512365" y="4482548"/>
            <a:ext cx="2067339"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9F842ED3-722D-51F0-D86B-BC0AE9E7E52C}"/>
              </a:ext>
            </a:extLst>
          </p:cNvPr>
          <p:cNvSpPr txBox="1"/>
          <p:nvPr/>
        </p:nvSpPr>
        <p:spPr>
          <a:xfrm>
            <a:off x="6474601" y="3339112"/>
            <a:ext cx="4382586" cy="2308324"/>
          </a:xfrm>
          <a:prstGeom prst="rect">
            <a:avLst/>
          </a:prstGeom>
          <a:noFill/>
        </p:spPr>
        <p:txBody>
          <a:bodyPr wrap="square">
            <a:spAutoFit/>
          </a:bodyPr>
          <a:lstStyle/>
          <a:p>
            <a:pPr lvl="0" algn="ctr"/>
            <a:r>
              <a:rPr lang="en-US" sz="1800" b="1" dirty="0">
                <a:solidFill>
                  <a:srgbClr val="3B3D40"/>
                </a:solidFill>
              </a:rPr>
              <a:t>Primary Account Numbers (PANs), more readily recognized as a credit card number, are a required field for most messages on the network.</a:t>
            </a:r>
          </a:p>
          <a:p>
            <a:pPr lvl="0" algn="ctr"/>
            <a:endParaRPr lang="en-US" b="1" dirty="0">
              <a:solidFill>
                <a:srgbClr val="3B3D40"/>
              </a:solidFill>
            </a:endParaRPr>
          </a:p>
          <a:p>
            <a:pPr lvl="0" algn="ctr"/>
            <a:r>
              <a:rPr lang="en-US" sz="1800" b="1" dirty="0">
                <a:solidFill>
                  <a:srgbClr val="3B3D40"/>
                </a:solidFill>
              </a:rPr>
              <a:t>Anyone who has access to this message would be easily be able to perform fraudulent purchases with this information</a:t>
            </a:r>
          </a:p>
        </p:txBody>
      </p:sp>
    </p:spTree>
    <p:extLst>
      <p:ext uri="{BB962C8B-B14F-4D97-AF65-F5344CB8AC3E}">
        <p14:creationId xmlns:p14="http://schemas.microsoft.com/office/powerpoint/2010/main" val="21337237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E4E4E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B18EC-7933-446E-A750-8FCBDAD67CC3}"/>
              </a:ext>
            </a:extLst>
          </p:cNvPr>
          <p:cNvSpPr>
            <a:spLocks noGrp="1"/>
          </p:cNvSpPr>
          <p:nvPr>
            <p:ph type="title"/>
          </p:nvPr>
        </p:nvSpPr>
        <p:spPr>
          <a:xfrm>
            <a:off x="457200" y="252669"/>
            <a:ext cx="11304698" cy="1325563"/>
          </a:xfrm>
        </p:spPr>
        <p:txBody>
          <a:bodyPr>
            <a:noAutofit/>
          </a:bodyPr>
          <a:lstStyle/>
          <a:p>
            <a:r>
              <a:rPr lang="en-US" sz="2800" kern="0" dirty="0">
                <a:solidFill>
                  <a:srgbClr val="3B3D40"/>
                </a:solidFill>
                <a:latin typeface="Helvetica Neue" panose="02000503000000020004" pitchFamily="2" charset="0"/>
                <a:ea typeface="Helvetica Neue" panose="02000503000000020004" pitchFamily="2" charset="0"/>
                <a:cs typeface="Helvetica Neue" panose="02000503000000020004" pitchFamily="2" charset="0"/>
              </a:rPr>
              <a:t>All ISO8583 messages are extremely sensitive and it’s extremely important to limit access to them. Banks avoid this through careful control of network access privileges.</a:t>
            </a:r>
          </a:p>
        </p:txBody>
      </p:sp>
      <p:sp>
        <p:nvSpPr>
          <p:cNvPr id="3" name="Text Placeholder 2">
            <a:extLst>
              <a:ext uri="{FF2B5EF4-FFF2-40B4-BE49-F238E27FC236}">
                <a16:creationId xmlns:a16="http://schemas.microsoft.com/office/drawing/2014/main" id="{E4B4AE84-CE01-D8CB-4EB1-90EC645378CE}"/>
              </a:ext>
            </a:extLst>
          </p:cNvPr>
          <p:cNvSpPr txBox="1">
            <a:spLocks/>
          </p:cNvSpPr>
          <p:nvPr/>
        </p:nvSpPr>
        <p:spPr>
          <a:xfrm>
            <a:off x="332568" y="1681102"/>
            <a:ext cx="5486400" cy="445250"/>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ctr">
              <a:defRPr/>
            </a:pPr>
            <a:r>
              <a:rPr lang="en-US" sz="1600" b="0" dirty="0">
                <a:latin typeface="Helvetica Neue" panose="02000503000000020004" pitchFamily="2" charset="0"/>
                <a:ea typeface="Helvetica Neue" panose="02000503000000020004" pitchFamily="2" charset="0"/>
                <a:cs typeface="Helvetica Neue" panose="02000503000000020004" pitchFamily="2" charset="0"/>
              </a:rPr>
              <a:t>Even innocent </a:t>
            </a:r>
            <a:r>
              <a:rPr lang="en-US" sz="1600" b="0" dirty="0" err="1">
                <a:latin typeface="Helvetica Neue" panose="02000503000000020004" pitchFamily="2" charset="0"/>
                <a:ea typeface="Helvetica Neue" panose="02000503000000020004" pitchFamily="2" charset="0"/>
                <a:cs typeface="Helvetica Neue" panose="02000503000000020004" pitchFamily="2" charset="0"/>
              </a:rPr>
              <a:t>Stackoverflow</a:t>
            </a:r>
            <a:r>
              <a:rPr lang="en-US" sz="1600" b="0" dirty="0">
                <a:latin typeface="Helvetica Neue" panose="02000503000000020004" pitchFamily="2" charset="0"/>
                <a:ea typeface="Helvetica Neue" panose="02000503000000020004" pitchFamily="2" charset="0"/>
                <a:cs typeface="Helvetica Neue" panose="02000503000000020004" pitchFamily="2" charset="0"/>
              </a:rPr>
              <a:t> questions can easily revel sensitive banking information inadvertently.</a:t>
            </a:r>
          </a:p>
        </p:txBody>
      </p:sp>
      <p:cxnSp>
        <p:nvCxnSpPr>
          <p:cNvPr id="4" name="Straight Connector 3">
            <a:extLst>
              <a:ext uri="{FF2B5EF4-FFF2-40B4-BE49-F238E27FC236}">
                <a16:creationId xmlns:a16="http://schemas.microsoft.com/office/drawing/2014/main" id="{AD71AB29-9884-6986-C5AA-46E4D25F5EEA}"/>
              </a:ext>
            </a:extLst>
          </p:cNvPr>
          <p:cNvCxnSpPr>
            <a:cxnSpLocks/>
          </p:cNvCxnSpPr>
          <p:nvPr/>
        </p:nvCxnSpPr>
        <p:spPr>
          <a:xfrm>
            <a:off x="332568" y="2150247"/>
            <a:ext cx="5486400"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Text Placeholder 2">
            <a:extLst>
              <a:ext uri="{FF2B5EF4-FFF2-40B4-BE49-F238E27FC236}">
                <a16:creationId xmlns:a16="http://schemas.microsoft.com/office/drawing/2014/main" id="{80F63A8A-D2FC-F3BE-1F53-B5ACA28291BF}"/>
              </a:ext>
            </a:extLst>
          </p:cNvPr>
          <p:cNvSpPr txBox="1">
            <a:spLocks/>
          </p:cNvSpPr>
          <p:nvPr/>
        </p:nvSpPr>
        <p:spPr>
          <a:xfrm>
            <a:off x="6373032" y="1681102"/>
            <a:ext cx="5486400" cy="445250"/>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ctr" defTabSz="412724" rtl="0" eaLnBrk="1" fontAlgn="auto" latinLnBrk="0" hangingPunct="0">
              <a:lnSpc>
                <a:spcPct val="8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rPr>
              <a:t>That bitmap data has revealed their credit card number, expiry date and other information.</a:t>
            </a:r>
          </a:p>
        </p:txBody>
      </p:sp>
      <p:cxnSp>
        <p:nvCxnSpPr>
          <p:cNvPr id="7" name="Straight Connector 6">
            <a:extLst>
              <a:ext uri="{FF2B5EF4-FFF2-40B4-BE49-F238E27FC236}">
                <a16:creationId xmlns:a16="http://schemas.microsoft.com/office/drawing/2014/main" id="{6076375D-4D1E-ACF5-D59B-EB7B2DB098CA}"/>
              </a:ext>
            </a:extLst>
          </p:cNvPr>
          <p:cNvCxnSpPr>
            <a:cxnSpLocks/>
          </p:cNvCxnSpPr>
          <p:nvPr/>
        </p:nvCxnSpPr>
        <p:spPr>
          <a:xfrm>
            <a:off x="6373032" y="2150247"/>
            <a:ext cx="5486400"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DE924245-C776-2789-9B85-2458C6986638}"/>
              </a:ext>
            </a:extLst>
          </p:cNvPr>
          <p:cNvPicPr>
            <a:picLocks noChangeAspect="1"/>
          </p:cNvPicPr>
          <p:nvPr/>
        </p:nvPicPr>
        <p:blipFill>
          <a:blip r:embed="rId3"/>
          <a:stretch>
            <a:fillRect/>
          </a:stretch>
        </p:blipFill>
        <p:spPr>
          <a:xfrm>
            <a:off x="1078750" y="2213322"/>
            <a:ext cx="3976725" cy="3971233"/>
          </a:xfrm>
          <a:prstGeom prst="rect">
            <a:avLst/>
          </a:prstGeom>
        </p:spPr>
      </p:pic>
      <p:sp>
        <p:nvSpPr>
          <p:cNvPr id="19" name="Rectangle 18">
            <a:extLst>
              <a:ext uri="{FF2B5EF4-FFF2-40B4-BE49-F238E27FC236}">
                <a16:creationId xmlns:a16="http://schemas.microsoft.com/office/drawing/2014/main" id="{3B1D8574-461A-3A84-7D9A-311AB16CAB34}"/>
              </a:ext>
            </a:extLst>
          </p:cNvPr>
          <p:cNvSpPr/>
          <p:nvPr/>
        </p:nvSpPr>
        <p:spPr>
          <a:xfrm>
            <a:off x="-112266" y="6166309"/>
            <a:ext cx="6096000" cy="523220"/>
          </a:xfrm>
          <a:prstGeom prst="rect">
            <a:avLst/>
          </a:prstGeom>
        </p:spPr>
        <p:txBody>
          <a:bodyPr wrap="square">
            <a:spAutoFit/>
          </a:bodyPr>
          <a:lstStyle/>
          <a:p>
            <a:pPr marL="227013"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3B3D40"/>
                </a:solidFill>
                <a:effectLst/>
                <a:uLnTx/>
                <a:uFillTx/>
                <a:latin typeface="Calibri" panose="020F0502020204030204"/>
                <a:ea typeface="+mn-ea"/>
                <a:cs typeface="+mn-cs"/>
              </a:rPr>
              <a:t>Here a user is asking for help processing the bitmap output of their ATM Machine.</a:t>
            </a:r>
          </a:p>
        </p:txBody>
      </p:sp>
      <p:sp>
        <p:nvSpPr>
          <p:cNvPr id="20" name="Rectangle 19">
            <a:extLst>
              <a:ext uri="{FF2B5EF4-FFF2-40B4-BE49-F238E27FC236}">
                <a16:creationId xmlns:a16="http://schemas.microsoft.com/office/drawing/2014/main" id="{34A1084E-9932-792F-3E2C-E6E7E9ED8FDE}"/>
              </a:ext>
            </a:extLst>
          </p:cNvPr>
          <p:cNvSpPr/>
          <p:nvPr/>
        </p:nvSpPr>
        <p:spPr>
          <a:xfrm>
            <a:off x="6018081" y="5870941"/>
            <a:ext cx="6096000" cy="954107"/>
          </a:xfrm>
          <a:prstGeom prst="rect">
            <a:avLst/>
          </a:prstGeom>
        </p:spPr>
        <p:txBody>
          <a:bodyPr>
            <a:spAutoFit/>
          </a:bodyPr>
          <a:lstStyle/>
          <a:p>
            <a:pPr marL="227013">
              <a:defRPr/>
            </a:pPr>
            <a:r>
              <a:rPr lang="en-US" sz="1400" dirty="0">
                <a:solidFill>
                  <a:srgbClr val="3B3D40"/>
                </a:solidFill>
                <a:latin typeface="Calibri" panose="020F0502020204030204"/>
              </a:rPr>
              <a:t>Not only can we extract the card number, the card number itself tells us a large amount of information itself. For example, we also know that this transaction is using a Mastercard Debit Card and is</a:t>
            </a:r>
            <a:r>
              <a:rPr lang="en-US" sz="1400" dirty="0">
                <a:solidFill>
                  <a:srgbClr val="3B3D40"/>
                </a:solidFill>
              </a:rPr>
              <a:t> referencing an account at Banque Du </a:t>
            </a:r>
            <a:r>
              <a:rPr lang="en-US" sz="1400" dirty="0" err="1">
                <a:solidFill>
                  <a:srgbClr val="3B3D40"/>
                </a:solidFill>
              </a:rPr>
              <a:t>Caire</a:t>
            </a:r>
            <a:r>
              <a:rPr lang="en-US" sz="1400" dirty="0">
                <a:solidFill>
                  <a:srgbClr val="3B3D40"/>
                </a:solidFill>
              </a:rPr>
              <a:t> in Egypt. Track 1 would have revealed his full name.</a:t>
            </a:r>
            <a:endParaRPr kumimoji="0" lang="en-US" sz="1400" b="0" i="0" u="none" strike="noStrike" kern="1200" cap="none" spc="0" normalizeH="0" baseline="0" noProof="0" dirty="0">
              <a:ln>
                <a:noFill/>
              </a:ln>
              <a:solidFill>
                <a:srgbClr val="3B3D40"/>
              </a:solidFill>
              <a:effectLst/>
              <a:uLnTx/>
              <a:uFillTx/>
              <a:latin typeface="Calibri" panose="020F0502020204030204"/>
              <a:ea typeface="+mn-ea"/>
              <a:cs typeface="+mn-cs"/>
            </a:endParaRPr>
          </a:p>
        </p:txBody>
      </p:sp>
      <p:pic>
        <p:nvPicPr>
          <p:cNvPr id="22" name="Picture 21">
            <a:extLst>
              <a:ext uri="{FF2B5EF4-FFF2-40B4-BE49-F238E27FC236}">
                <a16:creationId xmlns:a16="http://schemas.microsoft.com/office/drawing/2014/main" id="{C6587548-AE38-7D46-F1E8-956C512E6FF2}"/>
              </a:ext>
            </a:extLst>
          </p:cNvPr>
          <p:cNvPicPr>
            <a:picLocks noChangeAspect="1"/>
          </p:cNvPicPr>
          <p:nvPr/>
        </p:nvPicPr>
        <p:blipFill>
          <a:blip r:embed="rId4"/>
          <a:stretch>
            <a:fillRect/>
          </a:stretch>
        </p:blipFill>
        <p:spPr>
          <a:xfrm>
            <a:off x="6373032" y="2232243"/>
            <a:ext cx="5504751" cy="3129523"/>
          </a:xfrm>
          <a:prstGeom prst="rect">
            <a:avLst/>
          </a:prstGeom>
        </p:spPr>
      </p:pic>
      <p:pic>
        <p:nvPicPr>
          <p:cNvPr id="24" name="Picture 23">
            <a:extLst>
              <a:ext uri="{FF2B5EF4-FFF2-40B4-BE49-F238E27FC236}">
                <a16:creationId xmlns:a16="http://schemas.microsoft.com/office/drawing/2014/main" id="{5A9FEF47-9F6E-0EB6-5841-3005915605E6}"/>
              </a:ext>
            </a:extLst>
          </p:cNvPr>
          <p:cNvPicPr>
            <a:picLocks noChangeAspect="1"/>
          </p:cNvPicPr>
          <p:nvPr/>
        </p:nvPicPr>
        <p:blipFill>
          <a:blip r:embed="rId5"/>
          <a:stretch>
            <a:fillRect/>
          </a:stretch>
        </p:blipFill>
        <p:spPr>
          <a:xfrm>
            <a:off x="6698284" y="5645162"/>
            <a:ext cx="4854246" cy="202612"/>
          </a:xfrm>
          <a:prstGeom prst="rect">
            <a:avLst/>
          </a:prstGeom>
        </p:spPr>
      </p:pic>
      <p:sp>
        <p:nvSpPr>
          <p:cNvPr id="25" name="Rectangle 24">
            <a:extLst>
              <a:ext uri="{FF2B5EF4-FFF2-40B4-BE49-F238E27FC236}">
                <a16:creationId xmlns:a16="http://schemas.microsoft.com/office/drawing/2014/main" id="{96F70144-6E07-AED7-0B8B-41BFEE21938C}"/>
              </a:ext>
            </a:extLst>
          </p:cNvPr>
          <p:cNvSpPr/>
          <p:nvPr/>
        </p:nvSpPr>
        <p:spPr>
          <a:xfrm>
            <a:off x="8492359" y="4023229"/>
            <a:ext cx="3367073" cy="178675"/>
          </a:xfrm>
          <a:prstGeom prst="rect">
            <a:avLst/>
          </a:prstGeom>
          <a:solidFill>
            <a:srgbClr val="FFC000">
              <a:alpha val="4666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CF4ECAE1-640B-2B74-234A-CAB324467E87}"/>
              </a:ext>
            </a:extLst>
          </p:cNvPr>
          <p:cNvSpPr/>
          <p:nvPr/>
        </p:nvSpPr>
        <p:spPr>
          <a:xfrm>
            <a:off x="6521669" y="4201904"/>
            <a:ext cx="1188720" cy="178675"/>
          </a:xfrm>
          <a:prstGeom prst="rect">
            <a:avLst/>
          </a:prstGeom>
          <a:solidFill>
            <a:srgbClr val="FFC000">
              <a:alpha val="4666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B936EA48-BADC-C6AD-4978-C2AFF9051D7F}"/>
              </a:ext>
            </a:extLst>
          </p:cNvPr>
          <p:cNvSpPr/>
          <p:nvPr/>
        </p:nvSpPr>
        <p:spPr>
          <a:xfrm>
            <a:off x="6373032" y="5361766"/>
            <a:ext cx="5486400" cy="307777"/>
          </a:xfrm>
          <a:prstGeom prst="rect">
            <a:avLst/>
          </a:prstGeom>
        </p:spPr>
        <p:txBody>
          <a:bodyPr wrap="square">
            <a:spAutoFit/>
          </a:bodyPr>
          <a:lstStyle/>
          <a:p>
            <a:pPr marL="227013" marR="0" lvl="0" indent="0" algn="ctr" defTabSz="914400" rtl="0" eaLnBrk="1" fontAlgn="auto" latinLnBrk="0" hangingPunct="1">
              <a:lnSpc>
                <a:spcPct val="100000"/>
              </a:lnSpc>
              <a:spcBef>
                <a:spcPts val="0"/>
              </a:spcBef>
              <a:spcAft>
                <a:spcPts val="0"/>
              </a:spcAft>
              <a:buClrTx/>
              <a:buSzTx/>
              <a:buFontTx/>
              <a:buNone/>
              <a:tabLst/>
              <a:defRPr/>
            </a:pPr>
            <a:r>
              <a:rPr lang="en-US" sz="1400" dirty="0">
                <a:solidFill>
                  <a:srgbClr val="3B3D40"/>
                </a:solidFill>
                <a:latin typeface="Calibri" panose="020F0502020204030204"/>
              </a:rPr>
              <a:t>Unpacked payload data this user is referencing: </a:t>
            </a:r>
            <a:endParaRPr kumimoji="0" lang="en-US" sz="1400" b="0" i="0" u="none" strike="noStrike" kern="1200" cap="none" spc="0" normalizeH="0" baseline="0" noProof="0" dirty="0">
              <a:ln>
                <a:noFill/>
              </a:ln>
              <a:solidFill>
                <a:srgbClr val="3B3D4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68760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E4E4E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B18EC-7933-446E-A750-8FCBDAD67CC3}"/>
              </a:ext>
            </a:extLst>
          </p:cNvPr>
          <p:cNvSpPr>
            <a:spLocks noGrp="1"/>
          </p:cNvSpPr>
          <p:nvPr>
            <p:ph type="title"/>
          </p:nvPr>
        </p:nvSpPr>
        <p:spPr>
          <a:xfrm>
            <a:off x="457200" y="252669"/>
            <a:ext cx="11304698" cy="1325563"/>
          </a:xfrm>
        </p:spPr>
        <p:txBody>
          <a:bodyPr>
            <a:noAutofit/>
          </a:bodyPr>
          <a:lstStyle/>
          <a:p>
            <a:r>
              <a:rPr lang="en-US" sz="2800" kern="0" dirty="0">
                <a:solidFill>
                  <a:srgbClr val="3B3D40"/>
                </a:solidFill>
                <a:latin typeface="Helvetica Neue" panose="02000503000000020004" pitchFamily="2" charset="0"/>
                <a:ea typeface="Helvetica Neue" panose="02000503000000020004" pitchFamily="2" charset="0"/>
                <a:cs typeface="Helvetica Neue" panose="02000503000000020004" pitchFamily="2" charset="0"/>
              </a:rPr>
              <a:t>This is because the ISO8583 messages and authentication system is very vulnerable to fraud and false authorizations, and the industry expects to lose more than $400B USD over the next decade. </a:t>
            </a:r>
          </a:p>
        </p:txBody>
      </p:sp>
      <p:sp>
        <p:nvSpPr>
          <p:cNvPr id="3" name="Text Placeholder 2">
            <a:extLst>
              <a:ext uri="{FF2B5EF4-FFF2-40B4-BE49-F238E27FC236}">
                <a16:creationId xmlns:a16="http://schemas.microsoft.com/office/drawing/2014/main" id="{E4B4AE84-CE01-D8CB-4EB1-90EC645378CE}"/>
              </a:ext>
            </a:extLst>
          </p:cNvPr>
          <p:cNvSpPr txBox="1">
            <a:spLocks/>
          </p:cNvSpPr>
          <p:nvPr/>
        </p:nvSpPr>
        <p:spPr>
          <a:xfrm>
            <a:off x="332824" y="1646242"/>
            <a:ext cx="11526352" cy="445250"/>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ctr">
              <a:defRPr/>
            </a:pPr>
            <a:r>
              <a:rPr lang="en-US" sz="1600" b="0" dirty="0">
                <a:latin typeface="Helvetica Neue" panose="02000503000000020004" pitchFamily="2" charset="0"/>
                <a:ea typeface="Helvetica Neue" panose="02000503000000020004" pitchFamily="2" charset="0"/>
                <a:cs typeface="Helvetica Neue" panose="02000503000000020004" pitchFamily="2" charset="0"/>
              </a:rPr>
              <a:t>Due to the relatively insecure, and archaic infrastructure used to authorize and transmit card information, a myriad of attack vectors on ISO8583 messages exist, from “man in the middle” intercept attacks to placing malware on point of sale units.</a:t>
            </a:r>
          </a:p>
        </p:txBody>
      </p:sp>
      <p:cxnSp>
        <p:nvCxnSpPr>
          <p:cNvPr id="4" name="Straight Connector 3">
            <a:extLst>
              <a:ext uri="{FF2B5EF4-FFF2-40B4-BE49-F238E27FC236}">
                <a16:creationId xmlns:a16="http://schemas.microsoft.com/office/drawing/2014/main" id="{AD71AB29-9884-6986-C5AA-46E4D25F5EEA}"/>
              </a:ext>
            </a:extLst>
          </p:cNvPr>
          <p:cNvCxnSpPr>
            <a:cxnSpLocks/>
          </p:cNvCxnSpPr>
          <p:nvPr/>
        </p:nvCxnSpPr>
        <p:spPr>
          <a:xfrm>
            <a:off x="332824" y="2091492"/>
            <a:ext cx="11526352"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79B38DF0-FFA4-8D30-3CBD-5D6B085FAC75}"/>
              </a:ext>
            </a:extLst>
          </p:cNvPr>
          <p:cNvPicPr>
            <a:picLocks noChangeAspect="1"/>
          </p:cNvPicPr>
          <p:nvPr/>
        </p:nvPicPr>
        <p:blipFill>
          <a:blip r:embed="rId3"/>
          <a:stretch>
            <a:fillRect/>
          </a:stretch>
        </p:blipFill>
        <p:spPr>
          <a:xfrm>
            <a:off x="457200" y="2215719"/>
            <a:ext cx="3491343" cy="3840480"/>
          </a:xfrm>
          <a:prstGeom prst="rect">
            <a:avLst/>
          </a:prstGeom>
        </p:spPr>
      </p:pic>
      <p:pic>
        <p:nvPicPr>
          <p:cNvPr id="14" name="Picture 13">
            <a:extLst>
              <a:ext uri="{FF2B5EF4-FFF2-40B4-BE49-F238E27FC236}">
                <a16:creationId xmlns:a16="http://schemas.microsoft.com/office/drawing/2014/main" id="{953CB8CF-247B-C21D-17FC-BF57B9AE9A40}"/>
              </a:ext>
            </a:extLst>
          </p:cNvPr>
          <p:cNvPicPr>
            <a:picLocks noChangeAspect="1"/>
          </p:cNvPicPr>
          <p:nvPr/>
        </p:nvPicPr>
        <p:blipFill>
          <a:blip r:embed="rId4"/>
          <a:stretch>
            <a:fillRect/>
          </a:stretch>
        </p:blipFill>
        <p:spPr>
          <a:xfrm>
            <a:off x="4438423" y="2215717"/>
            <a:ext cx="3315155" cy="3840480"/>
          </a:xfrm>
          <a:prstGeom prst="rect">
            <a:avLst/>
          </a:prstGeom>
        </p:spPr>
      </p:pic>
      <p:pic>
        <p:nvPicPr>
          <p:cNvPr id="16" name="Picture 15">
            <a:extLst>
              <a:ext uri="{FF2B5EF4-FFF2-40B4-BE49-F238E27FC236}">
                <a16:creationId xmlns:a16="http://schemas.microsoft.com/office/drawing/2014/main" id="{474C25DA-0CF5-83F8-DB37-3A20E2AA8D70}"/>
              </a:ext>
            </a:extLst>
          </p:cNvPr>
          <p:cNvPicPr>
            <a:picLocks noChangeAspect="1"/>
          </p:cNvPicPr>
          <p:nvPr/>
        </p:nvPicPr>
        <p:blipFill>
          <a:blip r:embed="rId5"/>
          <a:stretch>
            <a:fillRect/>
          </a:stretch>
        </p:blipFill>
        <p:spPr>
          <a:xfrm>
            <a:off x="8243458" y="2215717"/>
            <a:ext cx="3748216" cy="3840480"/>
          </a:xfrm>
          <a:prstGeom prst="rect">
            <a:avLst/>
          </a:prstGeom>
        </p:spPr>
      </p:pic>
      <p:sp>
        <p:nvSpPr>
          <p:cNvPr id="17" name="Rectangle 16">
            <a:extLst>
              <a:ext uri="{FF2B5EF4-FFF2-40B4-BE49-F238E27FC236}">
                <a16:creationId xmlns:a16="http://schemas.microsoft.com/office/drawing/2014/main" id="{D7EC8ECD-C1C7-5879-787B-09EA2B388542}"/>
              </a:ext>
            </a:extLst>
          </p:cNvPr>
          <p:cNvSpPr/>
          <p:nvPr/>
        </p:nvSpPr>
        <p:spPr>
          <a:xfrm>
            <a:off x="399740" y="6127831"/>
            <a:ext cx="11526352" cy="738664"/>
          </a:xfrm>
          <a:prstGeom prst="rect">
            <a:avLst/>
          </a:prstGeom>
        </p:spPr>
        <p:txBody>
          <a:bodyPr wrap="square">
            <a:spAutoFit/>
          </a:bodyPr>
          <a:lstStyle/>
          <a:p>
            <a:pPr marL="227013" lvl="0">
              <a:defRPr/>
            </a:pPr>
            <a:r>
              <a:rPr kumimoji="0" lang="en-US" sz="1400" b="0" i="0" u="none" strike="noStrike" kern="1200" cap="none" spc="0" normalizeH="0" baseline="0" noProof="0" dirty="0">
                <a:ln>
                  <a:noFill/>
                </a:ln>
                <a:solidFill>
                  <a:srgbClr val="3B3D40"/>
                </a:solidFill>
                <a:effectLst/>
                <a:uLnTx/>
                <a:uFillTx/>
                <a:latin typeface="Calibri" panose="020F0502020204030204"/>
                <a:ea typeface="+mn-ea"/>
                <a:cs typeface="+mn-cs"/>
              </a:rPr>
              <a:t>The full breath and history of possible attack vectors is beyond the scope of this report. For the curious, we’d recommend the </a:t>
            </a:r>
            <a:r>
              <a:rPr kumimoji="0" lang="en-US" sz="1400" b="0" i="0" u="none" strike="noStrike" kern="1200" cap="none" spc="0" normalizeH="0" baseline="0" noProof="0" dirty="0" err="1">
                <a:ln>
                  <a:noFill/>
                </a:ln>
                <a:solidFill>
                  <a:srgbClr val="3B3D40"/>
                </a:solidFill>
                <a:effectLst/>
                <a:uLnTx/>
                <a:uFillTx/>
                <a:latin typeface="Calibri" panose="020F0502020204030204"/>
                <a:hlinkClick r:id="rId6"/>
              </a:rPr>
              <a:t>Hackmag</a:t>
            </a:r>
            <a:r>
              <a:rPr kumimoji="0" lang="en-US" sz="1400" b="0" i="0" u="none" strike="noStrike" kern="1200" cap="none" spc="0" normalizeH="0" baseline="0" noProof="0" dirty="0">
                <a:ln>
                  <a:noFill/>
                </a:ln>
                <a:solidFill>
                  <a:srgbClr val="3B3D40"/>
                </a:solidFill>
                <a:effectLst/>
                <a:uLnTx/>
                <a:uFillTx/>
                <a:latin typeface="Calibri" panose="020F0502020204030204"/>
                <a:hlinkClick r:id="rId6"/>
              </a:rPr>
              <a:t> series on payment </a:t>
            </a:r>
            <a:r>
              <a:rPr lang="en-US" sz="1400" dirty="0">
                <a:solidFill>
                  <a:srgbClr val="3B3D40"/>
                </a:solidFill>
                <a:hlinkClick r:id="rId6"/>
              </a:rPr>
              <a:t>card attacks</a:t>
            </a:r>
            <a:r>
              <a:rPr lang="en-US" sz="1400" dirty="0">
                <a:solidFill>
                  <a:srgbClr val="3B3D40"/>
                </a:solidFill>
              </a:rPr>
              <a:t>. For the purposes of this proposal, it is important to note that any actor worldwide can easily conduct fraudulent transactions and wreak havoc, by just intercepting a single ISO8583 message or compromising a single terminal.  </a:t>
            </a:r>
            <a:endParaRPr kumimoji="0" lang="en-US" sz="1400" b="0" i="0" u="none" strike="noStrike" kern="1200" cap="none" spc="0" normalizeH="0" baseline="0" noProof="0" dirty="0">
              <a:ln>
                <a:noFill/>
              </a:ln>
              <a:solidFill>
                <a:srgbClr val="3B3D4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64424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E4E4E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B18EC-7933-446E-A750-8FCBDAD67CC3}"/>
              </a:ext>
            </a:extLst>
          </p:cNvPr>
          <p:cNvSpPr>
            <a:spLocks noGrp="1"/>
          </p:cNvSpPr>
          <p:nvPr>
            <p:ph type="title"/>
          </p:nvPr>
        </p:nvSpPr>
        <p:spPr>
          <a:xfrm>
            <a:off x="457200" y="252669"/>
            <a:ext cx="11304698" cy="1325563"/>
          </a:xfrm>
        </p:spPr>
        <p:txBody>
          <a:bodyPr>
            <a:noAutofit/>
          </a:bodyPr>
          <a:lstStyle/>
          <a:p>
            <a:r>
              <a:rPr lang="en-US" sz="2800" kern="0" dirty="0">
                <a:solidFill>
                  <a:srgbClr val="3B3D40"/>
                </a:solidFill>
                <a:latin typeface="Helvetica Neue" panose="02000503000000020004" pitchFamily="2" charset="0"/>
                <a:ea typeface="Helvetica Neue" panose="02000503000000020004" pitchFamily="2" charset="0"/>
                <a:cs typeface="Helvetica Neue" panose="02000503000000020004" pitchFamily="2" charset="0"/>
              </a:rPr>
              <a:t>Payment cards don’t use public/private key cryptography. Instead, Authorization is dependent on only a few fields, all of which are present that ISO8583 message we showed earlier.</a:t>
            </a:r>
          </a:p>
        </p:txBody>
      </p:sp>
      <p:pic>
        <p:nvPicPr>
          <p:cNvPr id="4098" name="Picture 2" descr="Tools for a ISO-8583 developer. ISO8583Editor | by Mohammad | Medium">
            <a:extLst>
              <a:ext uri="{FF2B5EF4-FFF2-40B4-BE49-F238E27FC236}">
                <a16:creationId xmlns:a16="http://schemas.microsoft.com/office/drawing/2014/main" id="{63504FCE-BECE-3FF9-52A6-A347D526F9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9742" y="2258289"/>
            <a:ext cx="4838451" cy="3807306"/>
          </a:xfrm>
          <a:prstGeom prst="rect">
            <a:avLst/>
          </a:prstGeom>
          <a:noFill/>
          <a:extLst>
            <a:ext uri="{909E8E84-426E-40DD-AFC4-6F175D3DCCD1}">
              <a14:hiddenFill xmlns:a14="http://schemas.microsoft.com/office/drawing/2010/main">
                <a:solidFill>
                  <a:srgbClr val="FFFFFF"/>
                </a:solidFill>
              </a14:hiddenFill>
            </a:ext>
          </a:extLst>
        </p:spPr>
      </p:pic>
      <p:sp>
        <p:nvSpPr>
          <p:cNvPr id="9" name="Text Placeholder 2">
            <a:extLst>
              <a:ext uri="{FF2B5EF4-FFF2-40B4-BE49-F238E27FC236}">
                <a16:creationId xmlns:a16="http://schemas.microsoft.com/office/drawing/2014/main" id="{9B5131BB-6E77-06DC-0334-D02EC0CFBFB0}"/>
              </a:ext>
            </a:extLst>
          </p:cNvPr>
          <p:cNvSpPr txBox="1">
            <a:spLocks/>
          </p:cNvSpPr>
          <p:nvPr/>
        </p:nvSpPr>
        <p:spPr>
          <a:xfrm>
            <a:off x="225622" y="1728904"/>
            <a:ext cx="11740756" cy="248273"/>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ctr" defTabSz="412724" rtl="0" eaLnBrk="1" fontAlgn="auto" latinLnBrk="0" hangingPunct="0">
              <a:lnSpc>
                <a:spcPct val="8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rPr>
              <a:t>The card number, expiration date</a:t>
            </a:r>
            <a:r>
              <a:rPr lang="en-US" sz="1600" b="0" dirty="0">
                <a:latin typeface="Helvetica Neue" panose="02000503000000020004" pitchFamily="2" charset="0"/>
                <a:ea typeface="Helvetica Neue" panose="02000503000000020004" pitchFamily="2" charset="0"/>
                <a:cs typeface="Helvetica Neue" panose="02000503000000020004" pitchFamily="2" charset="0"/>
              </a:rPr>
              <a:t>, and CVV are oftentimes the only information a sophisticated attacker needs to commit fraud.</a:t>
            </a:r>
            <a:endParaRPr kumimoji="0" lang="en-US" sz="1600" b="0" i="0" u="none" strike="noStrike" kern="0" cap="none" spc="0" normalizeH="0" baseline="0" noProof="0" dirty="0">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cxnSp>
        <p:nvCxnSpPr>
          <p:cNvPr id="10" name="Straight Connector 9">
            <a:extLst>
              <a:ext uri="{FF2B5EF4-FFF2-40B4-BE49-F238E27FC236}">
                <a16:creationId xmlns:a16="http://schemas.microsoft.com/office/drawing/2014/main" id="{C20BFD08-28BC-5842-AFE4-B767F1D0BD3E}"/>
              </a:ext>
            </a:extLst>
          </p:cNvPr>
          <p:cNvCxnSpPr>
            <a:cxnSpLocks/>
          </p:cNvCxnSpPr>
          <p:nvPr/>
        </p:nvCxnSpPr>
        <p:spPr>
          <a:xfrm>
            <a:off x="309741" y="2000338"/>
            <a:ext cx="11572518"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pic>
        <p:nvPicPr>
          <p:cNvPr id="2050" name="Picture 2" descr="Secrets to tweaking and customizing Shopify checkout pages - Out of the  Sandbox">
            <a:extLst>
              <a:ext uri="{FF2B5EF4-FFF2-40B4-BE49-F238E27FC236}">
                <a16:creationId xmlns:a16="http://schemas.microsoft.com/office/drawing/2014/main" id="{9E9ACAC8-E83A-5495-3378-93B2377D449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431" t="3684" r="43858" b="4806"/>
          <a:stretch/>
        </p:blipFill>
        <p:spPr bwMode="auto">
          <a:xfrm>
            <a:off x="7542780" y="2381216"/>
            <a:ext cx="3865956" cy="3913939"/>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a:extLst>
              <a:ext uri="{FF2B5EF4-FFF2-40B4-BE49-F238E27FC236}">
                <a16:creationId xmlns:a16="http://schemas.microsoft.com/office/drawing/2014/main" id="{D3213AAD-405D-7B5C-FBA9-AFCFB47A117F}"/>
              </a:ext>
            </a:extLst>
          </p:cNvPr>
          <p:cNvCxnSpPr>
            <a:cxnSpLocks/>
          </p:cNvCxnSpPr>
          <p:nvPr/>
        </p:nvCxnSpPr>
        <p:spPr>
          <a:xfrm>
            <a:off x="3923414" y="4284870"/>
            <a:ext cx="3742660" cy="180804"/>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5C6E0F9B-D56D-BF30-BFC4-30ED432F0ADF}"/>
              </a:ext>
            </a:extLst>
          </p:cNvPr>
          <p:cNvCxnSpPr>
            <a:cxnSpLocks/>
            <a:stCxn id="22" idx="3"/>
          </p:cNvCxnSpPr>
          <p:nvPr/>
        </p:nvCxnSpPr>
        <p:spPr>
          <a:xfrm flipV="1">
            <a:off x="5238193" y="5160496"/>
            <a:ext cx="4097193" cy="127443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25761B48-4668-CE50-84BA-EFCC40D37B53}"/>
              </a:ext>
            </a:extLst>
          </p:cNvPr>
          <p:cNvCxnSpPr>
            <a:cxnSpLocks/>
          </p:cNvCxnSpPr>
          <p:nvPr/>
        </p:nvCxnSpPr>
        <p:spPr>
          <a:xfrm>
            <a:off x="3455581" y="5050465"/>
            <a:ext cx="4210493" cy="11003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04B136EC-DC5F-6C37-35F2-6B59395D0D8F}"/>
              </a:ext>
            </a:extLst>
          </p:cNvPr>
          <p:cNvSpPr/>
          <p:nvPr/>
        </p:nvSpPr>
        <p:spPr>
          <a:xfrm>
            <a:off x="678222" y="6065595"/>
            <a:ext cx="4559971" cy="738664"/>
          </a:xfrm>
          <a:prstGeom prst="rect">
            <a:avLst/>
          </a:prstGeom>
        </p:spPr>
        <p:txBody>
          <a:bodyPr wrap="square">
            <a:spAutoFit/>
          </a:bodyPr>
          <a:lstStyle/>
          <a:p>
            <a:r>
              <a:rPr lang="en-US" sz="1400" dirty="0">
                <a:solidFill>
                  <a:srgbClr val="333333"/>
                </a:solidFill>
                <a:latin typeface="hero-new"/>
              </a:rPr>
              <a:t>Track 1 data fields (including full name) are stored in field 45</a:t>
            </a:r>
          </a:p>
          <a:p>
            <a:r>
              <a:rPr lang="en-US" sz="1400" dirty="0">
                <a:solidFill>
                  <a:srgbClr val="333333"/>
                </a:solidFill>
                <a:latin typeface="hero-new"/>
              </a:rPr>
              <a:t>PIN numbers are usually stored in field 52</a:t>
            </a:r>
          </a:p>
          <a:p>
            <a:r>
              <a:rPr lang="en-US" sz="1400" dirty="0">
                <a:solidFill>
                  <a:srgbClr val="333333"/>
                </a:solidFill>
                <a:latin typeface="hero-new"/>
              </a:rPr>
              <a:t>CVV number or the security code is usually stored in field 61</a:t>
            </a:r>
          </a:p>
        </p:txBody>
      </p:sp>
      <p:cxnSp>
        <p:nvCxnSpPr>
          <p:cNvPr id="26" name="Straight Arrow Connector 25">
            <a:extLst>
              <a:ext uri="{FF2B5EF4-FFF2-40B4-BE49-F238E27FC236}">
                <a16:creationId xmlns:a16="http://schemas.microsoft.com/office/drawing/2014/main" id="{1630DFA2-9FB7-EEBF-8EAF-6120CBF35D8B}"/>
              </a:ext>
            </a:extLst>
          </p:cNvPr>
          <p:cNvCxnSpPr>
            <a:cxnSpLocks/>
            <a:stCxn id="22" idx="3"/>
          </p:cNvCxnSpPr>
          <p:nvPr/>
        </p:nvCxnSpPr>
        <p:spPr>
          <a:xfrm flipV="1">
            <a:off x="5238193" y="4848447"/>
            <a:ext cx="2427881" cy="158648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9284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E4E4E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B18EC-7933-446E-A750-8FCBDAD67CC3}"/>
              </a:ext>
            </a:extLst>
          </p:cNvPr>
          <p:cNvSpPr>
            <a:spLocks noGrp="1"/>
          </p:cNvSpPr>
          <p:nvPr>
            <p:ph type="title"/>
          </p:nvPr>
        </p:nvSpPr>
        <p:spPr>
          <a:xfrm>
            <a:off x="457200" y="252669"/>
            <a:ext cx="11304698" cy="1325563"/>
          </a:xfrm>
        </p:spPr>
        <p:txBody>
          <a:bodyPr>
            <a:noAutofit/>
          </a:bodyPr>
          <a:lstStyle/>
          <a:p>
            <a:r>
              <a:rPr lang="en-US" sz="2800" kern="0" dirty="0">
                <a:solidFill>
                  <a:srgbClr val="3B3D40"/>
                </a:solidFill>
                <a:latin typeface="Helvetica Neue" panose="02000503000000020004" pitchFamily="2" charset="0"/>
                <a:ea typeface="Helvetica Neue" panose="02000503000000020004" pitchFamily="2" charset="0"/>
                <a:cs typeface="Helvetica Neue" panose="02000503000000020004" pitchFamily="2" charset="0"/>
              </a:rPr>
              <a:t>Even your browser won’t save the CVV/CVC/PIN number in autofill as it’s against the TOS for any company outside of the issuing bank to store that information.</a:t>
            </a:r>
          </a:p>
        </p:txBody>
      </p:sp>
      <p:pic>
        <p:nvPicPr>
          <p:cNvPr id="3" name="Picture 2" descr="Mag stripe">
            <a:extLst>
              <a:ext uri="{FF2B5EF4-FFF2-40B4-BE49-F238E27FC236}">
                <a16:creationId xmlns:a16="http://schemas.microsoft.com/office/drawing/2014/main" id="{3D086E1F-59FE-FD9A-A2F4-1B1194D83C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963" y="2298662"/>
            <a:ext cx="5906222" cy="260512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8971F98A-B218-2595-227E-2FCAB0CDBC1B}"/>
              </a:ext>
            </a:extLst>
          </p:cNvPr>
          <p:cNvPicPr>
            <a:picLocks noChangeAspect="1"/>
          </p:cNvPicPr>
          <p:nvPr/>
        </p:nvPicPr>
        <p:blipFill>
          <a:blip r:embed="rId4"/>
          <a:stretch>
            <a:fillRect/>
          </a:stretch>
        </p:blipFill>
        <p:spPr>
          <a:xfrm>
            <a:off x="7237966" y="2208952"/>
            <a:ext cx="3766731" cy="3170022"/>
          </a:xfrm>
          <a:prstGeom prst="rect">
            <a:avLst/>
          </a:prstGeom>
        </p:spPr>
      </p:pic>
      <p:sp>
        <p:nvSpPr>
          <p:cNvPr id="7" name="Text Placeholder 2">
            <a:extLst>
              <a:ext uri="{FF2B5EF4-FFF2-40B4-BE49-F238E27FC236}">
                <a16:creationId xmlns:a16="http://schemas.microsoft.com/office/drawing/2014/main" id="{12D4AB54-21C3-B166-5E59-E408A2A85876}"/>
              </a:ext>
            </a:extLst>
          </p:cNvPr>
          <p:cNvSpPr txBox="1">
            <a:spLocks/>
          </p:cNvSpPr>
          <p:nvPr/>
        </p:nvSpPr>
        <p:spPr>
          <a:xfrm>
            <a:off x="332568" y="1681102"/>
            <a:ext cx="5486400" cy="445250"/>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ctr">
              <a:defRPr/>
            </a:pPr>
            <a:r>
              <a:rPr lang="en-US" sz="1600" b="0" dirty="0">
                <a:latin typeface="Helvetica Neue" panose="02000503000000020004" pitchFamily="2" charset="0"/>
                <a:ea typeface="Helvetica Neue" panose="02000503000000020004" pitchFamily="2" charset="0"/>
                <a:cs typeface="Helvetica Neue" panose="02000503000000020004" pitchFamily="2" charset="0"/>
              </a:rPr>
              <a:t>Intermediaries can only store certain, limited information related to the transaction.</a:t>
            </a:r>
          </a:p>
        </p:txBody>
      </p:sp>
      <p:cxnSp>
        <p:nvCxnSpPr>
          <p:cNvPr id="8" name="Straight Connector 7">
            <a:extLst>
              <a:ext uri="{FF2B5EF4-FFF2-40B4-BE49-F238E27FC236}">
                <a16:creationId xmlns:a16="http://schemas.microsoft.com/office/drawing/2014/main" id="{FFA28D84-2DD2-D663-73D7-E0C3BF9D4C49}"/>
              </a:ext>
            </a:extLst>
          </p:cNvPr>
          <p:cNvCxnSpPr>
            <a:cxnSpLocks/>
          </p:cNvCxnSpPr>
          <p:nvPr/>
        </p:nvCxnSpPr>
        <p:spPr>
          <a:xfrm>
            <a:off x="332568" y="2150247"/>
            <a:ext cx="5486400"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11" name="Text Placeholder 2">
            <a:extLst>
              <a:ext uri="{FF2B5EF4-FFF2-40B4-BE49-F238E27FC236}">
                <a16:creationId xmlns:a16="http://schemas.microsoft.com/office/drawing/2014/main" id="{4171900F-9182-3287-50BE-4EFD7C3B8904}"/>
              </a:ext>
            </a:extLst>
          </p:cNvPr>
          <p:cNvSpPr txBox="1">
            <a:spLocks/>
          </p:cNvSpPr>
          <p:nvPr/>
        </p:nvSpPr>
        <p:spPr>
          <a:xfrm>
            <a:off x="6373032" y="1681102"/>
            <a:ext cx="5486400" cy="445250"/>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ctr" defTabSz="412724" rtl="0" eaLnBrk="1" fontAlgn="auto" latinLnBrk="0" hangingPunct="0">
              <a:lnSpc>
                <a:spcPct val="80000"/>
              </a:lnSpc>
              <a:spcBef>
                <a:spcPts val="0"/>
              </a:spcBef>
              <a:spcAft>
                <a:spcPts val="0"/>
              </a:spcAft>
              <a:buClrTx/>
              <a:buSzTx/>
              <a:buFontTx/>
              <a:buNone/>
              <a:tabLst/>
              <a:defRPr/>
            </a:pPr>
            <a:r>
              <a:rPr lang="en-US" sz="1600" b="0" dirty="0">
                <a:latin typeface="Helvetica Neue" panose="02000503000000020004" pitchFamily="2" charset="0"/>
                <a:ea typeface="Helvetica Neue" panose="02000503000000020004" pitchFamily="2" charset="0"/>
                <a:cs typeface="Helvetica Neue" panose="02000503000000020004" pitchFamily="2" charset="0"/>
              </a:rPr>
              <a:t>Google itself never saves that information, that’s why security codes are never auto-populated in payment forms</a:t>
            </a:r>
            <a:r>
              <a:rPr lang="en-US" sz="1600" b="0" kern="0" dirty="0">
                <a:solidFill>
                  <a:srgbClr val="3B3D40"/>
                </a:solidFill>
                <a:latin typeface="Helvetica Neue" panose="02000503000000020004" pitchFamily="2" charset="0"/>
                <a:ea typeface="Helvetica Neue" panose="02000503000000020004" pitchFamily="2" charset="0"/>
                <a:cs typeface="Helvetica Neue" panose="02000503000000020004" pitchFamily="2" charset="0"/>
              </a:rPr>
              <a:t>.</a:t>
            </a:r>
            <a:endParaRPr kumimoji="0" lang="en-US" sz="1600" b="0" i="0" u="none" strike="noStrike" kern="0" cap="none" spc="0" normalizeH="0" baseline="0" noProof="0" dirty="0">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cxnSp>
        <p:nvCxnSpPr>
          <p:cNvPr id="14" name="Straight Connector 13">
            <a:extLst>
              <a:ext uri="{FF2B5EF4-FFF2-40B4-BE49-F238E27FC236}">
                <a16:creationId xmlns:a16="http://schemas.microsoft.com/office/drawing/2014/main" id="{40F1BA62-853E-BEBC-2E3D-40C0136B9A26}"/>
              </a:ext>
            </a:extLst>
          </p:cNvPr>
          <p:cNvCxnSpPr>
            <a:cxnSpLocks/>
          </p:cNvCxnSpPr>
          <p:nvPr/>
        </p:nvCxnSpPr>
        <p:spPr>
          <a:xfrm>
            <a:off x="6373032" y="2150247"/>
            <a:ext cx="5486400"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7045CC60-9767-09FE-9366-A007BC2FD4A2}"/>
              </a:ext>
            </a:extLst>
          </p:cNvPr>
          <p:cNvSpPr/>
          <p:nvPr/>
        </p:nvSpPr>
        <p:spPr>
          <a:xfrm>
            <a:off x="-112266" y="5049310"/>
            <a:ext cx="6096000" cy="738664"/>
          </a:xfrm>
          <a:prstGeom prst="rect">
            <a:avLst/>
          </a:prstGeom>
        </p:spPr>
        <p:txBody>
          <a:bodyPr wrap="square">
            <a:spAutoFit/>
          </a:bodyPr>
          <a:lstStyle/>
          <a:p>
            <a:pPr marL="227013"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3B3D40"/>
                </a:solidFill>
                <a:effectLst/>
                <a:uLnTx/>
                <a:uFillTx/>
                <a:latin typeface="Calibri" panose="020F0502020204030204"/>
                <a:ea typeface="+mn-ea"/>
                <a:cs typeface="+mn-cs"/>
              </a:rPr>
              <a:t>While the user’s name and card number itself can be saved for archiving transactions, companies are banned by the terms of service from saving the PIN or CVC/CVV number associated with a card.  </a:t>
            </a:r>
          </a:p>
        </p:txBody>
      </p:sp>
      <p:sp>
        <p:nvSpPr>
          <p:cNvPr id="16" name="Rectangle 15">
            <a:extLst>
              <a:ext uri="{FF2B5EF4-FFF2-40B4-BE49-F238E27FC236}">
                <a16:creationId xmlns:a16="http://schemas.microsoft.com/office/drawing/2014/main" id="{815DB1C6-FFD9-D3ED-F155-D7119B34ABBA}"/>
              </a:ext>
            </a:extLst>
          </p:cNvPr>
          <p:cNvSpPr/>
          <p:nvPr/>
        </p:nvSpPr>
        <p:spPr>
          <a:xfrm>
            <a:off x="6018081" y="5437678"/>
            <a:ext cx="6096000" cy="1384995"/>
          </a:xfrm>
          <a:prstGeom prst="rect">
            <a:avLst/>
          </a:prstGeom>
        </p:spPr>
        <p:txBody>
          <a:bodyPr>
            <a:spAutoFit/>
          </a:bodyPr>
          <a:lstStyle/>
          <a:p>
            <a:pPr marL="227013">
              <a:defRPr/>
            </a:pPr>
            <a:r>
              <a:rPr lang="en-US" sz="1400" dirty="0">
                <a:solidFill>
                  <a:srgbClr val="3B3D40"/>
                </a:solidFill>
                <a:latin typeface="Calibri" panose="020F0502020204030204"/>
              </a:rPr>
              <a:t>That being said, the actual way browsers populate credit cards is to authorize your card when you autofill them. It’s likely that the browser also provides additional location, site, and other usage fields to the bank to help them distinguish between legitimate and fraudulent uses of a payment card. As a tangent, the reason for Amex’s “wiggle room” isn’t due to a fraud model, it’s likely for compatibility. Amex CVVs are 4 digits while industry standard is 3.</a:t>
            </a:r>
            <a:endParaRPr kumimoji="0" lang="en-US" sz="1400" b="0" i="0" u="none" strike="noStrike" kern="1200" cap="none" spc="0" normalizeH="0" baseline="0" noProof="0" dirty="0">
              <a:ln>
                <a:noFill/>
              </a:ln>
              <a:solidFill>
                <a:srgbClr val="3B3D4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554929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E4E4E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B18EC-7933-446E-A750-8FCBDAD67CC3}"/>
              </a:ext>
            </a:extLst>
          </p:cNvPr>
          <p:cNvSpPr>
            <a:spLocks noGrp="1"/>
          </p:cNvSpPr>
          <p:nvPr>
            <p:ph type="title"/>
          </p:nvPr>
        </p:nvSpPr>
        <p:spPr>
          <a:xfrm>
            <a:off x="457200" y="252669"/>
            <a:ext cx="11304698" cy="1325563"/>
          </a:xfrm>
        </p:spPr>
        <p:txBody>
          <a:bodyPr>
            <a:noAutofit/>
          </a:bodyPr>
          <a:lstStyle/>
          <a:p>
            <a:r>
              <a:rPr lang="en-US" sz="2800" kern="0" dirty="0">
                <a:solidFill>
                  <a:srgbClr val="3B3D40"/>
                </a:solidFill>
                <a:latin typeface="Helvetica Neue" panose="02000503000000020004" pitchFamily="2" charset="0"/>
                <a:ea typeface="Helvetica Neue" panose="02000503000000020004" pitchFamily="2" charset="0"/>
                <a:cs typeface="Helvetica Neue" panose="02000503000000020004" pitchFamily="2" charset="0"/>
              </a:rPr>
              <a:t>The open, eternally persistent, permissionless nature of blockchains possibly makes it the worst network architecture for transmitting or processing ISO8583 messages, even if they were encrypted.</a:t>
            </a:r>
          </a:p>
        </p:txBody>
      </p:sp>
      <p:sp>
        <p:nvSpPr>
          <p:cNvPr id="5" name="Text Placeholder 2">
            <a:extLst>
              <a:ext uri="{FF2B5EF4-FFF2-40B4-BE49-F238E27FC236}">
                <a16:creationId xmlns:a16="http://schemas.microsoft.com/office/drawing/2014/main" id="{F70F9657-F073-CE91-5E95-07DB5B5EB00D}"/>
              </a:ext>
            </a:extLst>
          </p:cNvPr>
          <p:cNvSpPr txBox="1">
            <a:spLocks/>
          </p:cNvSpPr>
          <p:nvPr/>
        </p:nvSpPr>
        <p:spPr>
          <a:xfrm>
            <a:off x="7878221" y="1710122"/>
            <a:ext cx="3809282" cy="445250"/>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ctr" defTabSz="412724" rtl="0" eaLnBrk="1" fontAlgn="auto" latinLnBrk="0" hangingPunct="0">
              <a:lnSpc>
                <a:spcPct val="80000"/>
              </a:lnSpc>
              <a:spcBef>
                <a:spcPts val="0"/>
              </a:spcBef>
              <a:spcAft>
                <a:spcPts val="0"/>
              </a:spcAft>
              <a:buClrTx/>
              <a:buSzTx/>
              <a:buFontTx/>
              <a:buNone/>
              <a:tabLst/>
              <a:defRPr/>
            </a:pPr>
            <a:r>
              <a:rPr lang="en-US" sz="1600" b="0" dirty="0">
                <a:latin typeface="Helvetica Neue" panose="02000503000000020004" pitchFamily="2" charset="0"/>
                <a:ea typeface="Helvetica Neue" panose="02000503000000020004" pitchFamily="2" charset="0"/>
                <a:cs typeface="Helvetica Neue" panose="02000503000000020004" pitchFamily="2" charset="0"/>
              </a:rPr>
              <a:t>Placing any ISO8583 message on the chain</a:t>
            </a:r>
            <a:r>
              <a:rPr kumimoji="0" lang="en-US" sz="1600" b="0" i="0" u="none" strike="noStrike" kern="0" cap="none" spc="0" normalizeH="0" baseline="0" noProof="0" dirty="0">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rPr>
              <a:t> is a significant security risk.</a:t>
            </a:r>
          </a:p>
        </p:txBody>
      </p:sp>
      <p:cxnSp>
        <p:nvCxnSpPr>
          <p:cNvPr id="8" name="Straight Connector 7">
            <a:extLst>
              <a:ext uri="{FF2B5EF4-FFF2-40B4-BE49-F238E27FC236}">
                <a16:creationId xmlns:a16="http://schemas.microsoft.com/office/drawing/2014/main" id="{8658922E-8F38-A6F2-892D-1B30A991A59D}"/>
              </a:ext>
            </a:extLst>
          </p:cNvPr>
          <p:cNvCxnSpPr>
            <a:cxnSpLocks/>
          </p:cNvCxnSpPr>
          <p:nvPr/>
        </p:nvCxnSpPr>
        <p:spPr>
          <a:xfrm>
            <a:off x="7845236" y="2179267"/>
            <a:ext cx="4069582"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9" name="Text Placeholder 2">
            <a:extLst>
              <a:ext uri="{FF2B5EF4-FFF2-40B4-BE49-F238E27FC236}">
                <a16:creationId xmlns:a16="http://schemas.microsoft.com/office/drawing/2014/main" id="{52500046-D450-A8E2-147E-D8729000A9B7}"/>
              </a:ext>
            </a:extLst>
          </p:cNvPr>
          <p:cNvSpPr txBox="1">
            <a:spLocks/>
          </p:cNvSpPr>
          <p:nvPr/>
        </p:nvSpPr>
        <p:spPr>
          <a:xfrm>
            <a:off x="423271" y="1710122"/>
            <a:ext cx="6964246" cy="445250"/>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ctr" defTabSz="412724" rtl="0" eaLnBrk="1" fontAlgn="auto" latinLnBrk="0" hangingPunct="0">
              <a:lnSpc>
                <a:spcPct val="8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rPr>
              <a:t>Data on blockchains can be retrieved at anytime through an RPC call and is is permanently stored in order to prove the provenance of the chain.</a:t>
            </a:r>
          </a:p>
        </p:txBody>
      </p:sp>
      <p:cxnSp>
        <p:nvCxnSpPr>
          <p:cNvPr id="10" name="Straight Connector 9">
            <a:extLst>
              <a:ext uri="{FF2B5EF4-FFF2-40B4-BE49-F238E27FC236}">
                <a16:creationId xmlns:a16="http://schemas.microsoft.com/office/drawing/2014/main" id="{B33DA16E-E97C-3747-EF9F-1C74211FFBE7}"/>
              </a:ext>
            </a:extLst>
          </p:cNvPr>
          <p:cNvCxnSpPr>
            <a:cxnSpLocks/>
          </p:cNvCxnSpPr>
          <p:nvPr/>
        </p:nvCxnSpPr>
        <p:spPr>
          <a:xfrm>
            <a:off x="399742" y="2179267"/>
            <a:ext cx="6907388"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12" name="Content Placeholder 5">
            <a:extLst>
              <a:ext uri="{FF2B5EF4-FFF2-40B4-BE49-F238E27FC236}">
                <a16:creationId xmlns:a16="http://schemas.microsoft.com/office/drawing/2014/main" id="{5799F2CE-4A9A-C8F8-A8A4-DCF34D6D6CE4}"/>
              </a:ext>
            </a:extLst>
          </p:cNvPr>
          <p:cNvSpPr txBox="1">
            <a:spLocks/>
          </p:cNvSpPr>
          <p:nvPr/>
        </p:nvSpPr>
        <p:spPr>
          <a:xfrm>
            <a:off x="7845237" y="2267789"/>
            <a:ext cx="4170376" cy="380730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nSpc>
                <a:spcPct val="100000"/>
              </a:lnSpc>
              <a:spcBef>
                <a:spcPts val="0"/>
              </a:spcBef>
              <a:buNone/>
            </a:pPr>
            <a:r>
              <a:rPr lang="en-US" sz="1600" b="1" dirty="0">
                <a:solidFill>
                  <a:srgbClr val="3B3D40"/>
                </a:solidFill>
              </a:rPr>
              <a:t>Permanent Storage:</a:t>
            </a:r>
            <a:r>
              <a:rPr lang="en-US" sz="1600" dirty="0">
                <a:solidFill>
                  <a:srgbClr val="3B3D40"/>
                </a:solidFill>
              </a:rPr>
              <a:t> </a:t>
            </a:r>
          </a:p>
          <a:p>
            <a:pPr marL="227013" lvl="0" indent="0">
              <a:lnSpc>
                <a:spcPct val="100000"/>
              </a:lnSpc>
              <a:spcBef>
                <a:spcPts val="0"/>
              </a:spcBef>
              <a:buNone/>
            </a:pPr>
            <a:r>
              <a:rPr lang="en-US" sz="1200" dirty="0">
                <a:solidFill>
                  <a:srgbClr val="3B3D40"/>
                </a:solidFill>
              </a:rPr>
              <a:t>By its very nature, blockchains are immutable and permanently stored, meaning that sensitive transactions will persist on-chain for as long as the network exists.</a:t>
            </a:r>
          </a:p>
          <a:p>
            <a:pPr marL="0" indent="0">
              <a:lnSpc>
                <a:spcPct val="100000"/>
              </a:lnSpc>
              <a:spcBef>
                <a:spcPts val="0"/>
              </a:spcBef>
              <a:buNone/>
            </a:pPr>
            <a:endParaRPr lang="en-US" sz="800" b="1" dirty="0">
              <a:solidFill>
                <a:srgbClr val="3B3D40"/>
              </a:solidFill>
            </a:endParaRPr>
          </a:p>
          <a:p>
            <a:pPr marL="0" indent="0">
              <a:lnSpc>
                <a:spcPct val="100000"/>
              </a:lnSpc>
              <a:spcBef>
                <a:spcPts val="0"/>
              </a:spcBef>
              <a:buNone/>
            </a:pPr>
            <a:r>
              <a:rPr lang="en-US" sz="1600" b="1" dirty="0">
                <a:solidFill>
                  <a:srgbClr val="3B3D40"/>
                </a:solidFill>
              </a:rPr>
              <a:t>No Access Control:</a:t>
            </a:r>
            <a:r>
              <a:rPr lang="en-US" sz="1600" dirty="0">
                <a:solidFill>
                  <a:srgbClr val="3B3D40"/>
                </a:solidFill>
              </a:rPr>
              <a:t> </a:t>
            </a:r>
          </a:p>
          <a:p>
            <a:pPr marL="227013" indent="0">
              <a:lnSpc>
                <a:spcPct val="100000"/>
              </a:lnSpc>
              <a:spcBef>
                <a:spcPts val="0"/>
              </a:spcBef>
              <a:buNone/>
            </a:pPr>
            <a:r>
              <a:rPr lang="en-US" sz="1200" dirty="0">
                <a:solidFill>
                  <a:srgbClr val="3B3D40"/>
                </a:solidFill>
              </a:rPr>
              <a:t>Permissionless networks and RPC protocols allow anyone in the world to directly access the details without any controls or restrictions.</a:t>
            </a:r>
          </a:p>
          <a:p>
            <a:pPr marL="227013" indent="0">
              <a:lnSpc>
                <a:spcPct val="100000"/>
              </a:lnSpc>
              <a:spcBef>
                <a:spcPts val="0"/>
              </a:spcBef>
              <a:buNone/>
            </a:pPr>
            <a:endParaRPr lang="en-US" sz="800" dirty="0">
              <a:solidFill>
                <a:srgbClr val="3B3D40"/>
              </a:solidFill>
            </a:endParaRPr>
          </a:p>
          <a:p>
            <a:pPr marL="0" indent="0">
              <a:lnSpc>
                <a:spcPct val="100000"/>
              </a:lnSpc>
              <a:spcBef>
                <a:spcPts val="0"/>
              </a:spcBef>
              <a:buNone/>
            </a:pPr>
            <a:r>
              <a:rPr lang="en-US" sz="1600" b="1" dirty="0">
                <a:solidFill>
                  <a:srgbClr val="3B3D40"/>
                </a:solidFill>
              </a:rPr>
              <a:t>Lack of Encryption:</a:t>
            </a:r>
            <a:r>
              <a:rPr lang="en-US" sz="1600" dirty="0">
                <a:solidFill>
                  <a:srgbClr val="3B3D40"/>
                </a:solidFill>
              </a:rPr>
              <a:t> </a:t>
            </a:r>
          </a:p>
          <a:p>
            <a:pPr marL="227013" indent="0">
              <a:lnSpc>
                <a:spcPct val="100000"/>
              </a:lnSpc>
              <a:spcBef>
                <a:spcPts val="0"/>
              </a:spcBef>
              <a:buNone/>
            </a:pPr>
            <a:r>
              <a:rPr lang="en-US" sz="1200" dirty="0">
                <a:solidFill>
                  <a:srgbClr val="3B3D40"/>
                </a:solidFill>
              </a:rPr>
              <a:t>All peer nodes need to be access and validate the information of the blockchain in order to update their own ledgers and arrive at consensus about the state which limits encryption techniques.</a:t>
            </a:r>
          </a:p>
          <a:p>
            <a:pPr marL="227013" indent="0">
              <a:lnSpc>
                <a:spcPct val="100000"/>
              </a:lnSpc>
              <a:spcBef>
                <a:spcPts val="0"/>
              </a:spcBef>
              <a:buNone/>
            </a:pPr>
            <a:endParaRPr lang="en-US" sz="800" dirty="0">
              <a:solidFill>
                <a:srgbClr val="3B3D40"/>
              </a:solidFill>
            </a:endParaRPr>
          </a:p>
          <a:p>
            <a:pPr marL="0" indent="0">
              <a:lnSpc>
                <a:spcPct val="100000"/>
              </a:lnSpc>
              <a:spcBef>
                <a:spcPts val="0"/>
              </a:spcBef>
              <a:buNone/>
            </a:pPr>
            <a:r>
              <a:rPr lang="en-US" sz="1600" b="1" dirty="0">
                <a:solidFill>
                  <a:srgbClr val="3B3D40"/>
                </a:solidFill>
              </a:rPr>
              <a:t>Legal Liabilities:</a:t>
            </a:r>
            <a:r>
              <a:rPr lang="en-US" sz="1600" dirty="0">
                <a:solidFill>
                  <a:srgbClr val="3B3D40"/>
                </a:solidFill>
              </a:rPr>
              <a:t> </a:t>
            </a:r>
          </a:p>
          <a:p>
            <a:pPr marL="227013" indent="0">
              <a:lnSpc>
                <a:spcPct val="100000"/>
              </a:lnSpc>
              <a:spcBef>
                <a:spcPts val="0"/>
              </a:spcBef>
              <a:buNone/>
            </a:pPr>
            <a:r>
              <a:rPr lang="en-US" sz="1200" dirty="0">
                <a:solidFill>
                  <a:srgbClr val="3B3D40"/>
                </a:solidFill>
              </a:rPr>
              <a:t>Some US and European States legally obligate companies to expunge all financial card data after a given time period.</a:t>
            </a:r>
          </a:p>
          <a:p>
            <a:pPr marL="227013" indent="0">
              <a:lnSpc>
                <a:spcPct val="100000"/>
              </a:lnSpc>
              <a:spcBef>
                <a:spcPts val="0"/>
              </a:spcBef>
              <a:buNone/>
            </a:pPr>
            <a:endParaRPr lang="en-US" sz="1200" dirty="0">
              <a:solidFill>
                <a:srgbClr val="3B3D40"/>
              </a:solidFill>
            </a:endParaRPr>
          </a:p>
        </p:txBody>
      </p:sp>
      <p:pic>
        <p:nvPicPr>
          <p:cNvPr id="23" name="Picture 22">
            <a:extLst>
              <a:ext uri="{FF2B5EF4-FFF2-40B4-BE49-F238E27FC236}">
                <a16:creationId xmlns:a16="http://schemas.microsoft.com/office/drawing/2014/main" id="{F5A7089C-949E-9014-FAFF-7672CF5A785E}"/>
              </a:ext>
            </a:extLst>
          </p:cNvPr>
          <p:cNvPicPr>
            <a:picLocks noChangeAspect="1"/>
          </p:cNvPicPr>
          <p:nvPr/>
        </p:nvPicPr>
        <p:blipFill>
          <a:blip r:embed="rId3"/>
          <a:stretch>
            <a:fillRect/>
          </a:stretch>
        </p:blipFill>
        <p:spPr>
          <a:xfrm>
            <a:off x="713371" y="2394407"/>
            <a:ext cx="3140065" cy="2578231"/>
          </a:xfrm>
          <a:prstGeom prst="rect">
            <a:avLst/>
          </a:prstGeom>
        </p:spPr>
      </p:pic>
      <p:sp>
        <p:nvSpPr>
          <p:cNvPr id="28" name="Rectangle 27">
            <a:extLst>
              <a:ext uri="{FF2B5EF4-FFF2-40B4-BE49-F238E27FC236}">
                <a16:creationId xmlns:a16="http://schemas.microsoft.com/office/drawing/2014/main" id="{87E75B40-E30B-AF9F-57EA-D07CE1C10930}"/>
              </a:ext>
            </a:extLst>
          </p:cNvPr>
          <p:cNvSpPr/>
          <p:nvPr/>
        </p:nvSpPr>
        <p:spPr>
          <a:xfrm>
            <a:off x="4030772" y="2826904"/>
            <a:ext cx="3153810" cy="1815882"/>
          </a:xfrm>
          <a:prstGeom prst="rect">
            <a:avLst/>
          </a:prstGeom>
        </p:spPr>
        <p:txBody>
          <a:bodyPr wrap="square">
            <a:spAutoFit/>
          </a:bodyPr>
          <a:lstStyle/>
          <a:p>
            <a:r>
              <a:rPr lang="en-US" sz="1400" dirty="0">
                <a:solidFill>
                  <a:srgbClr val="333333"/>
                </a:solidFill>
                <a:latin typeface="hero-new"/>
              </a:rPr>
              <a:t>Here is the Polkadot genesis block including all of the raw data. For obvious reasons, any ISO8583 information included into the ledger would be a potential liability and security hazard. A robust implementation needs to prevent even encrypted ISO8583 messages on chain.</a:t>
            </a:r>
          </a:p>
        </p:txBody>
      </p:sp>
      <p:sp>
        <p:nvSpPr>
          <p:cNvPr id="29" name="Rectangle 28">
            <a:extLst>
              <a:ext uri="{FF2B5EF4-FFF2-40B4-BE49-F238E27FC236}">
                <a16:creationId xmlns:a16="http://schemas.microsoft.com/office/drawing/2014/main" id="{732910D5-4423-8E9D-C08C-371177AC024B}"/>
              </a:ext>
            </a:extLst>
          </p:cNvPr>
          <p:cNvSpPr/>
          <p:nvPr/>
        </p:nvSpPr>
        <p:spPr>
          <a:xfrm>
            <a:off x="176388" y="5161889"/>
            <a:ext cx="7130742" cy="1384995"/>
          </a:xfrm>
          <a:prstGeom prst="rect">
            <a:avLst/>
          </a:prstGeom>
        </p:spPr>
        <p:txBody>
          <a:bodyPr wrap="square">
            <a:spAutoFit/>
          </a:bodyPr>
          <a:lstStyle/>
          <a:p>
            <a:pPr marL="227013" lvl="0">
              <a:defRPr/>
            </a:pPr>
            <a:r>
              <a:rPr lang="en-US" sz="1400" dirty="0">
                <a:solidFill>
                  <a:srgbClr val="3B3D40"/>
                </a:solidFill>
              </a:rPr>
              <a:t>The reason blockchains cannot employ an encrypted data standard is that all nodes need to be able to execute the message’s payload in order to maintain consensus. Even if you set up a private network with a secure key (also referred to as a permissioned network), if that key was ever leaked, a malicious actor would be able to retroactively decrypt all of the ISO8583 messages, retrieve the account and authorization information, and use the PAN numbers to commit widespread fraud.</a:t>
            </a:r>
          </a:p>
        </p:txBody>
      </p:sp>
    </p:spTree>
    <p:extLst>
      <p:ext uri="{BB962C8B-B14F-4D97-AF65-F5344CB8AC3E}">
        <p14:creationId xmlns:p14="http://schemas.microsoft.com/office/powerpoint/2010/main" val="20244146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E4E4E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B18EC-7933-446E-A750-8FCBDAD67CC3}"/>
              </a:ext>
            </a:extLst>
          </p:cNvPr>
          <p:cNvSpPr>
            <a:spLocks noGrp="1"/>
          </p:cNvSpPr>
          <p:nvPr>
            <p:ph type="title"/>
          </p:nvPr>
        </p:nvSpPr>
        <p:spPr>
          <a:xfrm>
            <a:off x="457200" y="252669"/>
            <a:ext cx="11304698" cy="1325563"/>
          </a:xfrm>
        </p:spPr>
        <p:txBody>
          <a:bodyPr>
            <a:noAutofit/>
          </a:bodyPr>
          <a:lstStyle/>
          <a:p>
            <a:r>
              <a:rPr lang="en-US" sz="2800" kern="0" dirty="0">
                <a:solidFill>
                  <a:srgbClr val="3B3D40"/>
                </a:solidFill>
                <a:latin typeface="Helvetica Neue" panose="02000503000000020004" pitchFamily="2" charset="0"/>
                <a:ea typeface="Helvetica Neue" panose="02000503000000020004" pitchFamily="2" charset="0"/>
                <a:cs typeface="Helvetica Neue" panose="02000503000000020004" pitchFamily="2" charset="0"/>
              </a:rPr>
              <a:t>Compounding these challenges are the strict requirements of Payment Card Industry Data Security Standard (PCIDSS) compliance required for most financial applications. </a:t>
            </a:r>
          </a:p>
        </p:txBody>
      </p:sp>
      <p:sp>
        <p:nvSpPr>
          <p:cNvPr id="5" name="Text Placeholder 2">
            <a:extLst>
              <a:ext uri="{FF2B5EF4-FFF2-40B4-BE49-F238E27FC236}">
                <a16:creationId xmlns:a16="http://schemas.microsoft.com/office/drawing/2014/main" id="{F70F9657-F073-CE91-5E95-07DB5B5EB00D}"/>
              </a:ext>
            </a:extLst>
          </p:cNvPr>
          <p:cNvSpPr txBox="1">
            <a:spLocks/>
          </p:cNvSpPr>
          <p:nvPr/>
        </p:nvSpPr>
        <p:spPr>
          <a:xfrm>
            <a:off x="7912126" y="1710122"/>
            <a:ext cx="4036597" cy="445250"/>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ctr" defTabSz="412724" rtl="0" eaLnBrk="1" fontAlgn="auto" latinLnBrk="0" hangingPunct="0">
              <a:lnSpc>
                <a:spcPct val="80000"/>
              </a:lnSpc>
              <a:spcBef>
                <a:spcPts val="0"/>
              </a:spcBef>
              <a:spcAft>
                <a:spcPts val="0"/>
              </a:spcAft>
              <a:buClrTx/>
              <a:buSzTx/>
              <a:buFontTx/>
              <a:buNone/>
              <a:tabLst/>
              <a:defRPr/>
            </a:pPr>
            <a:r>
              <a:rPr lang="en-US" sz="1600" b="0" dirty="0">
                <a:latin typeface="Helvetica Neue" panose="02000503000000020004" pitchFamily="2" charset="0"/>
                <a:ea typeface="Helvetica Neue" panose="02000503000000020004" pitchFamily="2" charset="0"/>
                <a:cs typeface="Helvetica Neue" panose="02000503000000020004" pitchFamily="2" charset="0"/>
              </a:rPr>
              <a:t>Though PCIDSS is not required by US Federal law, it is de facto necessary.</a:t>
            </a:r>
            <a:endParaRPr kumimoji="0" lang="en-US" sz="1600" b="0" i="0" u="none" strike="noStrike" kern="0" cap="none" spc="0" normalizeH="0" baseline="0" noProof="0" dirty="0">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cxnSp>
        <p:nvCxnSpPr>
          <p:cNvPr id="8" name="Straight Connector 7">
            <a:extLst>
              <a:ext uri="{FF2B5EF4-FFF2-40B4-BE49-F238E27FC236}">
                <a16:creationId xmlns:a16="http://schemas.microsoft.com/office/drawing/2014/main" id="{8658922E-8F38-A6F2-892D-1B30A991A59D}"/>
              </a:ext>
            </a:extLst>
          </p:cNvPr>
          <p:cNvCxnSpPr>
            <a:cxnSpLocks/>
          </p:cNvCxnSpPr>
          <p:nvPr/>
        </p:nvCxnSpPr>
        <p:spPr>
          <a:xfrm>
            <a:off x="7845236" y="2179267"/>
            <a:ext cx="4069582"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9" name="Text Placeholder 2">
            <a:extLst>
              <a:ext uri="{FF2B5EF4-FFF2-40B4-BE49-F238E27FC236}">
                <a16:creationId xmlns:a16="http://schemas.microsoft.com/office/drawing/2014/main" id="{52500046-D450-A8E2-147E-D8729000A9B7}"/>
              </a:ext>
            </a:extLst>
          </p:cNvPr>
          <p:cNvSpPr txBox="1">
            <a:spLocks/>
          </p:cNvSpPr>
          <p:nvPr/>
        </p:nvSpPr>
        <p:spPr>
          <a:xfrm>
            <a:off x="423271" y="1710122"/>
            <a:ext cx="6964246" cy="445250"/>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ctr">
              <a:defRPr/>
            </a:pPr>
            <a:r>
              <a:rPr kumimoji="0" lang="en-US" sz="1600" b="0" i="0" u="none" strike="noStrike" kern="0" cap="none" spc="0" normalizeH="0" baseline="0" noProof="0" dirty="0">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rPr>
              <a:t>PCIDSS is designed to reduce fraud and improve security. Compliance is rather arduous to achieve and must be evaluated ever quarter</a:t>
            </a:r>
            <a:r>
              <a:rPr lang="en-US" sz="1600" b="0" dirty="0">
                <a:latin typeface="Helvetica Neue" panose="02000503000000020004" pitchFamily="2" charset="0"/>
                <a:ea typeface="Helvetica Neue" panose="02000503000000020004" pitchFamily="2" charset="0"/>
                <a:cs typeface="Helvetica Neue" panose="02000503000000020004" pitchFamily="2" charset="0"/>
              </a:rPr>
              <a:t>.</a:t>
            </a:r>
            <a:endParaRPr kumimoji="0" lang="en-US" sz="1600" b="0" i="0" u="none" strike="noStrike" kern="0" cap="none" spc="0" normalizeH="0" baseline="0" noProof="0" dirty="0">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cxnSp>
        <p:nvCxnSpPr>
          <p:cNvPr id="10" name="Straight Connector 9">
            <a:extLst>
              <a:ext uri="{FF2B5EF4-FFF2-40B4-BE49-F238E27FC236}">
                <a16:creationId xmlns:a16="http://schemas.microsoft.com/office/drawing/2014/main" id="{B33DA16E-E97C-3747-EF9F-1C74211FFBE7}"/>
              </a:ext>
            </a:extLst>
          </p:cNvPr>
          <p:cNvCxnSpPr>
            <a:cxnSpLocks/>
          </p:cNvCxnSpPr>
          <p:nvPr/>
        </p:nvCxnSpPr>
        <p:spPr>
          <a:xfrm>
            <a:off x="399742" y="2179267"/>
            <a:ext cx="6907388"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12" name="Content Placeholder 5">
            <a:extLst>
              <a:ext uri="{FF2B5EF4-FFF2-40B4-BE49-F238E27FC236}">
                <a16:creationId xmlns:a16="http://schemas.microsoft.com/office/drawing/2014/main" id="{5799F2CE-4A9A-C8F8-A8A4-DCF34D6D6CE4}"/>
              </a:ext>
            </a:extLst>
          </p:cNvPr>
          <p:cNvSpPr txBox="1">
            <a:spLocks/>
          </p:cNvSpPr>
          <p:nvPr/>
        </p:nvSpPr>
        <p:spPr>
          <a:xfrm>
            <a:off x="7845237" y="2267789"/>
            <a:ext cx="4170376" cy="393331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nSpc>
                <a:spcPct val="100000"/>
              </a:lnSpc>
              <a:spcBef>
                <a:spcPts val="0"/>
              </a:spcBef>
              <a:buNone/>
            </a:pPr>
            <a:r>
              <a:rPr lang="en-US" sz="1600" b="1" dirty="0">
                <a:solidFill>
                  <a:srgbClr val="3B3D40"/>
                </a:solidFill>
              </a:rPr>
              <a:t>State Laws:</a:t>
            </a:r>
            <a:r>
              <a:rPr lang="en-US" sz="1600" dirty="0">
                <a:solidFill>
                  <a:srgbClr val="3B3D40"/>
                </a:solidFill>
              </a:rPr>
              <a:t> </a:t>
            </a:r>
          </a:p>
          <a:p>
            <a:pPr marL="227013" lvl="0" indent="0">
              <a:lnSpc>
                <a:spcPct val="100000"/>
              </a:lnSpc>
              <a:spcBef>
                <a:spcPts val="0"/>
              </a:spcBef>
              <a:buNone/>
            </a:pPr>
            <a:r>
              <a:rPr lang="en-US" sz="1200" dirty="0">
                <a:solidFill>
                  <a:srgbClr val="3B3D40"/>
                </a:solidFill>
              </a:rPr>
              <a:t>Several states have language specifying that every firm in the card payments chain be PCIDSS certified or at least conform to its specification.</a:t>
            </a:r>
          </a:p>
          <a:p>
            <a:pPr marL="0" indent="0">
              <a:lnSpc>
                <a:spcPct val="100000"/>
              </a:lnSpc>
              <a:spcBef>
                <a:spcPts val="0"/>
              </a:spcBef>
              <a:buNone/>
            </a:pPr>
            <a:endParaRPr lang="en-US" sz="800" b="1" dirty="0">
              <a:solidFill>
                <a:srgbClr val="3B3D40"/>
              </a:solidFill>
            </a:endParaRPr>
          </a:p>
          <a:p>
            <a:pPr marL="0" indent="0">
              <a:lnSpc>
                <a:spcPct val="100000"/>
              </a:lnSpc>
              <a:spcBef>
                <a:spcPts val="0"/>
              </a:spcBef>
              <a:buNone/>
            </a:pPr>
            <a:r>
              <a:rPr lang="en-US" sz="1600" b="1" dirty="0">
                <a:solidFill>
                  <a:srgbClr val="3B3D40"/>
                </a:solidFill>
              </a:rPr>
              <a:t>Business Insurance:</a:t>
            </a:r>
            <a:r>
              <a:rPr lang="en-US" sz="1600" dirty="0">
                <a:solidFill>
                  <a:srgbClr val="3B3D40"/>
                </a:solidFill>
              </a:rPr>
              <a:t> </a:t>
            </a:r>
          </a:p>
          <a:p>
            <a:pPr marL="227013" indent="0">
              <a:lnSpc>
                <a:spcPct val="100000"/>
              </a:lnSpc>
              <a:spcBef>
                <a:spcPts val="0"/>
              </a:spcBef>
              <a:buNone/>
            </a:pPr>
            <a:r>
              <a:rPr lang="en-US" sz="1200" dirty="0">
                <a:solidFill>
                  <a:srgbClr val="3B3D40"/>
                </a:solidFill>
              </a:rPr>
              <a:t>In the case of a breach, PCIDSS compliance has a material impact in many jurisdictions on an indemnitee's liability. In some cases, PCIDSS may even provide prosecution immunities or other legal protections. </a:t>
            </a:r>
          </a:p>
          <a:p>
            <a:pPr marL="0" lvl="0" indent="0">
              <a:lnSpc>
                <a:spcPct val="100000"/>
              </a:lnSpc>
              <a:spcBef>
                <a:spcPts val="0"/>
              </a:spcBef>
              <a:buNone/>
            </a:pPr>
            <a:endParaRPr lang="en-US" sz="800" b="1" dirty="0">
              <a:solidFill>
                <a:srgbClr val="3B3D40"/>
              </a:solidFill>
            </a:endParaRPr>
          </a:p>
          <a:p>
            <a:pPr marL="0" lvl="0" indent="0">
              <a:lnSpc>
                <a:spcPct val="100000"/>
              </a:lnSpc>
              <a:spcBef>
                <a:spcPts val="0"/>
              </a:spcBef>
              <a:buNone/>
            </a:pPr>
            <a:r>
              <a:rPr lang="en-US" sz="1600" b="1" dirty="0">
                <a:solidFill>
                  <a:srgbClr val="3B3D40"/>
                </a:solidFill>
              </a:rPr>
              <a:t>Terms of Service:</a:t>
            </a:r>
            <a:r>
              <a:rPr lang="en-US" sz="1600" dirty="0">
                <a:solidFill>
                  <a:srgbClr val="3B3D40"/>
                </a:solidFill>
              </a:rPr>
              <a:t> </a:t>
            </a:r>
          </a:p>
          <a:p>
            <a:pPr marL="227013" lvl="0" indent="0">
              <a:lnSpc>
                <a:spcPct val="100000"/>
              </a:lnSpc>
              <a:spcBef>
                <a:spcPts val="0"/>
              </a:spcBef>
              <a:buNone/>
            </a:pPr>
            <a:r>
              <a:rPr lang="en-US" sz="1200" dirty="0">
                <a:solidFill>
                  <a:srgbClr val="3B3D40"/>
                </a:solidFill>
              </a:rPr>
              <a:t>Many if not most networks and financial firms mandate PCIDSS compliance in their terms of service for all partners, vendors, and suppliers. </a:t>
            </a:r>
          </a:p>
          <a:p>
            <a:pPr marL="227013" indent="0">
              <a:lnSpc>
                <a:spcPct val="100000"/>
              </a:lnSpc>
              <a:spcBef>
                <a:spcPts val="0"/>
              </a:spcBef>
              <a:buNone/>
            </a:pPr>
            <a:endParaRPr lang="en-US" sz="800" dirty="0">
              <a:solidFill>
                <a:srgbClr val="3B3D40"/>
              </a:solidFill>
            </a:endParaRPr>
          </a:p>
          <a:p>
            <a:pPr marL="0" indent="0">
              <a:lnSpc>
                <a:spcPct val="100000"/>
              </a:lnSpc>
              <a:spcBef>
                <a:spcPts val="0"/>
              </a:spcBef>
              <a:buNone/>
            </a:pPr>
            <a:r>
              <a:rPr lang="en-US" sz="1600" b="1" dirty="0">
                <a:solidFill>
                  <a:srgbClr val="3B3D40"/>
                </a:solidFill>
              </a:rPr>
              <a:t>Public Perception:</a:t>
            </a:r>
            <a:r>
              <a:rPr lang="en-US" sz="1600" dirty="0">
                <a:solidFill>
                  <a:srgbClr val="3B3D40"/>
                </a:solidFill>
              </a:rPr>
              <a:t> </a:t>
            </a:r>
          </a:p>
          <a:p>
            <a:pPr marL="227013" indent="0">
              <a:lnSpc>
                <a:spcPct val="100000"/>
              </a:lnSpc>
              <a:spcBef>
                <a:spcPts val="0"/>
              </a:spcBef>
              <a:buNone/>
            </a:pPr>
            <a:r>
              <a:rPr lang="en-US" sz="1200" dirty="0">
                <a:solidFill>
                  <a:srgbClr val="3B3D40"/>
                </a:solidFill>
              </a:rPr>
              <a:t>Despite the fact that consumers in the US and EU are largely protected against unauthorized use of their cards, it isn’t perfect, and consumers are very sensitive to the security of their financial information. </a:t>
            </a:r>
          </a:p>
        </p:txBody>
      </p:sp>
      <p:pic>
        <p:nvPicPr>
          <p:cNvPr id="6" name="Picture 5">
            <a:extLst>
              <a:ext uri="{FF2B5EF4-FFF2-40B4-BE49-F238E27FC236}">
                <a16:creationId xmlns:a16="http://schemas.microsoft.com/office/drawing/2014/main" id="{EE6DA575-1FF7-5933-AC28-58A69995FA54}"/>
              </a:ext>
            </a:extLst>
          </p:cNvPr>
          <p:cNvPicPr>
            <a:picLocks noChangeAspect="1"/>
          </p:cNvPicPr>
          <p:nvPr/>
        </p:nvPicPr>
        <p:blipFill>
          <a:blip r:embed="rId3"/>
          <a:stretch>
            <a:fillRect/>
          </a:stretch>
        </p:blipFill>
        <p:spPr>
          <a:xfrm>
            <a:off x="294638" y="2393200"/>
            <a:ext cx="7233871" cy="3556485"/>
          </a:xfrm>
          <a:prstGeom prst="rect">
            <a:avLst/>
          </a:prstGeom>
        </p:spPr>
      </p:pic>
    </p:spTree>
    <p:extLst>
      <p:ext uri="{BB962C8B-B14F-4D97-AF65-F5344CB8AC3E}">
        <p14:creationId xmlns:p14="http://schemas.microsoft.com/office/powerpoint/2010/main" val="38574094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E4E4E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B18EC-7933-446E-A750-8FCBDAD67CC3}"/>
              </a:ext>
            </a:extLst>
          </p:cNvPr>
          <p:cNvSpPr>
            <a:spLocks noGrp="1"/>
          </p:cNvSpPr>
          <p:nvPr>
            <p:ph type="title"/>
          </p:nvPr>
        </p:nvSpPr>
        <p:spPr>
          <a:xfrm>
            <a:off x="457200" y="252669"/>
            <a:ext cx="11304698" cy="1325563"/>
          </a:xfrm>
        </p:spPr>
        <p:txBody>
          <a:bodyPr>
            <a:noAutofit/>
          </a:bodyPr>
          <a:lstStyle/>
          <a:p>
            <a:r>
              <a:rPr lang="en-US" sz="2800" kern="0" dirty="0">
                <a:solidFill>
                  <a:srgbClr val="3B3D40"/>
                </a:solidFill>
                <a:latin typeface="Helvetica Neue" panose="02000503000000020004" pitchFamily="2" charset="0"/>
                <a:ea typeface="Helvetica Neue" panose="02000503000000020004" pitchFamily="2" charset="0"/>
                <a:cs typeface="Helvetica Neue" panose="02000503000000020004" pitchFamily="2" charset="0"/>
              </a:rPr>
              <a:t>Unlike blockchains, traditional payment networks are explicitly centralized and have several privileged actors who can make and impose unilateral decisions governing transactions or the network.</a:t>
            </a:r>
          </a:p>
        </p:txBody>
      </p:sp>
      <p:sp>
        <p:nvSpPr>
          <p:cNvPr id="3" name="Text Placeholder 2">
            <a:extLst>
              <a:ext uri="{FF2B5EF4-FFF2-40B4-BE49-F238E27FC236}">
                <a16:creationId xmlns:a16="http://schemas.microsoft.com/office/drawing/2014/main" id="{E12F8D07-9670-E867-D22B-14185BF0DE2E}"/>
              </a:ext>
            </a:extLst>
          </p:cNvPr>
          <p:cNvSpPr txBox="1">
            <a:spLocks/>
          </p:cNvSpPr>
          <p:nvPr/>
        </p:nvSpPr>
        <p:spPr>
          <a:xfrm>
            <a:off x="332568" y="1725377"/>
            <a:ext cx="5486400" cy="445250"/>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ctr">
              <a:defRPr/>
            </a:pPr>
            <a:r>
              <a:rPr lang="en-US" sz="1600" b="0" dirty="0">
                <a:latin typeface="Helvetica Neue" panose="02000503000000020004" pitchFamily="2" charset="0"/>
                <a:ea typeface="Helvetica Neue" panose="02000503000000020004" pitchFamily="2" charset="0"/>
                <a:cs typeface="Helvetica Neue" panose="02000503000000020004" pitchFamily="2" charset="0"/>
              </a:rPr>
              <a:t>Blockchains have famously flat topology where every node is an equal peer in the network with equal privileges.</a:t>
            </a:r>
          </a:p>
        </p:txBody>
      </p:sp>
      <p:cxnSp>
        <p:nvCxnSpPr>
          <p:cNvPr id="4" name="Straight Connector 3">
            <a:extLst>
              <a:ext uri="{FF2B5EF4-FFF2-40B4-BE49-F238E27FC236}">
                <a16:creationId xmlns:a16="http://schemas.microsoft.com/office/drawing/2014/main" id="{CE16FED1-F96E-A47A-0A1D-204C24D402F9}"/>
              </a:ext>
            </a:extLst>
          </p:cNvPr>
          <p:cNvCxnSpPr>
            <a:cxnSpLocks/>
          </p:cNvCxnSpPr>
          <p:nvPr/>
        </p:nvCxnSpPr>
        <p:spPr>
          <a:xfrm>
            <a:off x="332568" y="2194522"/>
            <a:ext cx="5486400"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7" name="Text Placeholder 2">
            <a:extLst>
              <a:ext uri="{FF2B5EF4-FFF2-40B4-BE49-F238E27FC236}">
                <a16:creationId xmlns:a16="http://schemas.microsoft.com/office/drawing/2014/main" id="{DD5941CF-6A3B-49CC-FFD6-BAD2A34F8885}"/>
              </a:ext>
            </a:extLst>
          </p:cNvPr>
          <p:cNvSpPr txBox="1">
            <a:spLocks/>
          </p:cNvSpPr>
          <p:nvPr/>
        </p:nvSpPr>
        <p:spPr>
          <a:xfrm>
            <a:off x="6373032" y="1725377"/>
            <a:ext cx="5486400" cy="445250"/>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ctr" defTabSz="412724" rtl="0" eaLnBrk="1" fontAlgn="auto" latinLnBrk="0" hangingPunct="0">
              <a:lnSpc>
                <a:spcPct val="8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rPr>
              <a:t>In </a:t>
            </a:r>
            <a:r>
              <a:rPr lang="en-US" sz="1600" b="0" dirty="0">
                <a:latin typeface="Helvetica Neue" panose="02000503000000020004" pitchFamily="2" charset="0"/>
                <a:ea typeface="Helvetica Neue" panose="02000503000000020004" pitchFamily="2" charset="0"/>
                <a:cs typeface="Helvetica Neue" panose="02000503000000020004" pitchFamily="2" charset="0"/>
              </a:rPr>
              <a:t>traditional </a:t>
            </a:r>
            <a:r>
              <a:rPr kumimoji="0" lang="en-US" sz="1600" b="0" i="0" u="none" strike="noStrike" kern="0" cap="none" spc="0" normalizeH="0" baseline="0" noProof="0" dirty="0">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rPr>
              <a:t>payment networks however, MasterCard and Visa are king and the merchants have limited recourse.</a:t>
            </a:r>
          </a:p>
        </p:txBody>
      </p:sp>
      <p:cxnSp>
        <p:nvCxnSpPr>
          <p:cNvPr id="11" name="Straight Connector 10">
            <a:extLst>
              <a:ext uri="{FF2B5EF4-FFF2-40B4-BE49-F238E27FC236}">
                <a16:creationId xmlns:a16="http://schemas.microsoft.com/office/drawing/2014/main" id="{9E0459D4-975F-3946-5D1E-46F74D23FB8E}"/>
              </a:ext>
            </a:extLst>
          </p:cNvPr>
          <p:cNvCxnSpPr>
            <a:cxnSpLocks/>
          </p:cNvCxnSpPr>
          <p:nvPr/>
        </p:nvCxnSpPr>
        <p:spPr>
          <a:xfrm>
            <a:off x="6373032" y="2194522"/>
            <a:ext cx="5486400"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graphicFrame>
        <p:nvGraphicFramePr>
          <p:cNvPr id="13" name="Diagram 12">
            <a:extLst>
              <a:ext uri="{FF2B5EF4-FFF2-40B4-BE49-F238E27FC236}">
                <a16:creationId xmlns:a16="http://schemas.microsoft.com/office/drawing/2014/main" id="{14AFB376-0083-470E-BB60-5F8B91F5B5A4}"/>
              </a:ext>
            </a:extLst>
          </p:cNvPr>
          <p:cNvGraphicFramePr/>
          <p:nvPr>
            <p:extLst>
              <p:ext uri="{D42A27DB-BD31-4B8C-83A1-F6EECF244321}">
                <p14:modId xmlns:p14="http://schemas.microsoft.com/office/powerpoint/2010/main" val="3604953453"/>
              </p:ext>
            </p:extLst>
          </p:nvPr>
        </p:nvGraphicFramePr>
        <p:xfrm>
          <a:off x="6486034" y="2375338"/>
          <a:ext cx="5260395" cy="43512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5" name="Graphic 14" descr="Social network">
            <a:extLst>
              <a:ext uri="{FF2B5EF4-FFF2-40B4-BE49-F238E27FC236}">
                <a16:creationId xmlns:a16="http://schemas.microsoft.com/office/drawing/2014/main" id="{FA015571-197C-4ED1-C38D-3D715F792AEF}"/>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656897" y="2200025"/>
            <a:ext cx="4272455" cy="4272455"/>
          </a:xfrm>
          <a:prstGeom prst="rect">
            <a:avLst/>
          </a:prstGeom>
        </p:spPr>
      </p:pic>
      <p:sp>
        <p:nvSpPr>
          <p:cNvPr id="27" name="TextBox 26">
            <a:extLst>
              <a:ext uri="{FF2B5EF4-FFF2-40B4-BE49-F238E27FC236}">
                <a16:creationId xmlns:a16="http://schemas.microsoft.com/office/drawing/2014/main" id="{FA1101CD-2A27-0866-4E33-498824FB86E1}"/>
              </a:ext>
            </a:extLst>
          </p:cNvPr>
          <p:cNvSpPr txBox="1"/>
          <p:nvPr/>
        </p:nvSpPr>
        <p:spPr>
          <a:xfrm>
            <a:off x="7707484" y="2375338"/>
            <a:ext cx="1408747" cy="400110"/>
          </a:xfrm>
          <a:prstGeom prst="rect">
            <a:avLst/>
          </a:prstGeom>
          <a:noFill/>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3B3D40"/>
                </a:solidFill>
                <a:effectLst/>
                <a:uLnTx/>
                <a:uFillTx/>
              </a:rPr>
              <a:t>Networks</a:t>
            </a:r>
          </a:p>
        </p:txBody>
      </p:sp>
    </p:spTree>
    <p:extLst>
      <p:ext uri="{BB962C8B-B14F-4D97-AF65-F5344CB8AC3E}">
        <p14:creationId xmlns:p14="http://schemas.microsoft.com/office/powerpoint/2010/main" val="23506623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E4E4E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B18EC-7933-446E-A750-8FCBDAD67CC3}"/>
              </a:ext>
            </a:extLst>
          </p:cNvPr>
          <p:cNvSpPr>
            <a:spLocks noGrp="1"/>
          </p:cNvSpPr>
          <p:nvPr>
            <p:ph type="title"/>
          </p:nvPr>
        </p:nvSpPr>
        <p:spPr>
          <a:xfrm>
            <a:off x="457200" y="252669"/>
            <a:ext cx="11304698" cy="1325563"/>
          </a:xfrm>
        </p:spPr>
        <p:txBody>
          <a:bodyPr>
            <a:noAutofit/>
          </a:bodyPr>
          <a:lstStyle/>
          <a:p>
            <a:r>
              <a:rPr lang="en-US" sz="2800" kern="0" dirty="0">
                <a:solidFill>
                  <a:srgbClr val="3B3D40"/>
                </a:solidFill>
                <a:latin typeface="Helvetica Neue" panose="02000503000000020004" pitchFamily="2" charset="0"/>
                <a:ea typeface="Helvetica Neue" panose="02000503000000020004" pitchFamily="2" charset="0"/>
                <a:cs typeface="Helvetica Neue" panose="02000503000000020004" pitchFamily="2" charset="0"/>
              </a:rPr>
              <a:t>This is a challenge to adopt on modern blockchains architectures through cryptography as a breach of the centralized player’s privileged private keys might collapse the entire network. </a:t>
            </a:r>
          </a:p>
        </p:txBody>
      </p:sp>
      <p:sp>
        <p:nvSpPr>
          <p:cNvPr id="5" name="Text Placeholder 2">
            <a:extLst>
              <a:ext uri="{FF2B5EF4-FFF2-40B4-BE49-F238E27FC236}">
                <a16:creationId xmlns:a16="http://schemas.microsoft.com/office/drawing/2014/main" id="{F70F9657-F073-CE91-5E95-07DB5B5EB00D}"/>
              </a:ext>
            </a:extLst>
          </p:cNvPr>
          <p:cNvSpPr txBox="1">
            <a:spLocks/>
          </p:cNvSpPr>
          <p:nvPr/>
        </p:nvSpPr>
        <p:spPr>
          <a:xfrm>
            <a:off x="7878221" y="1710122"/>
            <a:ext cx="3809282" cy="445250"/>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ctr" defTabSz="412724" rtl="0" eaLnBrk="1" fontAlgn="auto" latinLnBrk="0" hangingPunct="0">
              <a:lnSpc>
                <a:spcPct val="80000"/>
              </a:lnSpc>
              <a:spcBef>
                <a:spcPts val="0"/>
              </a:spcBef>
              <a:spcAft>
                <a:spcPts val="0"/>
              </a:spcAft>
              <a:buClrTx/>
              <a:buSzTx/>
              <a:buFontTx/>
              <a:buNone/>
              <a:tabLst/>
              <a:defRPr/>
            </a:pPr>
            <a:r>
              <a:rPr lang="en-US" sz="1600" b="0" dirty="0">
                <a:latin typeface="Helvetica Neue" panose="02000503000000020004" pitchFamily="2" charset="0"/>
                <a:ea typeface="Helvetica Neue" panose="02000503000000020004" pitchFamily="2" charset="0"/>
                <a:cs typeface="Helvetica Neue" panose="02000503000000020004" pitchFamily="2" charset="0"/>
              </a:rPr>
              <a:t>Depending on which key is breached, the impact could be catastrophic.</a:t>
            </a:r>
            <a:endParaRPr kumimoji="0" lang="en-US" sz="1600" b="0" i="0" u="none" strike="noStrike" kern="0" cap="none" spc="0" normalizeH="0" baseline="0" noProof="0" dirty="0">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cxnSp>
        <p:nvCxnSpPr>
          <p:cNvPr id="8" name="Straight Connector 7">
            <a:extLst>
              <a:ext uri="{FF2B5EF4-FFF2-40B4-BE49-F238E27FC236}">
                <a16:creationId xmlns:a16="http://schemas.microsoft.com/office/drawing/2014/main" id="{8658922E-8F38-A6F2-892D-1B30A991A59D}"/>
              </a:ext>
            </a:extLst>
          </p:cNvPr>
          <p:cNvCxnSpPr>
            <a:cxnSpLocks/>
          </p:cNvCxnSpPr>
          <p:nvPr/>
        </p:nvCxnSpPr>
        <p:spPr>
          <a:xfrm>
            <a:off x="7845236" y="2179267"/>
            <a:ext cx="4069582"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9" name="Text Placeholder 2">
            <a:extLst>
              <a:ext uri="{FF2B5EF4-FFF2-40B4-BE49-F238E27FC236}">
                <a16:creationId xmlns:a16="http://schemas.microsoft.com/office/drawing/2014/main" id="{52500046-D450-A8E2-147E-D8729000A9B7}"/>
              </a:ext>
            </a:extLst>
          </p:cNvPr>
          <p:cNvSpPr txBox="1">
            <a:spLocks/>
          </p:cNvSpPr>
          <p:nvPr/>
        </p:nvSpPr>
        <p:spPr>
          <a:xfrm>
            <a:off x="423271" y="1710122"/>
            <a:ext cx="6964246" cy="445250"/>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ctr">
              <a:defRPr/>
            </a:pPr>
            <a:r>
              <a:rPr kumimoji="0" lang="en-US" sz="1600" b="0" i="0" u="none" strike="noStrike" kern="0" cap="none" spc="0" normalizeH="0" baseline="0" noProof="0" dirty="0">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rPr>
              <a:t>Assigning account privileges on-chain is a poor solution as the financial industry regularly get’s breached and is certain to lose control of </a:t>
            </a:r>
            <a:r>
              <a:rPr lang="en-US" sz="1600" b="0" dirty="0">
                <a:latin typeface="Helvetica Neue" panose="02000503000000020004" pitchFamily="2" charset="0"/>
                <a:ea typeface="Helvetica Neue" panose="02000503000000020004" pitchFamily="2" charset="0"/>
                <a:cs typeface="Helvetica Neue" panose="02000503000000020004" pitchFamily="2" charset="0"/>
              </a:rPr>
              <a:t>keys</a:t>
            </a:r>
            <a:r>
              <a:rPr kumimoji="0" lang="en-US" sz="1600" b="0" i="0" u="none" strike="noStrike" kern="0" cap="none" spc="0" normalizeH="0" baseline="0" noProof="0" dirty="0">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rPr>
              <a:t>. </a:t>
            </a:r>
          </a:p>
        </p:txBody>
      </p:sp>
      <p:cxnSp>
        <p:nvCxnSpPr>
          <p:cNvPr id="10" name="Straight Connector 9">
            <a:extLst>
              <a:ext uri="{FF2B5EF4-FFF2-40B4-BE49-F238E27FC236}">
                <a16:creationId xmlns:a16="http://schemas.microsoft.com/office/drawing/2014/main" id="{B33DA16E-E97C-3747-EF9F-1C74211FFBE7}"/>
              </a:ext>
            </a:extLst>
          </p:cNvPr>
          <p:cNvCxnSpPr>
            <a:cxnSpLocks/>
          </p:cNvCxnSpPr>
          <p:nvPr/>
        </p:nvCxnSpPr>
        <p:spPr>
          <a:xfrm>
            <a:off x="399742" y="2179267"/>
            <a:ext cx="6907388"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12" name="Content Placeholder 5">
            <a:extLst>
              <a:ext uri="{FF2B5EF4-FFF2-40B4-BE49-F238E27FC236}">
                <a16:creationId xmlns:a16="http://schemas.microsoft.com/office/drawing/2014/main" id="{5799F2CE-4A9A-C8F8-A8A4-DCF34D6D6CE4}"/>
              </a:ext>
            </a:extLst>
          </p:cNvPr>
          <p:cNvSpPr txBox="1">
            <a:spLocks/>
          </p:cNvSpPr>
          <p:nvPr/>
        </p:nvSpPr>
        <p:spPr>
          <a:xfrm>
            <a:off x="7845237" y="2267789"/>
            <a:ext cx="4170376" cy="380730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nSpc>
                <a:spcPct val="100000"/>
              </a:lnSpc>
              <a:spcBef>
                <a:spcPts val="0"/>
              </a:spcBef>
              <a:buNone/>
            </a:pPr>
            <a:r>
              <a:rPr lang="en-US" sz="1600" b="1" dirty="0">
                <a:solidFill>
                  <a:srgbClr val="3B3D40"/>
                </a:solidFill>
              </a:rPr>
              <a:t>Network’s Private Keys:</a:t>
            </a:r>
            <a:r>
              <a:rPr lang="en-US" sz="1600" dirty="0">
                <a:solidFill>
                  <a:srgbClr val="3B3D40"/>
                </a:solidFill>
              </a:rPr>
              <a:t> </a:t>
            </a:r>
          </a:p>
          <a:p>
            <a:pPr marL="227013" lvl="0" indent="0">
              <a:lnSpc>
                <a:spcPct val="100000"/>
              </a:lnSpc>
              <a:spcBef>
                <a:spcPts val="0"/>
              </a:spcBef>
              <a:buNone/>
            </a:pPr>
            <a:r>
              <a:rPr lang="en-US" sz="1200" dirty="0">
                <a:solidFill>
                  <a:srgbClr val="3B3D40"/>
                </a:solidFill>
              </a:rPr>
              <a:t>A breach in the network key on-chain would be catastrophic. It would basically allow the attacker to gain full control over the network and issue fraudulent transactions unilaterally causing complete network collapse.  </a:t>
            </a:r>
          </a:p>
          <a:p>
            <a:pPr marL="0" indent="0">
              <a:lnSpc>
                <a:spcPct val="100000"/>
              </a:lnSpc>
              <a:spcBef>
                <a:spcPts val="0"/>
              </a:spcBef>
              <a:buNone/>
            </a:pPr>
            <a:endParaRPr lang="en-US" sz="800" b="1" dirty="0">
              <a:solidFill>
                <a:srgbClr val="3B3D40"/>
              </a:solidFill>
            </a:endParaRPr>
          </a:p>
          <a:p>
            <a:pPr marL="0" indent="0">
              <a:lnSpc>
                <a:spcPct val="100000"/>
              </a:lnSpc>
              <a:spcBef>
                <a:spcPts val="0"/>
              </a:spcBef>
              <a:buNone/>
            </a:pPr>
            <a:r>
              <a:rPr lang="en-US" sz="1600" b="1" dirty="0">
                <a:solidFill>
                  <a:srgbClr val="3B3D40"/>
                </a:solidFill>
              </a:rPr>
              <a:t>Issuing Bank’s Private Keys:</a:t>
            </a:r>
            <a:r>
              <a:rPr lang="en-US" sz="1600" dirty="0">
                <a:solidFill>
                  <a:srgbClr val="3B3D40"/>
                </a:solidFill>
              </a:rPr>
              <a:t> </a:t>
            </a:r>
          </a:p>
          <a:p>
            <a:pPr marL="227013" indent="0">
              <a:lnSpc>
                <a:spcPct val="100000"/>
              </a:lnSpc>
              <a:spcBef>
                <a:spcPts val="0"/>
              </a:spcBef>
              <a:buNone/>
            </a:pPr>
            <a:r>
              <a:rPr lang="en-US" sz="1200" dirty="0">
                <a:solidFill>
                  <a:srgbClr val="3B3D40"/>
                </a:solidFill>
              </a:rPr>
              <a:t>Losing control of an issuing bank’s key is slightly less problematic, however it would allow a user to reverse transactions to their own personal benefit. This would likely come with significant random reversals as well to disguise their identity quickly eroding confidence in the network.</a:t>
            </a:r>
          </a:p>
          <a:p>
            <a:pPr marL="227013" indent="0">
              <a:lnSpc>
                <a:spcPct val="100000"/>
              </a:lnSpc>
              <a:spcBef>
                <a:spcPts val="0"/>
              </a:spcBef>
              <a:buNone/>
            </a:pPr>
            <a:endParaRPr lang="en-US" sz="800" dirty="0">
              <a:solidFill>
                <a:srgbClr val="3B3D40"/>
              </a:solidFill>
            </a:endParaRPr>
          </a:p>
          <a:p>
            <a:pPr marL="0" indent="0">
              <a:lnSpc>
                <a:spcPct val="100000"/>
              </a:lnSpc>
              <a:spcBef>
                <a:spcPts val="0"/>
              </a:spcBef>
              <a:buNone/>
            </a:pPr>
            <a:r>
              <a:rPr lang="en-US" sz="1600" b="1" dirty="0">
                <a:solidFill>
                  <a:srgbClr val="3B3D40"/>
                </a:solidFill>
              </a:rPr>
              <a:t>Payment Processor’s Private Keys:</a:t>
            </a:r>
            <a:r>
              <a:rPr lang="en-US" sz="1600" dirty="0">
                <a:solidFill>
                  <a:srgbClr val="3B3D40"/>
                </a:solidFill>
              </a:rPr>
              <a:t> </a:t>
            </a:r>
          </a:p>
          <a:p>
            <a:pPr marL="227013" indent="0">
              <a:lnSpc>
                <a:spcPct val="100000"/>
              </a:lnSpc>
              <a:spcBef>
                <a:spcPts val="0"/>
              </a:spcBef>
              <a:buNone/>
            </a:pPr>
            <a:r>
              <a:rPr lang="en-US" sz="1200" dirty="0">
                <a:solidFill>
                  <a:srgbClr val="3B3D40"/>
                </a:solidFill>
              </a:rPr>
              <a:t>Even if data is stored in an encrypted form on-chain, a breached payment processer key would allow the attacker to read all the PAN numbers since inception. If data is kept off-chain this key could allow an attacker to initiate and possibly perform fraudulent transactions.</a:t>
            </a:r>
          </a:p>
        </p:txBody>
      </p:sp>
      <p:sp>
        <p:nvSpPr>
          <p:cNvPr id="3" name="Rectangle 2">
            <a:extLst>
              <a:ext uri="{FF2B5EF4-FFF2-40B4-BE49-F238E27FC236}">
                <a16:creationId xmlns:a16="http://schemas.microsoft.com/office/drawing/2014/main" id="{0C8A8B1F-C084-38A3-D9EC-6383DF5F6176}"/>
              </a:ext>
            </a:extLst>
          </p:cNvPr>
          <p:cNvSpPr/>
          <p:nvPr/>
        </p:nvSpPr>
        <p:spPr>
          <a:xfrm>
            <a:off x="399740" y="5624600"/>
            <a:ext cx="6907389" cy="1169551"/>
          </a:xfrm>
          <a:prstGeom prst="rect">
            <a:avLst/>
          </a:prstGeom>
        </p:spPr>
        <p:txBody>
          <a:bodyPr wrap="square">
            <a:spAutoFit/>
          </a:bodyPr>
          <a:lstStyle/>
          <a:p>
            <a:pPr marL="227013"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3B3D40"/>
                </a:solidFill>
                <a:effectLst/>
                <a:uLnTx/>
                <a:uFillTx/>
                <a:latin typeface="Calibri" panose="020F0502020204030204"/>
                <a:ea typeface="+mn-ea"/>
                <a:cs typeface="+mn-cs"/>
              </a:rPr>
              <a:t>Historic attacks have ranged from </a:t>
            </a:r>
            <a:r>
              <a:rPr lang="en-US" sz="1400" dirty="0">
                <a:solidFill>
                  <a:srgbClr val="3B3D40"/>
                </a:solidFill>
                <a:latin typeface="Calibri" panose="020F0502020204030204"/>
              </a:rPr>
              <a:t>Russian hackers, disgruntled AWS employees, to attackers simply stealing physical hardware. </a:t>
            </a:r>
            <a:r>
              <a:rPr kumimoji="0" lang="en-US" sz="1400" b="0" i="0" u="none" strike="noStrike" kern="1200" cap="none" spc="0" normalizeH="0" baseline="0" noProof="0" dirty="0">
                <a:ln>
                  <a:noFill/>
                </a:ln>
                <a:solidFill>
                  <a:srgbClr val="3B3D40"/>
                </a:solidFill>
                <a:effectLst/>
                <a:uLnTx/>
                <a:uFillTx/>
                <a:latin typeface="Calibri" panose="020F0502020204030204"/>
                <a:ea typeface="+mn-ea"/>
                <a:cs typeface="+mn-cs"/>
              </a:rPr>
              <a:t>There are simply too many attack vectors to assume even the most secure banks in the world can maintain operational security of their private keys. It is better to assume every network participant will lose their keys at some point and will require a recovery mechanism.</a:t>
            </a:r>
          </a:p>
        </p:txBody>
      </p:sp>
      <p:pic>
        <p:nvPicPr>
          <p:cNvPr id="1026" name="Picture 2" descr="first american corporation logo ">
            <a:extLst>
              <a:ext uri="{FF2B5EF4-FFF2-40B4-BE49-F238E27FC236}">
                <a16:creationId xmlns:a16="http://schemas.microsoft.com/office/drawing/2014/main" id="{57D246D9-F775-DAC8-C5C4-3C12FF13FB7E}"/>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75762" y="2860552"/>
            <a:ext cx="2166070" cy="1083035"/>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DF49200F-59FA-BAEB-7686-0EB4D8AD343E}"/>
              </a:ext>
            </a:extLst>
          </p:cNvPr>
          <p:cNvSpPr txBox="1"/>
          <p:nvPr/>
        </p:nvSpPr>
        <p:spPr>
          <a:xfrm>
            <a:off x="284112" y="3901934"/>
            <a:ext cx="2257720" cy="646331"/>
          </a:xfrm>
          <a:prstGeom prst="rect">
            <a:avLst/>
          </a:prstGeom>
          <a:noFill/>
        </p:spPr>
        <p:txBody>
          <a:bodyPr wrap="square">
            <a:spAutoFit/>
          </a:bodyPr>
          <a:lstStyle/>
          <a:p>
            <a:pPr algn="ctr"/>
            <a:r>
              <a:rPr lang="en-US" sz="1200" b="1" dirty="0">
                <a:solidFill>
                  <a:srgbClr val="3B3D40"/>
                </a:solidFill>
              </a:rPr>
              <a:t>885M Credit Card Applications</a:t>
            </a:r>
          </a:p>
          <a:p>
            <a:pPr algn="ctr"/>
            <a:r>
              <a:rPr lang="en-US" sz="1200" dirty="0">
                <a:solidFill>
                  <a:srgbClr val="3B3D40"/>
                </a:solidFill>
              </a:rPr>
              <a:t>A simple oversight on webpage access control.</a:t>
            </a:r>
            <a:endParaRPr lang="en-US" sz="1200" dirty="0"/>
          </a:p>
        </p:txBody>
      </p:sp>
      <p:pic>
        <p:nvPicPr>
          <p:cNvPr id="1028" name="Picture 4" descr="equifax logo ">
            <a:extLst>
              <a:ext uri="{FF2B5EF4-FFF2-40B4-BE49-F238E27FC236}">
                <a16:creationId xmlns:a16="http://schemas.microsoft.com/office/drawing/2014/main" id="{5E03EA14-757B-7252-CF6E-7847E2A27F3D}"/>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679307" y="2267789"/>
            <a:ext cx="2166070" cy="1083035"/>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CB4B130B-A6D2-FA0D-8235-26043D3E07C5}"/>
              </a:ext>
            </a:extLst>
          </p:cNvPr>
          <p:cNvSpPr txBox="1"/>
          <p:nvPr/>
        </p:nvSpPr>
        <p:spPr>
          <a:xfrm>
            <a:off x="2633482" y="3137018"/>
            <a:ext cx="2257720" cy="646331"/>
          </a:xfrm>
          <a:prstGeom prst="rect">
            <a:avLst/>
          </a:prstGeom>
          <a:noFill/>
        </p:spPr>
        <p:txBody>
          <a:bodyPr wrap="square">
            <a:spAutoFit/>
          </a:bodyPr>
          <a:lstStyle/>
          <a:p>
            <a:pPr algn="ctr"/>
            <a:r>
              <a:rPr lang="en-US" sz="1200" b="1" dirty="0">
                <a:solidFill>
                  <a:srgbClr val="3B3D40"/>
                </a:solidFill>
              </a:rPr>
              <a:t>147M Credit Profiles</a:t>
            </a:r>
          </a:p>
          <a:p>
            <a:pPr algn="ctr"/>
            <a:r>
              <a:rPr lang="en-US" sz="1200" dirty="0">
                <a:solidFill>
                  <a:srgbClr val="3B3D40"/>
                </a:solidFill>
              </a:rPr>
              <a:t>Failed to patch a well-known vulnerability Apache </a:t>
            </a:r>
            <a:r>
              <a:rPr lang="en-US" sz="1200" dirty="0" err="1">
                <a:solidFill>
                  <a:srgbClr val="3B3D40"/>
                </a:solidFill>
              </a:rPr>
              <a:t>Strusts</a:t>
            </a:r>
            <a:endParaRPr lang="en-US" sz="1200" dirty="0"/>
          </a:p>
        </p:txBody>
      </p:sp>
      <p:pic>
        <p:nvPicPr>
          <p:cNvPr id="1030" name="Picture 6" descr="capital one logo">
            <a:extLst>
              <a:ext uri="{FF2B5EF4-FFF2-40B4-BE49-F238E27FC236}">
                <a16:creationId xmlns:a16="http://schemas.microsoft.com/office/drawing/2014/main" id="{258EACFB-949D-2D83-2588-3C8BA47EA510}"/>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262272" y="3054569"/>
            <a:ext cx="1694730" cy="847365"/>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DBBBD01A-7F50-4717-6294-D957A34F26CE}"/>
              </a:ext>
            </a:extLst>
          </p:cNvPr>
          <p:cNvSpPr txBox="1"/>
          <p:nvPr/>
        </p:nvSpPr>
        <p:spPr>
          <a:xfrm>
            <a:off x="4980777" y="3901934"/>
            <a:ext cx="2257720" cy="646331"/>
          </a:xfrm>
          <a:prstGeom prst="rect">
            <a:avLst/>
          </a:prstGeom>
          <a:noFill/>
        </p:spPr>
        <p:txBody>
          <a:bodyPr wrap="square">
            <a:spAutoFit/>
          </a:bodyPr>
          <a:lstStyle/>
          <a:p>
            <a:pPr algn="ctr"/>
            <a:r>
              <a:rPr lang="en-US" sz="1200" b="1" dirty="0">
                <a:solidFill>
                  <a:srgbClr val="3B3D40"/>
                </a:solidFill>
              </a:rPr>
              <a:t>100M Credit Card Applications</a:t>
            </a:r>
          </a:p>
          <a:p>
            <a:pPr algn="ctr"/>
            <a:r>
              <a:rPr lang="en-US" sz="1200" dirty="0">
                <a:solidFill>
                  <a:srgbClr val="3B3D40"/>
                </a:solidFill>
              </a:rPr>
              <a:t>Cloud data stolen by an AWS employee</a:t>
            </a:r>
            <a:endParaRPr lang="en-US" sz="1200" dirty="0"/>
          </a:p>
        </p:txBody>
      </p:sp>
      <p:pic>
        <p:nvPicPr>
          <p:cNvPr id="1032" name="Picture 8" descr="heartland logo ">
            <a:extLst>
              <a:ext uri="{FF2B5EF4-FFF2-40B4-BE49-F238E27FC236}">
                <a16:creationId xmlns:a16="http://schemas.microsoft.com/office/drawing/2014/main" id="{4947D70F-4D24-B765-5342-0F8E587E1538}"/>
              </a:ext>
            </a:extLst>
          </p:cNvPr>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568650" y="3972342"/>
            <a:ext cx="2332019" cy="116601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5575653F-3E2E-7F09-B781-2BEDBACDF260}"/>
              </a:ext>
            </a:extLst>
          </p:cNvPr>
          <p:cNvSpPr txBox="1"/>
          <p:nvPr/>
        </p:nvSpPr>
        <p:spPr>
          <a:xfrm>
            <a:off x="2605799" y="4824712"/>
            <a:ext cx="2257720" cy="646331"/>
          </a:xfrm>
          <a:prstGeom prst="rect">
            <a:avLst/>
          </a:prstGeom>
          <a:noFill/>
        </p:spPr>
        <p:txBody>
          <a:bodyPr wrap="square">
            <a:spAutoFit/>
          </a:bodyPr>
          <a:lstStyle/>
          <a:p>
            <a:pPr algn="ctr"/>
            <a:r>
              <a:rPr lang="en-US" sz="1200" b="1" dirty="0">
                <a:solidFill>
                  <a:srgbClr val="3B3D40"/>
                </a:solidFill>
              </a:rPr>
              <a:t>130M Credit Card Numbers</a:t>
            </a:r>
          </a:p>
          <a:p>
            <a:pPr algn="ctr"/>
            <a:r>
              <a:rPr lang="en-US" sz="1200" dirty="0">
                <a:solidFill>
                  <a:srgbClr val="3B3D40"/>
                </a:solidFill>
              </a:rPr>
              <a:t>SQL Injection and Physically Stealing Computers</a:t>
            </a:r>
            <a:endParaRPr lang="en-US" sz="1200" dirty="0"/>
          </a:p>
        </p:txBody>
      </p:sp>
    </p:spTree>
    <p:extLst>
      <p:ext uri="{BB962C8B-B14F-4D97-AF65-F5344CB8AC3E}">
        <p14:creationId xmlns:p14="http://schemas.microsoft.com/office/powerpoint/2010/main" val="11584022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E4E4E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B18EC-7933-446E-A750-8FCBDAD67CC3}"/>
              </a:ext>
            </a:extLst>
          </p:cNvPr>
          <p:cNvSpPr>
            <a:spLocks noGrp="1"/>
          </p:cNvSpPr>
          <p:nvPr>
            <p:ph type="title"/>
          </p:nvPr>
        </p:nvSpPr>
        <p:spPr>
          <a:xfrm>
            <a:off x="457200" y="252669"/>
            <a:ext cx="11304698" cy="1325563"/>
          </a:xfrm>
        </p:spPr>
        <p:txBody>
          <a:bodyPr>
            <a:noAutofit/>
          </a:bodyPr>
          <a:lstStyle/>
          <a:p>
            <a:r>
              <a:rPr lang="en-US" sz="2800" kern="0" dirty="0">
                <a:solidFill>
                  <a:srgbClr val="3B3D40"/>
                </a:solidFill>
                <a:latin typeface="Helvetica Neue" panose="02000503000000020004" pitchFamily="2" charset="0"/>
                <a:ea typeface="Helvetica Neue" panose="02000503000000020004" pitchFamily="2" charset="0"/>
                <a:cs typeface="Helvetica Neue" panose="02000503000000020004" pitchFamily="2" charset="0"/>
              </a:rPr>
              <a:t>Adapting these responsibilities to a peer to peer structure doesn’t work as members of the network must respond to a unilateral, centrally mediated fraud process when it comes to reversals.</a:t>
            </a:r>
          </a:p>
        </p:txBody>
      </p:sp>
      <p:sp>
        <p:nvSpPr>
          <p:cNvPr id="12" name="Content Placeholder 5">
            <a:extLst>
              <a:ext uri="{FF2B5EF4-FFF2-40B4-BE49-F238E27FC236}">
                <a16:creationId xmlns:a16="http://schemas.microsoft.com/office/drawing/2014/main" id="{5799F2CE-4A9A-C8F8-A8A4-DCF34D6D6CE4}"/>
              </a:ext>
            </a:extLst>
          </p:cNvPr>
          <p:cNvSpPr txBox="1">
            <a:spLocks/>
          </p:cNvSpPr>
          <p:nvPr/>
        </p:nvSpPr>
        <p:spPr>
          <a:xfrm>
            <a:off x="6373032" y="2267789"/>
            <a:ext cx="5642581" cy="380730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nSpc>
                <a:spcPct val="100000"/>
              </a:lnSpc>
              <a:spcBef>
                <a:spcPts val="0"/>
              </a:spcBef>
              <a:buNone/>
            </a:pPr>
            <a:r>
              <a:rPr lang="en-US" sz="1600" b="1" dirty="0">
                <a:solidFill>
                  <a:srgbClr val="3B3D40"/>
                </a:solidFill>
              </a:rPr>
              <a:t>Transaction Finality:</a:t>
            </a:r>
            <a:r>
              <a:rPr lang="en-US" sz="1600" dirty="0">
                <a:solidFill>
                  <a:srgbClr val="3B3D40"/>
                </a:solidFill>
              </a:rPr>
              <a:t> </a:t>
            </a:r>
          </a:p>
          <a:p>
            <a:pPr marL="227013" lvl="0" indent="0">
              <a:lnSpc>
                <a:spcPct val="100000"/>
              </a:lnSpc>
              <a:spcBef>
                <a:spcPts val="0"/>
              </a:spcBef>
              <a:buNone/>
            </a:pPr>
            <a:r>
              <a:rPr lang="en-US" sz="1200" dirty="0">
                <a:solidFill>
                  <a:srgbClr val="3B3D40"/>
                </a:solidFill>
              </a:rPr>
              <a:t>Transactions on every blockchain are final as the computed hash is what allows the network to maintain consensus. One of the key principles of Bitcoin’s original implementation that it has maintained to the present is that transactions are final and there is no way for the initiating wallet or any wallet other than the receiving user to reverse the transactions. </a:t>
            </a:r>
          </a:p>
          <a:p>
            <a:pPr marL="227013" indent="0">
              <a:lnSpc>
                <a:spcPct val="100000"/>
              </a:lnSpc>
              <a:spcBef>
                <a:spcPts val="0"/>
              </a:spcBef>
              <a:buNone/>
            </a:pPr>
            <a:endParaRPr lang="en-US" sz="800" dirty="0">
              <a:solidFill>
                <a:srgbClr val="3B3D40"/>
              </a:solidFill>
            </a:endParaRPr>
          </a:p>
          <a:p>
            <a:pPr marL="0" indent="0">
              <a:lnSpc>
                <a:spcPct val="100000"/>
              </a:lnSpc>
              <a:spcBef>
                <a:spcPts val="0"/>
              </a:spcBef>
              <a:buNone/>
            </a:pPr>
            <a:r>
              <a:rPr lang="en-US" sz="1600" b="1" dirty="0">
                <a:solidFill>
                  <a:srgbClr val="3B3D40"/>
                </a:solidFill>
              </a:rPr>
              <a:t>Challenges with Escrow:</a:t>
            </a:r>
            <a:r>
              <a:rPr lang="en-US" sz="1600" dirty="0">
                <a:solidFill>
                  <a:srgbClr val="3B3D40"/>
                </a:solidFill>
              </a:rPr>
              <a:t> </a:t>
            </a:r>
          </a:p>
          <a:p>
            <a:pPr marL="227013" indent="0">
              <a:lnSpc>
                <a:spcPct val="100000"/>
              </a:lnSpc>
              <a:spcBef>
                <a:spcPts val="0"/>
              </a:spcBef>
              <a:buNone/>
            </a:pPr>
            <a:r>
              <a:rPr lang="en-US" sz="1200" dirty="0">
                <a:solidFill>
                  <a:srgbClr val="3B3D40"/>
                </a:solidFill>
              </a:rPr>
              <a:t>Satoshi envisioned Escrow accounts being used to manage a reversal process, however the use of escrow accounts is itself problematic as it would lock up otherwise productive capital for significant amounts of time. In addition, it still falls on a centralized entity to mediate whether or not the terms of the escrow payment were fulfilled if the transaction involved off-chain information. </a:t>
            </a:r>
          </a:p>
        </p:txBody>
      </p:sp>
      <p:pic>
        <p:nvPicPr>
          <p:cNvPr id="3074" name="Picture 2" descr="The chargeback lifecycle overview">
            <a:extLst>
              <a:ext uri="{FF2B5EF4-FFF2-40B4-BE49-F238E27FC236}">
                <a16:creationId xmlns:a16="http://schemas.microsoft.com/office/drawing/2014/main" id="{88A94AD7-27BC-DCB0-3780-C478866F4B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6176" y="2371486"/>
            <a:ext cx="3499184" cy="4235493"/>
          </a:xfrm>
          <a:prstGeom prst="rect">
            <a:avLst/>
          </a:prstGeom>
          <a:noFill/>
          <a:extLst>
            <a:ext uri="{909E8E84-426E-40DD-AFC4-6F175D3DCCD1}">
              <a14:hiddenFill xmlns:a14="http://schemas.microsoft.com/office/drawing/2010/main">
                <a:solidFill>
                  <a:srgbClr val="FFFFFF"/>
                </a:solidFill>
              </a14:hiddenFill>
            </a:ext>
          </a:extLst>
        </p:spPr>
      </p:pic>
      <p:sp>
        <p:nvSpPr>
          <p:cNvPr id="4" name="Text Placeholder 2">
            <a:extLst>
              <a:ext uri="{FF2B5EF4-FFF2-40B4-BE49-F238E27FC236}">
                <a16:creationId xmlns:a16="http://schemas.microsoft.com/office/drawing/2014/main" id="{4A2DB193-C1F7-812C-D5EA-97960C79046E}"/>
              </a:ext>
            </a:extLst>
          </p:cNvPr>
          <p:cNvSpPr txBox="1">
            <a:spLocks/>
          </p:cNvSpPr>
          <p:nvPr/>
        </p:nvSpPr>
        <p:spPr>
          <a:xfrm>
            <a:off x="332568" y="1738093"/>
            <a:ext cx="5486400" cy="445250"/>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ctr">
              <a:defRPr/>
            </a:pPr>
            <a:r>
              <a:rPr lang="en-US" sz="1600" b="0" dirty="0">
                <a:latin typeface="Helvetica Neue" panose="02000503000000020004" pitchFamily="2" charset="0"/>
                <a:ea typeface="Helvetica Neue" panose="02000503000000020004" pitchFamily="2" charset="0"/>
                <a:cs typeface="Helvetica Neue" panose="02000503000000020004" pitchFamily="2" charset="0"/>
              </a:rPr>
              <a:t>Fraud disputes are a complex process that involves both manual reviews and network arbitrations.</a:t>
            </a:r>
          </a:p>
        </p:txBody>
      </p:sp>
      <p:cxnSp>
        <p:nvCxnSpPr>
          <p:cNvPr id="6" name="Straight Connector 5">
            <a:extLst>
              <a:ext uri="{FF2B5EF4-FFF2-40B4-BE49-F238E27FC236}">
                <a16:creationId xmlns:a16="http://schemas.microsoft.com/office/drawing/2014/main" id="{124ABA15-7A7A-6691-FF63-02CFBEA7C46A}"/>
              </a:ext>
            </a:extLst>
          </p:cNvPr>
          <p:cNvCxnSpPr>
            <a:cxnSpLocks/>
          </p:cNvCxnSpPr>
          <p:nvPr/>
        </p:nvCxnSpPr>
        <p:spPr>
          <a:xfrm>
            <a:off x="332568" y="2207238"/>
            <a:ext cx="5486400"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7" name="Text Placeholder 2">
            <a:extLst>
              <a:ext uri="{FF2B5EF4-FFF2-40B4-BE49-F238E27FC236}">
                <a16:creationId xmlns:a16="http://schemas.microsoft.com/office/drawing/2014/main" id="{8D5E9700-A6F8-3ACF-0F52-DB54AF468D3C}"/>
              </a:ext>
            </a:extLst>
          </p:cNvPr>
          <p:cNvSpPr txBox="1">
            <a:spLocks/>
          </p:cNvSpPr>
          <p:nvPr/>
        </p:nvSpPr>
        <p:spPr>
          <a:xfrm>
            <a:off x="6373032" y="1738093"/>
            <a:ext cx="5486400" cy="445250"/>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ctr" defTabSz="412724" rtl="0" eaLnBrk="1" fontAlgn="auto" latinLnBrk="0" hangingPunct="0">
              <a:lnSpc>
                <a:spcPct val="80000"/>
              </a:lnSpc>
              <a:spcBef>
                <a:spcPts val="0"/>
              </a:spcBef>
              <a:spcAft>
                <a:spcPts val="0"/>
              </a:spcAft>
              <a:buClrTx/>
              <a:buSzTx/>
              <a:buFontTx/>
              <a:buNone/>
              <a:tabLst/>
              <a:defRPr/>
            </a:pPr>
            <a:r>
              <a:rPr lang="en-US" sz="1600" b="0" dirty="0">
                <a:latin typeface="Helvetica Neue" panose="02000503000000020004" pitchFamily="2" charset="0"/>
                <a:ea typeface="Helvetica Neue" panose="02000503000000020004" pitchFamily="2" charset="0"/>
                <a:cs typeface="Helvetica Neue" panose="02000503000000020004" pitchFamily="2" charset="0"/>
              </a:rPr>
              <a:t>This chargeback process was something that Satoshi was attempting to solve in the original Bitcoin implementation.</a:t>
            </a:r>
            <a:endParaRPr kumimoji="0" lang="en-US" sz="1600" b="0" i="0" u="none" strike="noStrike" kern="0" cap="none" spc="0" normalizeH="0" baseline="0" noProof="0" dirty="0">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cxnSp>
        <p:nvCxnSpPr>
          <p:cNvPr id="16" name="Straight Connector 15">
            <a:extLst>
              <a:ext uri="{FF2B5EF4-FFF2-40B4-BE49-F238E27FC236}">
                <a16:creationId xmlns:a16="http://schemas.microsoft.com/office/drawing/2014/main" id="{EA4B03D4-CDB9-0286-C898-720852A532AD}"/>
              </a:ext>
            </a:extLst>
          </p:cNvPr>
          <p:cNvCxnSpPr>
            <a:cxnSpLocks/>
          </p:cNvCxnSpPr>
          <p:nvPr/>
        </p:nvCxnSpPr>
        <p:spPr>
          <a:xfrm>
            <a:off x="6373032" y="2207238"/>
            <a:ext cx="5486400"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43655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4E4E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B18EC-7933-446E-A750-8FCBDAD67CC3}"/>
              </a:ext>
            </a:extLst>
          </p:cNvPr>
          <p:cNvSpPr>
            <a:spLocks noGrp="1"/>
          </p:cNvSpPr>
          <p:nvPr>
            <p:ph type="title"/>
          </p:nvPr>
        </p:nvSpPr>
        <p:spPr>
          <a:xfrm>
            <a:off x="457200" y="252669"/>
            <a:ext cx="11304698" cy="1325563"/>
          </a:xfrm>
        </p:spPr>
        <p:txBody>
          <a:bodyPr>
            <a:noAutofit/>
          </a:bodyPr>
          <a:lstStyle/>
          <a:p>
            <a:r>
              <a:rPr lang="en-US" sz="2800" kern="0" dirty="0">
                <a:solidFill>
                  <a:srgbClr val="3B3D40"/>
                </a:solidFill>
                <a:latin typeface="Helvetica Neue" panose="02000503000000020004" pitchFamily="2" charset="0"/>
                <a:ea typeface="Helvetica Neue" panose="02000503000000020004" pitchFamily="2" charset="0"/>
                <a:cs typeface="Helvetica Neue" panose="02000503000000020004" pitchFamily="2" charset="0"/>
              </a:rPr>
              <a:t>Seamless integration with traditional banking infrastructure, especially payment card transactions, would give distributed ledger users unparalleled versatility and control over their assets. </a:t>
            </a:r>
          </a:p>
        </p:txBody>
      </p:sp>
      <p:sp>
        <p:nvSpPr>
          <p:cNvPr id="16" name="Text Placeholder 2">
            <a:extLst>
              <a:ext uri="{FF2B5EF4-FFF2-40B4-BE49-F238E27FC236}">
                <a16:creationId xmlns:a16="http://schemas.microsoft.com/office/drawing/2014/main" id="{2DF4542D-3ACE-0656-23FE-3FBCE91DEFFC}"/>
              </a:ext>
            </a:extLst>
          </p:cNvPr>
          <p:cNvSpPr txBox="1">
            <a:spLocks/>
          </p:cNvSpPr>
          <p:nvPr/>
        </p:nvSpPr>
        <p:spPr>
          <a:xfrm>
            <a:off x="8248299" y="1710122"/>
            <a:ext cx="3069125" cy="445250"/>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ctr" defTabSz="412724" rtl="0" eaLnBrk="1" fontAlgn="auto" latinLnBrk="0" hangingPunct="0">
              <a:lnSpc>
                <a:spcPct val="8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rPr>
              <a:t>However, these networks all share a few key characteristics.</a:t>
            </a:r>
          </a:p>
        </p:txBody>
      </p:sp>
      <p:cxnSp>
        <p:nvCxnSpPr>
          <p:cNvPr id="17" name="Straight Connector 16">
            <a:extLst>
              <a:ext uri="{FF2B5EF4-FFF2-40B4-BE49-F238E27FC236}">
                <a16:creationId xmlns:a16="http://schemas.microsoft.com/office/drawing/2014/main" id="{BA73B793-3F81-0193-6B60-DE4D32C4FCE1}"/>
              </a:ext>
            </a:extLst>
          </p:cNvPr>
          <p:cNvCxnSpPr>
            <a:cxnSpLocks/>
          </p:cNvCxnSpPr>
          <p:nvPr/>
        </p:nvCxnSpPr>
        <p:spPr>
          <a:xfrm>
            <a:off x="7845236" y="2179267"/>
            <a:ext cx="4069582"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18" name="Text Placeholder 2">
            <a:extLst>
              <a:ext uri="{FF2B5EF4-FFF2-40B4-BE49-F238E27FC236}">
                <a16:creationId xmlns:a16="http://schemas.microsoft.com/office/drawing/2014/main" id="{BD3F50D8-4C84-47B1-89C1-40FC3382CF23}"/>
              </a:ext>
            </a:extLst>
          </p:cNvPr>
          <p:cNvSpPr txBox="1">
            <a:spLocks/>
          </p:cNvSpPr>
          <p:nvPr/>
        </p:nvSpPr>
        <p:spPr>
          <a:xfrm>
            <a:off x="423271" y="1710122"/>
            <a:ext cx="6964246" cy="445250"/>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ctr" defTabSz="412724" rtl="0" eaLnBrk="1" fontAlgn="auto" latinLnBrk="0" hangingPunct="0">
              <a:lnSpc>
                <a:spcPct val="8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rPr>
              <a:t>Several networks have attempted to adopt traditional banking data standards specifically ISO20022 as part of their strategies.</a:t>
            </a:r>
          </a:p>
        </p:txBody>
      </p:sp>
      <p:cxnSp>
        <p:nvCxnSpPr>
          <p:cNvPr id="21" name="Straight Connector 20">
            <a:extLst>
              <a:ext uri="{FF2B5EF4-FFF2-40B4-BE49-F238E27FC236}">
                <a16:creationId xmlns:a16="http://schemas.microsoft.com/office/drawing/2014/main" id="{389D187C-A7E0-CD01-F249-076A8CCE7C7D}"/>
              </a:ext>
            </a:extLst>
          </p:cNvPr>
          <p:cNvCxnSpPr>
            <a:cxnSpLocks/>
          </p:cNvCxnSpPr>
          <p:nvPr/>
        </p:nvCxnSpPr>
        <p:spPr>
          <a:xfrm>
            <a:off x="399742" y="2179267"/>
            <a:ext cx="6907388"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22" name="Content Placeholder 5">
            <a:extLst>
              <a:ext uri="{FF2B5EF4-FFF2-40B4-BE49-F238E27FC236}">
                <a16:creationId xmlns:a16="http://schemas.microsoft.com/office/drawing/2014/main" id="{71B8A632-4A16-1E4C-A910-78986E58825A}"/>
              </a:ext>
            </a:extLst>
          </p:cNvPr>
          <p:cNvSpPr txBox="1">
            <a:spLocks/>
          </p:cNvSpPr>
          <p:nvPr/>
        </p:nvSpPr>
        <p:spPr>
          <a:xfrm>
            <a:off x="7845237" y="2267789"/>
            <a:ext cx="4170376" cy="380730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nSpc>
                <a:spcPct val="100000"/>
              </a:lnSpc>
              <a:spcBef>
                <a:spcPts val="0"/>
              </a:spcBef>
              <a:buNone/>
            </a:pPr>
            <a:r>
              <a:rPr lang="en-US" sz="1600" b="1" dirty="0">
                <a:solidFill>
                  <a:srgbClr val="3B3D40"/>
                </a:solidFill>
              </a:rPr>
              <a:t>Centralized:</a:t>
            </a:r>
            <a:r>
              <a:rPr lang="en-US" sz="1600" dirty="0">
                <a:solidFill>
                  <a:srgbClr val="3B3D40"/>
                </a:solidFill>
              </a:rPr>
              <a:t> </a:t>
            </a:r>
          </a:p>
          <a:p>
            <a:pPr marL="227013" lvl="0" indent="0">
              <a:lnSpc>
                <a:spcPct val="100000"/>
              </a:lnSpc>
              <a:spcBef>
                <a:spcPts val="0"/>
              </a:spcBef>
              <a:buNone/>
            </a:pPr>
            <a:r>
              <a:rPr lang="en-US" sz="1200" dirty="0">
                <a:solidFill>
                  <a:srgbClr val="3B3D40"/>
                </a:solidFill>
              </a:rPr>
              <a:t>While the amount of centralization varies by project, all of these projects fundamentally differ from the fully decentralized models of traditional blockchains. Centralization ranges from networks relying on a few permissioned nodes to network that rely on a single, centrally coordinating node, like IOTA.</a:t>
            </a:r>
          </a:p>
          <a:p>
            <a:pPr marL="0" indent="0">
              <a:lnSpc>
                <a:spcPct val="100000"/>
              </a:lnSpc>
              <a:spcBef>
                <a:spcPts val="0"/>
              </a:spcBef>
              <a:buNone/>
            </a:pPr>
            <a:endParaRPr lang="en-US" sz="800" b="1" dirty="0">
              <a:solidFill>
                <a:srgbClr val="3B3D40"/>
              </a:solidFill>
            </a:endParaRPr>
          </a:p>
          <a:p>
            <a:pPr marL="0" indent="0">
              <a:lnSpc>
                <a:spcPct val="100000"/>
              </a:lnSpc>
              <a:spcBef>
                <a:spcPts val="0"/>
              </a:spcBef>
              <a:buNone/>
            </a:pPr>
            <a:r>
              <a:rPr lang="en-US" sz="1600" b="1" dirty="0">
                <a:solidFill>
                  <a:srgbClr val="3B3D40"/>
                </a:solidFill>
              </a:rPr>
              <a:t>Permissioned:</a:t>
            </a:r>
            <a:r>
              <a:rPr lang="en-US" sz="1600" dirty="0">
                <a:solidFill>
                  <a:srgbClr val="3B3D40"/>
                </a:solidFill>
              </a:rPr>
              <a:t> </a:t>
            </a:r>
          </a:p>
          <a:p>
            <a:pPr marL="227013" indent="0">
              <a:lnSpc>
                <a:spcPct val="100000"/>
              </a:lnSpc>
              <a:spcBef>
                <a:spcPts val="0"/>
              </a:spcBef>
              <a:buNone/>
            </a:pPr>
            <a:r>
              <a:rPr lang="en-US" sz="1200" dirty="0">
                <a:solidFill>
                  <a:srgbClr val="3B3D40"/>
                </a:solidFill>
              </a:rPr>
              <a:t>Even for networks that operate multiple nodes, individual user cannot simply host these nodes without first receiving permission from the parent organization.</a:t>
            </a:r>
          </a:p>
          <a:p>
            <a:pPr marL="227013" indent="0">
              <a:lnSpc>
                <a:spcPct val="100000"/>
              </a:lnSpc>
              <a:spcBef>
                <a:spcPts val="0"/>
              </a:spcBef>
              <a:buNone/>
            </a:pPr>
            <a:endParaRPr lang="en-US" sz="800" dirty="0">
              <a:solidFill>
                <a:srgbClr val="3B3D40"/>
              </a:solidFill>
            </a:endParaRPr>
          </a:p>
          <a:p>
            <a:pPr marL="0" indent="0">
              <a:lnSpc>
                <a:spcPct val="100000"/>
              </a:lnSpc>
              <a:spcBef>
                <a:spcPts val="0"/>
              </a:spcBef>
              <a:buNone/>
            </a:pPr>
            <a:r>
              <a:rPr lang="en-US" sz="1600" b="1" dirty="0">
                <a:solidFill>
                  <a:srgbClr val="3B3D40"/>
                </a:solidFill>
              </a:rPr>
              <a:t>Large Corporate/Government Backing:</a:t>
            </a:r>
            <a:r>
              <a:rPr lang="en-US" sz="1600" dirty="0">
                <a:solidFill>
                  <a:srgbClr val="3B3D40"/>
                </a:solidFill>
              </a:rPr>
              <a:t> </a:t>
            </a:r>
          </a:p>
          <a:p>
            <a:pPr marL="227013" indent="0">
              <a:lnSpc>
                <a:spcPct val="100000"/>
              </a:lnSpc>
              <a:spcBef>
                <a:spcPts val="0"/>
              </a:spcBef>
              <a:buNone/>
            </a:pPr>
            <a:r>
              <a:rPr lang="en-US" sz="1200" dirty="0">
                <a:solidFill>
                  <a:srgbClr val="3B3D40"/>
                </a:solidFill>
              </a:rPr>
              <a:t>Nearly all of these projects have a large incumbent backer. Whether that is networks like Stellar, which is supported by IBM and Deloitte, or </a:t>
            </a:r>
            <a:r>
              <a:rPr lang="en-US" sz="1200" dirty="0" err="1">
                <a:solidFill>
                  <a:srgbClr val="3B3D40"/>
                </a:solidFill>
              </a:rPr>
              <a:t>Algorand</a:t>
            </a:r>
            <a:r>
              <a:rPr lang="en-US" sz="1200" dirty="0">
                <a:solidFill>
                  <a:srgbClr val="3B3D40"/>
                </a:solidFill>
              </a:rPr>
              <a:t> which appears to have close ties to the Chinese Communist Party and had direct integration with China's state-backed Blockchain-based Service Network (BSN).</a:t>
            </a:r>
          </a:p>
        </p:txBody>
      </p:sp>
      <p:pic>
        <p:nvPicPr>
          <p:cNvPr id="23" name="Picture 6" descr="Swiss Hashgraph Association&quot; Launches the &quot;Hashgraph Innovation Program&quot; to  Accelerate Adoption of the Hedera Network Worldwide">
            <a:extLst>
              <a:ext uri="{FF2B5EF4-FFF2-40B4-BE49-F238E27FC236}">
                <a16:creationId xmlns:a16="http://schemas.microsoft.com/office/drawing/2014/main" id="{D5FCD4A9-9225-9648-75F8-209280FF0103}"/>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3520" y="3495767"/>
            <a:ext cx="4219609" cy="130983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8" descr="Stellar - an open network for money">
            <a:extLst>
              <a:ext uri="{FF2B5EF4-FFF2-40B4-BE49-F238E27FC236}">
                <a16:creationId xmlns:a16="http://schemas.microsoft.com/office/drawing/2014/main" id="{0B812A91-C461-B22A-8485-56557D5D1995}"/>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24050" y="2463702"/>
            <a:ext cx="3054572" cy="763644"/>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10" descr="IOTA (technology) - Wikipedia">
            <a:extLst>
              <a:ext uri="{FF2B5EF4-FFF2-40B4-BE49-F238E27FC236}">
                <a16:creationId xmlns:a16="http://schemas.microsoft.com/office/drawing/2014/main" id="{49D83DDE-E69A-E8D6-65D9-19EB0FD0306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53436" y="2737396"/>
            <a:ext cx="3071690" cy="1029896"/>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12" descr="XinFin: Logo &amp; Brand Assets Downloads">
            <a:extLst>
              <a:ext uri="{FF2B5EF4-FFF2-40B4-BE49-F238E27FC236}">
                <a16:creationId xmlns:a16="http://schemas.microsoft.com/office/drawing/2014/main" id="{9992A5AD-7CF7-A9D5-03C0-5CD2091B90E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24344" b="25702"/>
          <a:stretch/>
        </p:blipFill>
        <p:spPr bwMode="auto">
          <a:xfrm>
            <a:off x="4175119" y="3749324"/>
            <a:ext cx="3442691" cy="1719745"/>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descr="Ripple Launches On-Demand Liquidity with SBI Remit to Accelerate and Grow  Cross-Border Payments from Japan | Business Wire">
            <a:extLst>
              <a:ext uri="{FF2B5EF4-FFF2-40B4-BE49-F238E27FC236}">
                <a16:creationId xmlns:a16="http://schemas.microsoft.com/office/drawing/2014/main" id="{E947B1BE-CB13-5B3E-4A8E-480D0ADE0964}"/>
              </a:ext>
            </a:extLst>
          </p:cNvPr>
          <p:cNvPicPr>
            <a:picLocks noChangeAspect="1" noChangeArrowheads="1"/>
          </p:cNvPicPr>
          <p:nvPr/>
        </p:nvPicPr>
        <p:blipFill rotWithShape="1">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t="22530" b="18413"/>
          <a:stretch/>
        </p:blipFill>
        <p:spPr bwMode="auto">
          <a:xfrm>
            <a:off x="235931" y="5012730"/>
            <a:ext cx="3442691" cy="1062372"/>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16" descr="SkyBridge and NAX Announces Groundbreaking Partnership to Accelerate the  Growth of Decentralized Applications on Algorand">
            <a:extLst>
              <a:ext uri="{FF2B5EF4-FFF2-40B4-BE49-F238E27FC236}">
                <a16:creationId xmlns:a16="http://schemas.microsoft.com/office/drawing/2014/main" id="{387EFEF0-3244-672B-9496-BAF4928E3AF5}"/>
              </a:ext>
            </a:extLst>
          </p:cNvPr>
          <p:cNvPicPr>
            <a:picLocks noChangeAspect="1" noChangeArrowheads="1"/>
          </p:cNvPicPr>
          <p:nvPr/>
        </p:nvPicPr>
        <p:blipFill rotWithShape="1">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t="24463" b="25340"/>
          <a:stretch/>
        </p:blipFill>
        <p:spPr bwMode="auto">
          <a:xfrm>
            <a:off x="3853436" y="5469069"/>
            <a:ext cx="3238231" cy="8514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28430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E4E4E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B18EC-7933-446E-A750-8FCBDAD67CC3}"/>
              </a:ext>
            </a:extLst>
          </p:cNvPr>
          <p:cNvSpPr>
            <a:spLocks noGrp="1"/>
          </p:cNvSpPr>
          <p:nvPr>
            <p:ph type="title"/>
          </p:nvPr>
        </p:nvSpPr>
        <p:spPr>
          <a:xfrm>
            <a:off x="457200" y="252669"/>
            <a:ext cx="11304698" cy="1325563"/>
          </a:xfrm>
        </p:spPr>
        <p:txBody>
          <a:bodyPr>
            <a:noAutofit/>
          </a:bodyPr>
          <a:lstStyle/>
          <a:p>
            <a:r>
              <a:rPr lang="en-US" sz="2800" kern="0" dirty="0">
                <a:solidFill>
                  <a:srgbClr val="3B3D40"/>
                </a:solidFill>
                <a:latin typeface="Helvetica Neue" panose="02000503000000020004" pitchFamily="2" charset="0"/>
                <a:ea typeface="Helvetica Neue" panose="02000503000000020004" pitchFamily="2" charset="0"/>
                <a:cs typeface="Helvetica Neue" panose="02000503000000020004" pitchFamily="2" charset="0"/>
              </a:rPr>
              <a:t>In terms of attempted and in-market commercial products, most “crypto-related” payment cards have no direct or indirect exposure to the blockchain.</a:t>
            </a:r>
          </a:p>
        </p:txBody>
      </p:sp>
      <p:pic>
        <p:nvPicPr>
          <p:cNvPr id="15" name="Picture 14">
            <a:extLst>
              <a:ext uri="{FF2B5EF4-FFF2-40B4-BE49-F238E27FC236}">
                <a16:creationId xmlns:a16="http://schemas.microsoft.com/office/drawing/2014/main" id="{374357B2-7A9E-028F-0732-AC28F17312B1}"/>
              </a:ext>
            </a:extLst>
          </p:cNvPr>
          <p:cNvPicPr>
            <a:picLocks noChangeAspect="1"/>
          </p:cNvPicPr>
          <p:nvPr/>
        </p:nvPicPr>
        <p:blipFill rotWithShape="1">
          <a:blip r:embed="rId3"/>
          <a:srcRect r="50512"/>
          <a:stretch/>
        </p:blipFill>
        <p:spPr>
          <a:xfrm>
            <a:off x="619989" y="2413989"/>
            <a:ext cx="1912342" cy="1757454"/>
          </a:xfrm>
          <a:prstGeom prst="rect">
            <a:avLst/>
          </a:prstGeom>
        </p:spPr>
      </p:pic>
      <p:sp>
        <p:nvSpPr>
          <p:cNvPr id="20" name="TextBox 19">
            <a:extLst>
              <a:ext uri="{FF2B5EF4-FFF2-40B4-BE49-F238E27FC236}">
                <a16:creationId xmlns:a16="http://schemas.microsoft.com/office/drawing/2014/main" id="{1D33F613-A880-7494-0BC3-E90BDC99713A}"/>
              </a:ext>
            </a:extLst>
          </p:cNvPr>
          <p:cNvSpPr txBox="1"/>
          <p:nvPr/>
        </p:nvSpPr>
        <p:spPr>
          <a:xfrm>
            <a:off x="3008381" y="4191514"/>
            <a:ext cx="2602140" cy="307777"/>
          </a:xfrm>
          <a:prstGeom prst="rect">
            <a:avLst/>
          </a:prstGeom>
          <a:noFill/>
        </p:spPr>
        <p:txBody>
          <a:bodyPr wrap="square">
            <a:spAutoFit/>
          </a:bodyPr>
          <a:lstStyle/>
          <a:p>
            <a:pPr algn="ctr"/>
            <a:r>
              <a:rPr lang="en-US" sz="1400" b="0" i="0" dirty="0" err="1">
                <a:solidFill>
                  <a:srgbClr val="3B3D40"/>
                </a:solidFill>
                <a:effectLst/>
                <a:latin typeface="Public Sans"/>
              </a:rPr>
              <a:t>Blockfi</a:t>
            </a:r>
            <a:r>
              <a:rPr lang="en-US" sz="1400" b="0" i="0" dirty="0">
                <a:solidFill>
                  <a:srgbClr val="3B3D40"/>
                </a:solidFill>
                <a:effectLst/>
                <a:latin typeface="Public Sans"/>
              </a:rPr>
              <a:t> Credit Card</a:t>
            </a:r>
          </a:p>
        </p:txBody>
      </p:sp>
      <p:pic>
        <p:nvPicPr>
          <p:cNvPr id="25" name="Picture 24">
            <a:extLst>
              <a:ext uri="{FF2B5EF4-FFF2-40B4-BE49-F238E27FC236}">
                <a16:creationId xmlns:a16="http://schemas.microsoft.com/office/drawing/2014/main" id="{0467A9BA-A4FC-BA28-1BC9-E92C34D10289}"/>
              </a:ext>
            </a:extLst>
          </p:cNvPr>
          <p:cNvPicPr>
            <a:picLocks noChangeAspect="1"/>
          </p:cNvPicPr>
          <p:nvPr/>
        </p:nvPicPr>
        <p:blipFill>
          <a:blip r:embed="rId4"/>
          <a:stretch>
            <a:fillRect/>
          </a:stretch>
        </p:blipFill>
        <p:spPr>
          <a:xfrm>
            <a:off x="3157484" y="2434060"/>
            <a:ext cx="2303935" cy="1656306"/>
          </a:xfrm>
          <a:prstGeom prst="rect">
            <a:avLst/>
          </a:prstGeom>
        </p:spPr>
      </p:pic>
      <p:sp>
        <p:nvSpPr>
          <p:cNvPr id="26" name="TextBox 25">
            <a:extLst>
              <a:ext uri="{FF2B5EF4-FFF2-40B4-BE49-F238E27FC236}">
                <a16:creationId xmlns:a16="http://schemas.microsoft.com/office/drawing/2014/main" id="{D50A743C-4272-0E16-9923-7CA28DEF12BE}"/>
              </a:ext>
            </a:extLst>
          </p:cNvPr>
          <p:cNvSpPr txBox="1"/>
          <p:nvPr/>
        </p:nvSpPr>
        <p:spPr>
          <a:xfrm>
            <a:off x="452071" y="4191514"/>
            <a:ext cx="2080260" cy="307777"/>
          </a:xfrm>
          <a:prstGeom prst="rect">
            <a:avLst/>
          </a:prstGeom>
          <a:noFill/>
        </p:spPr>
        <p:txBody>
          <a:bodyPr wrap="square">
            <a:spAutoFit/>
          </a:bodyPr>
          <a:lstStyle/>
          <a:p>
            <a:pPr algn="ctr"/>
            <a:r>
              <a:rPr lang="en-US" sz="1400" b="0" i="0" dirty="0">
                <a:solidFill>
                  <a:srgbClr val="3B3D40"/>
                </a:solidFill>
                <a:effectLst/>
                <a:latin typeface="Public Sans"/>
              </a:rPr>
              <a:t>Gemini Credit Card</a:t>
            </a:r>
          </a:p>
        </p:txBody>
      </p:sp>
      <p:cxnSp>
        <p:nvCxnSpPr>
          <p:cNvPr id="27" name="Straight Connector 26">
            <a:extLst>
              <a:ext uri="{FF2B5EF4-FFF2-40B4-BE49-F238E27FC236}">
                <a16:creationId xmlns:a16="http://schemas.microsoft.com/office/drawing/2014/main" id="{C63B6345-071A-A1BB-06B4-534A9B0A97A8}"/>
              </a:ext>
            </a:extLst>
          </p:cNvPr>
          <p:cNvCxnSpPr>
            <a:cxnSpLocks/>
          </p:cNvCxnSpPr>
          <p:nvPr/>
        </p:nvCxnSpPr>
        <p:spPr>
          <a:xfrm>
            <a:off x="6086573" y="2434060"/>
            <a:ext cx="0" cy="4113044"/>
          </a:xfrm>
          <a:prstGeom prst="line">
            <a:avLst/>
          </a:prstGeom>
          <a:ln w="9525">
            <a:solidFill>
              <a:srgbClr val="3B3D40">
                <a:alpha val="26275"/>
              </a:srgbClr>
            </a:solidFill>
          </a:ln>
        </p:spPr>
        <p:style>
          <a:lnRef idx="1">
            <a:schemeClr val="accent1"/>
          </a:lnRef>
          <a:fillRef idx="0">
            <a:schemeClr val="accent1"/>
          </a:fillRef>
          <a:effectRef idx="0">
            <a:schemeClr val="accent1"/>
          </a:effectRef>
          <a:fontRef idx="minor">
            <a:schemeClr val="tx1"/>
          </a:fontRef>
        </p:style>
      </p:cxnSp>
      <p:sp>
        <p:nvSpPr>
          <p:cNvPr id="28" name="Text Placeholder 2">
            <a:extLst>
              <a:ext uri="{FF2B5EF4-FFF2-40B4-BE49-F238E27FC236}">
                <a16:creationId xmlns:a16="http://schemas.microsoft.com/office/drawing/2014/main" id="{CB985501-1F69-9ADD-E957-532735F97676}"/>
              </a:ext>
            </a:extLst>
          </p:cNvPr>
          <p:cNvSpPr txBox="1">
            <a:spLocks/>
          </p:cNvSpPr>
          <p:nvPr/>
        </p:nvSpPr>
        <p:spPr>
          <a:xfrm>
            <a:off x="167802" y="1718025"/>
            <a:ext cx="5815932" cy="445250"/>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ctr">
              <a:defRPr/>
            </a:pPr>
            <a:r>
              <a:rPr lang="en-US" sz="1600" b="0" dirty="0">
                <a:latin typeface="Helvetica Neue" panose="02000503000000020004" pitchFamily="2" charset="0"/>
                <a:ea typeface="Helvetica Neue" panose="02000503000000020004" pitchFamily="2" charset="0"/>
                <a:cs typeface="Helvetica Neue" panose="02000503000000020004" pitchFamily="2" charset="0"/>
              </a:rPr>
              <a:t>These cards range from regular credit cards with cryptocurrency based rewards issued by traditional banks..</a:t>
            </a:r>
          </a:p>
        </p:txBody>
      </p:sp>
      <p:cxnSp>
        <p:nvCxnSpPr>
          <p:cNvPr id="29" name="Straight Connector 28">
            <a:extLst>
              <a:ext uri="{FF2B5EF4-FFF2-40B4-BE49-F238E27FC236}">
                <a16:creationId xmlns:a16="http://schemas.microsoft.com/office/drawing/2014/main" id="{B1E8861B-66AC-55EA-59FD-7829BE00E428}"/>
              </a:ext>
            </a:extLst>
          </p:cNvPr>
          <p:cNvCxnSpPr>
            <a:cxnSpLocks/>
          </p:cNvCxnSpPr>
          <p:nvPr/>
        </p:nvCxnSpPr>
        <p:spPr>
          <a:xfrm>
            <a:off x="332568" y="2187170"/>
            <a:ext cx="5486400"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33" name="Text Placeholder 2">
            <a:extLst>
              <a:ext uri="{FF2B5EF4-FFF2-40B4-BE49-F238E27FC236}">
                <a16:creationId xmlns:a16="http://schemas.microsoft.com/office/drawing/2014/main" id="{07756974-81D1-7609-D4D4-2D594D4BA11E}"/>
              </a:ext>
            </a:extLst>
          </p:cNvPr>
          <p:cNvSpPr txBox="1">
            <a:spLocks/>
          </p:cNvSpPr>
          <p:nvPr/>
        </p:nvSpPr>
        <p:spPr>
          <a:xfrm>
            <a:off x="6002272" y="1718025"/>
            <a:ext cx="6173057" cy="445250"/>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ctr">
              <a:defRPr/>
            </a:pPr>
            <a:r>
              <a:rPr lang="en-US" sz="1600" b="0" dirty="0">
                <a:latin typeface="Helvetica Neue" panose="02000503000000020004" pitchFamily="2" charset="0"/>
                <a:ea typeface="Helvetica Neue" panose="02000503000000020004" pitchFamily="2" charset="0"/>
                <a:cs typeface="Helvetica Neue" panose="02000503000000020004" pitchFamily="2" charset="0"/>
              </a:rPr>
              <a:t>..To simple pre-paid debit cards, where the exchange automatically sells your crypto and loads the cash balance to a debit card.</a:t>
            </a:r>
            <a:endParaRPr kumimoji="0" lang="en-US" sz="1600" b="0" i="0" u="none" strike="noStrike" kern="0" cap="none" spc="0" normalizeH="0" baseline="0" noProof="0" dirty="0">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cxnSp>
        <p:nvCxnSpPr>
          <p:cNvPr id="35" name="Straight Connector 34">
            <a:extLst>
              <a:ext uri="{FF2B5EF4-FFF2-40B4-BE49-F238E27FC236}">
                <a16:creationId xmlns:a16="http://schemas.microsoft.com/office/drawing/2014/main" id="{DC08A928-782D-B2AF-48F2-A53B6B271057}"/>
              </a:ext>
            </a:extLst>
          </p:cNvPr>
          <p:cNvCxnSpPr>
            <a:cxnSpLocks/>
          </p:cNvCxnSpPr>
          <p:nvPr/>
        </p:nvCxnSpPr>
        <p:spPr>
          <a:xfrm>
            <a:off x="6345600" y="2187170"/>
            <a:ext cx="5486400"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D8293637-E36E-7842-2582-90DA3FF1E255}"/>
              </a:ext>
            </a:extLst>
          </p:cNvPr>
          <p:cNvSpPr/>
          <p:nvPr/>
        </p:nvSpPr>
        <p:spPr>
          <a:xfrm>
            <a:off x="27768" y="4600439"/>
            <a:ext cx="6096000" cy="2031325"/>
          </a:xfrm>
          <a:prstGeom prst="rect">
            <a:avLst/>
          </a:prstGeom>
        </p:spPr>
        <p:txBody>
          <a:bodyPr wrap="square">
            <a:spAutoFit/>
          </a:bodyPr>
          <a:lstStyle/>
          <a:p>
            <a:pPr marL="227013" lvl="0">
              <a:defRPr/>
            </a:pPr>
            <a:r>
              <a:rPr lang="en-US" sz="1400" dirty="0">
                <a:solidFill>
                  <a:srgbClr val="3B3D40"/>
                </a:solidFill>
              </a:rPr>
              <a:t>These credit cards are traditional products, white labeled, underwritten, and administrated by a traditional chartered bank. The main blockchain connection, is the exchange provides the rewards in tokens instead of cash. This benefits all parties as the banks profit off of underwriting the loans, and the exchanges gain additional users. In addition for every transaction, the issuing bank and exchange receives ~2% of the purchase as a fee, called interchange. This interchange funds the reward, and any additional excess is direct profit for the bank and exchange. These accounts are completely separate from the blockchain, and do not reference any ledger addresses.</a:t>
            </a:r>
          </a:p>
        </p:txBody>
      </p:sp>
      <p:sp>
        <p:nvSpPr>
          <p:cNvPr id="40" name="Rectangle 39">
            <a:extLst>
              <a:ext uri="{FF2B5EF4-FFF2-40B4-BE49-F238E27FC236}">
                <a16:creationId xmlns:a16="http://schemas.microsoft.com/office/drawing/2014/main" id="{CEC49859-23C7-4FD7-A1A6-91C9B149ECD3}"/>
              </a:ext>
            </a:extLst>
          </p:cNvPr>
          <p:cNvSpPr/>
          <p:nvPr/>
        </p:nvSpPr>
        <p:spPr>
          <a:xfrm>
            <a:off x="6040800" y="5161889"/>
            <a:ext cx="6096000" cy="1384995"/>
          </a:xfrm>
          <a:prstGeom prst="rect">
            <a:avLst/>
          </a:prstGeom>
        </p:spPr>
        <p:txBody>
          <a:bodyPr>
            <a:spAutoFit/>
          </a:bodyPr>
          <a:lstStyle/>
          <a:p>
            <a:pPr marL="227013" lvl="0">
              <a:defRPr/>
            </a:pPr>
            <a:r>
              <a:rPr lang="en-US" sz="1400" dirty="0">
                <a:solidFill>
                  <a:srgbClr val="3B3D40"/>
                </a:solidFill>
              </a:rPr>
              <a:t>These debit cards are even more straight forward. Best though of as a gift card, these payment cards are simply loaded with cash by the exchanges by selling your crypto currency. This balance is then available to spend as it’s held in cash by MasterCard or Visa under their prepaid accounts. There is no direct connection to the blockchain as the exchange has all of the assets pooled under their own addresses.</a:t>
            </a:r>
          </a:p>
        </p:txBody>
      </p:sp>
      <p:pic>
        <p:nvPicPr>
          <p:cNvPr id="44" name="Picture 43">
            <a:extLst>
              <a:ext uri="{FF2B5EF4-FFF2-40B4-BE49-F238E27FC236}">
                <a16:creationId xmlns:a16="http://schemas.microsoft.com/office/drawing/2014/main" id="{C8E2A7AC-51AC-32B6-B56F-22AE4C0ED15D}"/>
              </a:ext>
            </a:extLst>
          </p:cNvPr>
          <p:cNvPicPr>
            <a:picLocks noChangeAspect="1"/>
          </p:cNvPicPr>
          <p:nvPr/>
        </p:nvPicPr>
        <p:blipFill rotWithShape="1">
          <a:blip r:embed="rId5"/>
          <a:srcRect b="55416"/>
          <a:stretch/>
        </p:blipFill>
        <p:spPr>
          <a:xfrm>
            <a:off x="6679530" y="3385131"/>
            <a:ext cx="5182224" cy="1573328"/>
          </a:xfrm>
          <a:prstGeom prst="rect">
            <a:avLst/>
          </a:prstGeom>
        </p:spPr>
      </p:pic>
      <p:pic>
        <p:nvPicPr>
          <p:cNvPr id="42" name="Picture 41">
            <a:extLst>
              <a:ext uri="{FF2B5EF4-FFF2-40B4-BE49-F238E27FC236}">
                <a16:creationId xmlns:a16="http://schemas.microsoft.com/office/drawing/2014/main" id="{7313E6EF-C02D-8DC2-FC00-4B12A6EAD3B8}"/>
              </a:ext>
            </a:extLst>
          </p:cNvPr>
          <p:cNvPicPr>
            <a:picLocks noChangeAspect="1"/>
          </p:cNvPicPr>
          <p:nvPr/>
        </p:nvPicPr>
        <p:blipFill>
          <a:blip r:embed="rId6"/>
          <a:stretch>
            <a:fillRect/>
          </a:stretch>
        </p:blipFill>
        <p:spPr>
          <a:xfrm>
            <a:off x="6238532" y="2358860"/>
            <a:ext cx="2080251" cy="924556"/>
          </a:xfrm>
          <a:prstGeom prst="rect">
            <a:avLst/>
          </a:prstGeom>
        </p:spPr>
      </p:pic>
      <p:pic>
        <p:nvPicPr>
          <p:cNvPr id="46" name="Picture 45">
            <a:extLst>
              <a:ext uri="{FF2B5EF4-FFF2-40B4-BE49-F238E27FC236}">
                <a16:creationId xmlns:a16="http://schemas.microsoft.com/office/drawing/2014/main" id="{953E8A7C-FF6B-8596-962E-1FCC54A4AEC5}"/>
              </a:ext>
            </a:extLst>
          </p:cNvPr>
          <p:cNvPicPr>
            <a:picLocks noChangeAspect="1"/>
          </p:cNvPicPr>
          <p:nvPr/>
        </p:nvPicPr>
        <p:blipFill rotWithShape="1">
          <a:blip r:embed="rId7"/>
          <a:srcRect b="11018"/>
          <a:stretch/>
        </p:blipFill>
        <p:spPr>
          <a:xfrm>
            <a:off x="8470741" y="2268066"/>
            <a:ext cx="3388691" cy="1462684"/>
          </a:xfrm>
          <a:prstGeom prst="rect">
            <a:avLst/>
          </a:prstGeom>
        </p:spPr>
      </p:pic>
    </p:spTree>
    <p:extLst>
      <p:ext uri="{BB962C8B-B14F-4D97-AF65-F5344CB8AC3E}">
        <p14:creationId xmlns:p14="http://schemas.microsoft.com/office/powerpoint/2010/main" val="12686240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E4E4E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B18EC-7933-446E-A750-8FCBDAD67CC3}"/>
              </a:ext>
            </a:extLst>
          </p:cNvPr>
          <p:cNvSpPr>
            <a:spLocks noGrp="1"/>
          </p:cNvSpPr>
          <p:nvPr>
            <p:ph type="title"/>
          </p:nvPr>
        </p:nvSpPr>
        <p:spPr>
          <a:xfrm>
            <a:off x="457200" y="252669"/>
            <a:ext cx="11304698" cy="1325563"/>
          </a:xfrm>
        </p:spPr>
        <p:txBody>
          <a:bodyPr>
            <a:noAutofit/>
          </a:bodyPr>
          <a:lstStyle/>
          <a:p>
            <a:r>
              <a:rPr lang="en-US" sz="2800" kern="0" dirty="0">
                <a:solidFill>
                  <a:srgbClr val="3B3D40"/>
                </a:solidFill>
                <a:latin typeface="Helvetica Neue" panose="02000503000000020004" pitchFamily="2" charset="0"/>
                <a:ea typeface="Helvetica Neue" panose="02000503000000020004" pitchFamily="2" charset="0"/>
                <a:cs typeface="Helvetica Neue" panose="02000503000000020004" pitchFamily="2" charset="0"/>
              </a:rPr>
              <a:t>These products are simply traditional products with a blockchain veneer, and lack any integration. They serve primarily as a way for incumbent networks to capitalize on blockchain’s brand.</a:t>
            </a:r>
          </a:p>
        </p:txBody>
      </p:sp>
      <p:sp>
        <p:nvSpPr>
          <p:cNvPr id="28" name="Text Placeholder 2">
            <a:extLst>
              <a:ext uri="{FF2B5EF4-FFF2-40B4-BE49-F238E27FC236}">
                <a16:creationId xmlns:a16="http://schemas.microsoft.com/office/drawing/2014/main" id="{CB985501-1F69-9ADD-E957-532735F97676}"/>
              </a:ext>
            </a:extLst>
          </p:cNvPr>
          <p:cNvSpPr txBox="1">
            <a:spLocks/>
          </p:cNvSpPr>
          <p:nvPr/>
        </p:nvSpPr>
        <p:spPr>
          <a:xfrm>
            <a:off x="325034" y="1718025"/>
            <a:ext cx="11541932" cy="445250"/>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ctr">
              <a:defRPr/>
            </a:pPr>
            <a:r>
              <a:rPr lang="en-US" sz="1600" b="0" dirty="0">
                <a:latin typeface="Helvetica Neue" panose="02000503000000020004" pitchFamily="2" charset="0"/>
                <a:ea typeface="Helvetica Neue" panose="02000503000000020004" pitchFamily="2" charset="0"/>
                <a:cs typeface="Helvetica Neue" panose="02000503000000020004" pitchFamily="2" charset="0"/>
              </a:rPr>
              <a:t>VISA and Mastercard are attempting to push these traditional white label cards in an effort to prevent users from adopting truly native blockchain based card payment systems that can be used independently of their network.</a:t>
            </a:r>
          </a:p>
        </p:txBody>
      </p:sp>
      <p:cxnSp>
        <p:nvCxnSpPr>
          <p:cNvPr id="29" name="Straight Connector 28">
            <a:extLst>
              <a:ext uri="{FF2B5EF4-FFF2-40B4-BE49-F238E27FC236}">
                <a16:creationId xmlns:a16="http://schemas.microsoft.com/office/drawing/2014/main" id="{B1E8861B-66AC-55EA-59FD-7829BE00E428}"/>
              </a:ext>
            </a:extLst>
          </p:cNvPr>
          <p:cNvCxnSpPr>
            <a:cxnSpLocks/>
          </p:cNvCxnSpPr>
          <p:nvPr/>
        </p:nvCxnSpPr>
        <p:spPr>
          <a:xfrm>
            <a:off x="325034" y="2187170"/>
            <a:ext cx="11541932"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A3488128-09D5-A7B1-BB06-ED1519A869D5}"/>
              </a:ext>
            </a:extLst>
          </p:cNvPr>
          <p:cNvSpPr/>
          <p:nvPr/>
        </p:nvSpPr>
        <p:spPr>
          <a:xfrm>
            <a:off x="3749040" y="2453153"/>
            <a:ext cx="8085148" cy="3970318"/>
          </a:xfrm>
          <a:prstGeom prst="rect">
            <a:avLst/>
          </a:prstGeom>
        </p:spPr>
        <p:txBody>
          <a:bodyPr wrap="square">
            <a:spAutoFit/>
          </a:bodyPr>
          <a:lstStyle/>
          <a:p>
            <a:r>
              <a:rPr lang="en-US" sz="1400" i="1" dirty="0">
                <a:solidFill>
                  <a:srgbClr val="333333"/>
                </a:solidFill>
                <a:latin typeface="hero-new"/>
              </a:rPr>
              <a:t>We are also providing on-ramps for crypto players creating connectivity with fiat economies. There are over 65 crypto platforms and exchanges that have partnered to issue Visa credentials. This quarter, Visa credentials in crypto wallets had </a:t>
            </a:r>
            <a:r>
              <a:rPr lang="en-US" sz="1400" b="1" i="1" dirty="0">
                <a:solidFill>
                  <a:srgbClr val="333333"/>
                </a:solidFill>
                <a:latin typeface="hero-new"/>
              </a:rPr>
              <a:t>more than $2.5 billion in payments volume</a:t>
            </a:r>
            <a:r>
              <a:rPr lang="en-US" sz="1400" i="1" dirty="0">
                <a:solidFill>
                  <a:srgbClr val="333333"/>
                </a:solidFill>
                <a:latin typeface="hero-new"/>
              </a:rPr>
              <a:t>, which is already 70% of the payments volume for all of fiscal 2021. </a:t>
            </a:r>
          </a:p>
          <a:p>
            <a:endParaRPr lang="en-US" sz="1400" i="1" dirty="0">
              <a:solidFill>
                <a:srgbClr val="333333"/>
              </a:solidFill>
              <a:latin typeface="hero-new"/>
            </a:endParaRPr>
          </a:p>
          <a:p>
            <a:r>
              <a:rPr lang="en-US" sz="1400" i="1" dirty="0">
                <a:solidFill>
                  <a:srgbClr val="333333"/>
                </a:solidFill>
                <a:latin typeface="hero-new"/>
              </a:rPr>
              <a:t>In addition to embedding credentials in crypto platforms, we continue to innovate around our settlement and crypto API capabilities which have been key differentiators for us for </a:t>
            </a:r>
            <a:r>
              <a:rPr lang="en-US" sz="1400" i="1" dirty="0" err="1">
                <a:solidFill>
                  <a:srgbClr val="333333"/>
                </a:solidFill>
                <a:latin typeface="hero-new"/>
              </a:rPr>
              <a:t>fintechs</a:t>
            </a:r>
            <a:r>
              <a:rPr lang="en-US" sz="1400" i="1" dirty="0">
                <a:solidFill>
                  <a:srgbClr val="333333"/>
                </a:solidFill>
                <a:latin typeface="hero-new"/>
              </a:rPr>
              <a:t> and financial institutions that are looking to extend crypto capabilities to their customers. We will continue to lean into the crypto space and our strategy is to be a key partner to provide the connectivity, scale, consumer value propositions, reliability and security that is needed for crypto offerings to grow. </a:t>
            </a:r>
          </a:p>
          <a:p>
            <a:endParaRPr lang="en-US" sz="1400" i="1" dirty="0">
              <a:solidFill>
                <a:srgbClr val="333333"/>
              </a:solidFill>
              <a:latin typeface="hero-new"/>
            </a:endParaRPr>
          </a:p>
          <a:p>
            <a:r>
              <a:rPr lang="en-US" sz="1400" i="1" dirty="0">
                <a:solidFill>
                  <a:srgbClr val="333333"/>
                </a:solidFill>
                <a:latin typeface="hero-new"/>
              </a:rPr>
              <a:t>Earlier this month, we previewed CBDC payment APIs currently in development which would enable central banks to connect their Ethereum-based CBDCs with Visa rails through a wallet with digital issuance capabilities enabling consumers to spend with CBDCs at any Visa merchant. We partnered with </a:t>
            </a:r>
            <a:r>
              <a:rPr lang="en-US" sz="1400" i="1" dirty="0" err="1">
                <a:solidFill>
                  <a:srgbClr val="333333"/>
                </a:solidFill>
                <a:latin typeface="hero-new"/>
              </a:rPr>
              <a:t>ConsenSys</a:t>
            </a:r>
            <a:r>
              <a:rPr lang="en-US" sz="1400" i="1" dirty="0">
                <a:solidFill>
                  <a:srgbClr val="333333"/>
                </a:solidFill>
                <a:latin typeface="hero-new"/>
              </a:rPr>
              <a:t> to develop this concept which was selected as one of the winning entries out of 300 ideas from 50 countries at the global CBDC challenge as part of the Singapore FinTech Festival judged by representatives from the IMF, the World Bank, the Bank of International Settlements (sic) [Bank for International Settlements] (00:07:34), and the central banks of Brazil, India, Kenya and Indonesia.</a:t>
            </a:r>
          </a:p>
        </p:txBody>
      </p:sp>
      <p:pic>
        <p:nvPicPr>
          <p:cNvPr id="8" name="Picture 7">
            <a:extLst>
              <a:ext uri="{FF2B5EF4-FFF2-40B4-BE49-F238E27FC236}">
                <a16:creationId xmlns:a16="http://schemas.microsoft.com/office/drawing/2014/main" id="{A65BD4E1-D021-03E5-31E5-369CA6FCFDB2}"/>
              </a:ext>
            </a:extLst>
          </p:cNvPr>
          <p:cNvPicPr>
            <a:picLocks noChangeAspect="1"/>
          </p:cNvPicPr>
          <p:nvPr/>
        </p:nvPicPr>
        <p:blipFill>
          <a:blip r:embed="rId3"/>
          <a:stretch>
            <a:fillRect/>
          </a:stretch>
        </p:blipFill>
        <p:spPr>
          <a:xfrm>
            <a:off x="325034" y="2347477"/>
            <a:ext cx="3193357" cy="4428743"/>
          </a:xfrm>
          <a:prstGeom prst="rect">
            <a:avLst/>
          </a:prstGeom>
        </p:spPr>
      </p:pic>
      <p:sp>
        <p:nvSpPr>
          <p:cNvPr id="10" name="TextBox 9">
            <a:extLst>
              <a:ext uri="{FF2B5EF4-FFF2-40B4-BE49-F238E27FC236}">
                <a16:creationId xmlns:a16="http://schemas.microsoft.com/office/drawing/2014/main" id="{D93CC70F-7183-3DC8-87F9-6193FEF60EBD}"/>
              </a:ext>
            </a:extLst>
          </p:cNvPr>
          <p:cNvSpPr txBox="1"/>
          <p:nvPr/>
        </p:nvSpPr>
        <p:spPr>
          <a:xfrm>
            <a:off x="8801101" y="6320121"/>
            <a:ext cx="2857500" cy="369332"/>
          </a:xfrm>
          <a:prstGeom prst="rect">
            <a:avLst/>
          </a:prstGeom>
          <a:noFill/>
        </p:spPr>
        <p:txBody>
          <a:bodyPr wrap="square">
            <a:spAutoFit/>
          </a:bodyPr>
          <a:lstStyle/>
          <a:p>
            <a:r>
              <a:rPr lang="en-US" b="1" dirty="0">
                <a:solidFill>
                  <a:srgbClr val="3B3D40"/>
                </a:solidFill>
              </a:rPr>
              <a:t>VISA Q1 2022 Earnings Call</a:t>
            </a:r>
          </a:p>
        </p:txBody>
      </p:sp>
    </p:spTree>
    <p:extLst>
      <p:ext uri="{BB962C8B-B14F-4D97-AF65-F5344CB8AC3E}">
        <p14:creationId xmlns:p14="http://schemas.microsoft.com/office/powerpoint/2010/main" val="10780653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E4E4E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B18EC-7933-446E-A750-8FCBDAD67CC3}"/>
              </a:ext>
            </a:extLst>
          </p:cNvPr>
          <p:cNvSpPr>
            <a:spLocks noGrp="1"/>
          </p:cNvSpPr>
          <p:nvPr>
            <p:ph type="title"/>
          </p:nvPr>
        </p:nvSpPr>
        <p:spPr>
          <a:xfrm>
            <a:off x="457200" y="252669"/>
            <a:ext cx="11304698" cy="1325563"/>
          </a:xfrm>
        </p:spPr>
        <p:txBody>
          <a:bodyPr>
            <a:noAutofit/>
          </a:bodyPr>
          <a:lstStyle/>
          <a:p>
            <a:r>
              <a:rPr lang="en-US" sz="2800" kern="0" dirty="0">
                <a:solidFill>
                  <a:srgbClr val="3B3D40"/>
                </a:solidFill>
                <a:latin typeface="Helvetica Neue" panose="02000503000000020004" pitchFamily="2" charset="0"/>
                <a:ea typeface="Helvetica Neue" panose="02000503000000020004" pitchFamily="2" charset="0"/>
                <a:cs typeface="Helvetica Neue" panose="02000503000000020004" pitchFamily="2" charset="0"/>
              </a:rPr>
              <a:t>These incumbent networks and financial institutions have patented most applications in the space, though these patents seem overbroad and their validity and protections remain untested. </a:t>
            </a:r>
          </a:p>
        </p:txBody>
      </p:sp>
      <p:sp>
        <p:nvSpPr>
          <p:cNvPr id="5" name="Text Placeholder 2">
            <a:extLst>
              <a:ext uri="{FF2B5EF4-FFF2-40B4-BE49-F238E27FC236}">
                <a16:creationId xmlns:a16="http://schemas.microsoft.com/office/drawing/2014/main" id="{ED0CB753-2E09-7CE6-6D79-0C037300B488}"/>
              </a:ext>
            </a:extLst>
          </p:cNvPr>
          <p:cNvSpPr txBox="1">
            <a:spLocks/>
          </p:cNvSpPr>
          <p:nvPr/>
        </p:nvSpPr>
        <p:spPr>
          <a:xfrm>
            <a:off x="167802" y="1718025"/>
            <a:ext cx="5815932" cy="445250"/>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ctr">
              <a:defRPr/>
            </a:pPr>
            <a:r>
              <a:rPr lang="en-US" sz="1600" b="0" dirty="0">
                <a:latin typeface="Helvetica Neue" panose="02000503000000020004" pitchFamily="2" charset="0"/>
                <a:ea typeface="Helvetica Neue" panose="02000503000000020004" pitchFamily="2" charset="0"/>
                <a:cs typeface="Helvetica Neue" panose="02000503000000020004" pitchFamily="2" charset="0"/>
              </a:rPr>
              <a:t>For example, VISA owns the patent for all cryptocurrency infrastructure systems in general in the US.</a:t>
            </a:r>
          </a:p>
        </p:txBody>
      </p:sp>
      <p:cxnSp>
        <p:nvCxnSpPr>
          <p:cNvPr id="7" name="Straight Connector 6">
            <a:extLst>
              <a:ext uri="{FF2B5EF4-FFF2-40B4-BE49-F238E27FC236}">
                <a16:creationId xmlns:a16="http://schemas.microsoft.com/office/drawing/2014/main" id="{49FFB94B-BEF9-7BF8-3E0E-EA72D6550705}"/>
              </a:ext>
            </a:extLst>
          </p:cNvPr>
          <p:cNvCxnSpPr>
            <a:cxnSpLocks/>
          </p:cNvCxnSpPr>
          <p:nvPr/>
        </p:nvCxnSpPr>
        <p:spPr>
          <a:xfrm>
            <a:off x="332568" y="2187170"/>
            <a:ext cx="5486400"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9" name="Text Placeholder 2">
            <a:extLst>
              <a:ext uri="{FF2B5EF4-FFF2-40B4-BE49-F238E27FC236}">
                <a16:creationId xmlns:a16="http://schemas.microsoft.com/office/drawing/2014/main" id="{494C1F63-E0A9-31D3-FCC4-3C4A90D68EFC}"/>
              </a:ext>
            </a:extLst>
          </p:cNvPr>
          <p:cNvSpPr txBox="1">
            <a:spLocks/>
          </p:cNvSpPr>
          <p:nvPr/>
        </p:nvSpPr>
        <p:spPr>
          <a:xfrm>
            <a:off x="6002272" y="1718025"/>
            <a:ext cx="6173057" cy="445250"/>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ctr">
              <a:defRPr/>
            </a:pPr>
            <a:r>
              <a:rPr lang="en-US" sz="1600" b="0" dirty="0">
                <a:latin typeface="Helvetica Neue" panose="02000503000000020004" pitchFamily="2" charset="0"/>
                <a:ea typeface="Helvetica Neue" panose="02000503000000020004" pitchFamily="2" charset="0"/>
                <a:cs typeface="Helvetica Neue" panose="02000503000000020004" pitchFamily="2" charset="0"/>
              </a:rPr>
              <a:t>And American Express owns the patent for operating a payment network on a blockchain based ledger.</a:t>
            </a:r>
            <a:endParaRPr kumimoji="0" lang="en-US" sz="1600" b="0" i="0" u="none" strike="noStrike" kern="0" cap="none" spc="0" normalizeH="0" baseline="0" noProof="0" dirty="0">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cxnSp>
        <p:nvCxnSpPr>
          <p:cNvPr id="11" name="Straight Connector 10">
            <a:extLst>
              <a:ext uri="{FF2B5EF4-FFF2-40B4-BE49-F238E27FC236}">
                <a16:creationId xmlns:a16="http://schemas.microsoft.com/office/drawing/2014/main" id="{ED6987FA-D0BB-841A-9B78-455CB3907DF2}"/>
              </a:ext>
            </a:extLst>
          </p:cNvPr>
          <p:cNvCxnSpPr>
            <a:cxnSpLocks/>
          </p:cNvCxnSpPr>
          <p:nvPr/>
        </p:nvCxnSpPr>
        <p:spPr>
          <a:xfrm>
            <a:off x="6345600" y="2187170"/>
            <a:ext cx="5486400"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F41FD8B0-38AC-E0A8-43D4-63C1C6016D0A}"/>
              </a:ext>
            </a:extLst>
          </p:cNvPr>
          <p:cNvPicPr>
            <a:picLocks noChangeAspect="1"/>
          </p:cNvPicPr>
          <p:nvPr/>
        </p:nvPicPr>
        <p:blipFill>
          <a:blip r:embed="rId3"/>
          <a:stretch>
            <a:fillRect/>
          </a:stretch>
        </p:blipFill>
        <p:spPr>
          <a:xfrm>
            <a:off x="6748111" y="2309401"/>
            <a:ext cx="4681378" cy="3259852"/>
          </a:xfrm>
          <a:prstGeom prst="rect">
            <a:avLst/>
          </a:prstGeom>
        </p:spPr>
      </p:pic>
      <p:pic>
        <p:nvPicPr>
          <p:cNvPr id="15" name="Picture 14">
            <a:extLst>
              <a:ext uri="{FF2B5EF4-FFF2-40B4-BE49-F238E27FC236}">
                <a16:creationId xmlns:a16="http://schemas.microsoft.com/office/drawing/2014/main" id="{BC12685A-C02C-8981-004B-E3344F718F58}"/>
              </a:ext>
            </a:extLst>
          </p:cNvPr>
          <p:cNvPicPr>
            <a:picLocks noChangeAspect="1"/>
          </p:cNvPicPr>
          <p:nvPr/>
        </p:nvPicPr>
        <p:blipFill>
          <a:blip r:embed="rId4"/>
          <a:stretch>
            <a:fillRect/>
          </a:stretch>
        </p:blipFill>
        <p:spPr>
          <a:xfrm>
            <a:off x="920070" y="2303068"/>
            <a:ext cx="3949110" cy="3196691"/>
          </a:xfrm>
          <a:prstGeom prst="rect">
            <a:avLst/>
          </a:prstGeom>
        </p:spPr>
      </p:pic>
      <p:sp>
        <p:nvSpPr>
          <p:cNvPr id="17" name="Rectangle 16">
            <a:extLst>
              <a:ext uri="{FF2B5EF4-FFF2-40B4-BE49-F238E27FC236}">
                <a16:creationId xmlns:a16="http://schemas.microsoft.com/office/drawing/2014/main" id="{FF3FA832-3F8B-741C-0811-1AA35381446D}"/>
              </a:ext>
            </a:extLst>
          </p:cNvPr>
          <p:cNvSpPr/>
          <p:nvPr/>
        </p:nvSpPr>
        <p:spPr>
          <a:xfrm>
            <a:off x="27767" y="5622903"/>
            <a:ext cx="12147561" cy="1169551"/>
          </a:xfrm>
          <a:prstGeom prst="rect">
            <a:avLst/>
          </a:prstGeom>
        </p:spPr>
        <p:txBody>
          <a:bodyPr wrap="square">
            <a:spAutoFit/>
          </a:bodyPr>
          <a:lstStyle/>
          <a:p>
            <a:pPr marL="227013" lvl="0">
              <a:defRPr/>
            </a:pPr>
            <a:r>
              <a:rPr lang="en-US" sz="1400" dirty="0">
                <a:solidFill>
                  <a:srgbClr val="3B3D40"/>
                </a:solidFill>
              </a:rPr>
              <a:t>Disclaimer this is not legal advice, for full clarity please consult a lawyer in your jurisdiction. In our non-legal opinion, these patents are overly broad and likely unenforceable. Cryptocurrency infrastructure has been around well before VISA “developed” it 2014, and users have been using the blockchain to facilitate payments prior to America Express’s ”innovation” in late 2016. Any competent legal team should be able to find prior art of both use cases, and invalidate these patents. It is likely this is why neither of these patents has ever been attempted to be enforced despite the large number of “infringing” firms and projects. Actual patent litigation in the blockchain space has been incredible rare, and these patents seems to be largely untested.</a:t>
            </a:r>
          </a:p>
        </p:txBody>
      </p:sp>
    </p:spTree>
    <p:extLst>
      <p:ext uri="{BB962C8B-B14F-4D97-AF65-F5344CB8AC3E}">
        <p14:creationId xmlns:p14="http://schemas.microsoft.com/office/powerpoint/2010/main" val="1419800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E4E4E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B18EC-7933-446E-A750-8FCBDAD67CC3}"/>
              </a:ext>
            </a:extLst>
          </p:cNvPr>
          <p:cNvSpPr>
            <a:spLocks noGrp="1"/>
          </p:cNvSpPr>
          <p:nvPr>
            <p:ph type="title"/>
          </p:nvPr>
        </p:nvSpPr>
        <p:spPr>
          <a:xfrm>
            <a:off x="457200" y="252669"/>
            <a:ext cx="11304698" cy="1325563"/>
          </a:xfrm>
        </p:spPr>
        <p:txBody>
          <a:bodyPr>
            <a:noAutofit/>
          </a:bodyPr>
          <a:lstStyle/>
          <a:p>
            <a:r>
              <a:rPr lang="en-US" sz="2800" kern="0" dirty="0">
                <a:solidFill>
                  <a:srgbClr val="3B3D40"/>
                </a:solidFill>
                <a:latin typeface="Helvetica Neue" panose="02000503000000020004" pitchFamily="2" charset="0"/>
                <a:ea typeface="Helvetica Neue" panose="02000503000000020004" pitchFamily="2" charset="0"/>
                <a:cs typeface="Helvetica Neue" panose="02000503000000020004" pitchFamily="2" charset="0"/>
              </a:rPr>
              <a:t>While directly sending or processing ISO8583 messages on an open P2P blockchain is impossible from a security perspective, we may be able to clear them elsewhere and settle the transactions on-chain.</a:t>
            </a:r>
          </a:p>
        </p:txBody>
      </p:sp>
      <p:sp>
        <p:nvSpPr>
          <p:cNvPr id="14" name="Text Placeholder 2">
            <a:extLst>
              <a:ext uri="{FF2B5EF4-FFF2-40B4-BE49-F238E27FC236}">
                <a16:creationId xmlns:a16="http://schemas.microsoft.com/office/drawing/2014/main" id="{3E59FE81-7E6F-1236-9695-B9E26D8CDEE2}"/>
              </a:ext>
            </a:extLst>
          </p:cNvPr>
          <p:cNvSpPr txBox="1">
            <a:spLocks/>
          </p:cNvSpPr>
          <p:nvPr/>
        </p:nvSpPr>
        <p:spPr>
          <a:xfrm>
            <a:off x="411506" y="1710122"/>
            <a:ext cx="11362155" cy="445250"/>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ctr" defTabSz="412724" rtl="0" eaLnBrk="1" fontAlgn="auto" latinLnBrk="0" hangingPunct="0">
              <a:lnSpc>
                <a:spcPct val="80000"/>
              </a:lnSpc>
              <a:spcBef>
                <a:spcPts val="0"/>
              </a:spcBef>
              <a:spcAft>
                <a:spcPts val="0"/>
              </a:spcAft>
              <a:buClrTx/>
              <a:buSzTx/>
              <a:buFontTx/>
              <a:buNone/>
              <a:tabLst/>
              <a:defRPr/>
            </a:pPr>
            <a:r>
              <a:rPr lang="en-US" sz="1600" b="0" kern="0" dirty="0">
                <a:solidFill>
                  <a:srgbClr val="3B3D40"/>
                </a:solidFill>
                <a:latin typeface="Helvetica Neue" panose="02000503000000020004" pitchFamily="2" charset="0"/>
                <a:ea typeface="Helvetica Neue" panose="02000503000000020004" pitchFamily="2" charset="0"/>
                <a:cs typeface="Helvetica Neue" panose="02000503000000020004" pitchFamily="2" charset="0"/>
              </a:rPr>
              <a:t>Ultimately, the goal of any successful ISO8583 integration is to allow users to access their on-chain balance, and spend it at any merchant that accepts payments cards worldwide.  </a:t>
            </a:r>
            <a:endParaRPr kumimoji="0" lang="en-US" sz="1600" b="0" i="0" u="none" strike="noStrike" kern="0" cap="none" spc="0" normalizeH="0" baseline="0" noProof="0" dirty="0">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cxnSp>
        <p:nvCxnSpPr>
          <p:cNvPr id="15" name="Straight Connector 14">
            <a:extLst>
              <a:ext uri="{FF2B5EF4-FFF2-40B4-BE49-F238E27FC236}">
                <a16:creationId xmlns:a16="http://schemas.microsoft.com/office/drawing/2014/main" id="{C8C34FA6-5164-D5DE-B5FA-DC301560E54F}"/>
              </a:ext>
            </a:extLst>
          </p:cNvPr>
          <p:cNvCxnSpPr>
            <a:cxnSpLocks/>
          </p:cNvCxnSpPr>
          <p:nvPr/>
        </p:nvCxnSpPr>
        <p:spPr>
          <a:xfrm>
            <a:off x="411505" y="2179267"/>
            <a:ext cx="11362156"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pic>
        <p:nvPicPr>
          <p:cNvPr id="30" name="Graphic 29" descr="Contract">
            <a:extLst>
              <a:ext uri="{FF2B5EF4-FFF2-40B4-BE49-F238E27FC236}">
                <a16:creationId xmlns:a16="http://schemas.microsoft.com/office/drawing/2014/main" id="{4D84DD30-B720-116B-136F-FE4C23D8027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500584" y="3672835"/>
            <a:ext cx="914400" cy="914400"/>
          </a:xfrm>
          <a:prstGeom prst="rect">
            <a:avLst/>
          </a:prstGeom>
        </p:spPr>
      </p:pic>
      <p:sp>
        <p:nvSpPr>
          <p:cNvPr id="34" name="TextBox 33">
            <a:extLst>
              <a:ext uri="{FF2B5EF4-FFF2-40B4-BE49-F238E27FC236}">
                <a16:creationId xmlns:a16="http://schemas.microsoft.com/office/drawing/2014/main" id="{3D97EA94-65A7-B50A-4348-E2550C1900D3}"/>
              </a:ext>
            </a:extLst>
          </p:cNvPr>
          <p:cNvSpPr txBox="1"/>
          <p:nvPr/>
        </p:nvSpPr>
        <p:spPr>
          <a:xfrm>
            <a:off x="7665667" y="3033141"/>
            <a:ext cx="2641090" cy="615553"/>
          </a:xfrm>
          <a:prstGeom prst="rect">
            <a:avLst/>
          </a:prstGeom>
          <a:noFill/>
        </p:spPr>
        <p:txBody>
          <a:bodyPr wrap="square">
            <a:spAutoFit/>
          </a:bodyPr>
          <a:lstStyle/>
          <a:p>
            <a:pPr algn="ctr"/>
            <a:r>
              <a:rPr lang="en-US" sz="1800" b="1" dirty="0">
                <a:solidFill>
                  <a:srgbClr val="3B3D40"/>
                </a:solidFill>
              </a:rPr>
              <a:t>On-Chain </a:t>
            </a:r>
            <a:r>
              <a:rPr lang="en-US" b="1" dirty="0">
                <a:solidFill>
                  <a:srgbClr val="3B3D40"/>
                </a:solidFill>
              </a:rPr>
              <a:t>Balance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3B3D40"/>
                </a:solidFill>
                <a:effectLst/>
                <a:uLnTx/>
                <a:uFillTx/>
                <a:latin typeface="Calibri" panose="020F0502020204030204"/>
                <a:ea typeface="+mn-ea"/>
                <a:cs typeface="+mn-cs"/>
              </a:rPr>
              <a:t>Substrate</a:t>
            </a:r>
          </a:p>
        </p:txBody>
      </p:sp>
      <p:cxnSp>
        <p:nvCxnSpPr>
          <p:cNvPr id="62" name="Straight Arrow Connector 61">
            <a:extLst>
              <a:ext uri="{FF2B5EF4-FFF2-40B4-BE49-F238E27FC236}">
                <a16:creationId xmlns:a16="http://schemas.microsoft.com/office/drawing/2014/main" id="{23A4EA28-E796-6C92-9425-356C8243DE3F}"/>
              </a:ext>
            </a:extLst>
          </p:cNvPr>
          <p:cNvCxnSpPr>
            <a:cxnSpLocks/>
            <a:endCxn id="30" idx="1"/>
          </p:cNvCxnSpPr>
          <p:nvPr/>
        </p:nvCxnSpPr>
        <p:spPr>
          <a:xfrm>
            <a:off x="7230584" y="4130035"/>
            <a:ext cx="1270000" cy="0"/>
          </a:xfrm>
          <a:prstGeom prst="straightConnector1">
            <a:avLst/>
          </a:prstGeom>
          <a:ln w="57150">
            <a:solidFill>
              <a:schemeClr val="tx2">
                <a:lumMod val="60000"/>
                <a:lumOff val="4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2D944565-50E0-8C6E-1D39-95795E0AF33B}"/>
              </a:ext>
            </a:extLst>
          </p:cNvPr>
          <p:cNvSpPr/>
          <p:nvPr/>
        </p:nvSpPr>
        <p:spPr>
          <a:xfrm>
            <a:off x="2364513" y="5226900"/>
            <a:ext cx="7462976" cy="757130"/>
          </a:xfrm>
          <a:prstGeom prst="rect">
            <a:avLst/>
          </a:prstGeom>
        </p:spPr>
        <p:txBody>
          <a:bodyPr wrap="square">
            <a:spAutoFit/>
          </a:bodyPr>
          <a:lstStyle/>
          <a:p>
            <a:pPr marL="0" marR="0" lvl="0" indent="0" algn="ctr" defTabSz="412724" rtl="0" eaLnBrk="1" fontAlgn="auto" latinLnBrk="0" hangingPunct="0">
              <a:lnSpc>
                <a:spcPct val="8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rPr>
              <a:t>We may be able to enable this by centralizing key functions, however this centralized entity will also have </a:t>
            </a:r>
            <a:r>
              <a:rPr lang="en-US" kern="0" dirty="0">
                <a:solidFill>
                  <a:srgbClr val="3B3D40"/>
                </a:solidFill>
                <a:latin typeface="Helvetica Neue" panose="02000503000000020004" pitchFamily="2" charset="0"/>
                <a:ea typeface="Helvetica Neue" panose="02000503000000020004" pitchFamily="2" charset="0"/>
                <a:cs typeface="Helvetica Neue" panose="02000503000000020004" pitchFamily="2" charset="0"/>
              </a:rPr>
              <a:t>t</a:t>
            </a:r>
            <a:r>
              <a:rPr kumimoji="0" lang="en-US" sz="1800" b="0" i="0" u="none" strike="noStrike" kern="0" cap="none" spc="0" normalizeH="0" baseline="0" noProof="0" dirty="0">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rPr>
              <a:t>o solve the </a:t>
            </a:r>
            <a:r>
              <a:rPr lang="en-US" kern="0" dirty="0">
                <a:solidFill>
                  <a:srgbClr val="3B3D40"/>
                </a:solidFill>
                <a:latin typeface="Helvetica Neue" panose="02000503000000020004" pitchFamily="2" charset="0"/>
                <a:ea typeface="Helvetica Neue" panose="02000503000000020004" pitchFamily="2" charset="0"/>
                <a:cs typeface="Helvetica Neue" panose="02000503000000020004" pitchFamily="2" charset="0"/>
              </a:rPr>
              <a:t>key </a:t>
            </a:r>
            <a:r>
              <a:rPr kumimoji="0" lang="en-US" sz="1800" b="0" i="0" u="none" strike="noStrike" kern="0" cap="none" spc="0" normalizeH="0" baseline="0" noProof="0" dirty="0">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rPr>
              <a:t>problems of information security, </a:t>
            </a:r>
            <a:r>
              <a:rPr lang="en-US" kern="0" dirty="0">
                <a:solidFill>
                  <a:srgbClr val="3B3D40"/>
                </a:solidFill>
                <a:latin typeface="Helvetica Neue" panose="02000503000000020004" pitchFamily="2" charset="0"/>
                <a:ea typeface="Helvetica Neue" panose="02000503000000020004" pitchFamily="2" charset="0"/>
                <a:cs typeface="Helvetica Neue" panose="02000503000000020004" pitchFamily="2" charset="0"/>
              </a:rPr>
              <a:t>authority and its recovery, and reversals</a:t>
            </a:r>
            <a:r>
              <a:rPr kumimoji="0" lang="en-US" sz="1800" b="0" i="0" u="none" strike="noStrike" kern="0" cap="none" spc="0" normalizeH="0" baseline="0" noProof="0" dirty="0">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rPr>
              <a:t>.</a:t>
            </a:r>
          </a:p>
        </p:txBody>
      </p:sp>
      <p:cxnSp>
        <p:nvCxnSpPr>
          <p:cNvPr id="23" name="Straight Arrow Connector 22">
            <a:extLst>
              <a:ext uri="{FF2B5EF4-FFF2-40B4-BE49-F238E27FC236}">
                <a16:creationId xmlns:a16="http://schemas.microsoft.com/office/drawing/2014/main" id="{B0422539-E26E-583B-A3C2-2879BD4EF9E6}"/>
              </a:ext>
            </a:extLst>
          </p:cNvPr>
          <p:cNvCxnSpPr>
            <a:cxnSpLocks/>
            <a:stCxn id="25" idx="3"/>
          </p:cNvCxnSpPr>
          <p:nvPr/>
        </p:nvCxnSpPr>
        <p:spPr>
          <a:xfrm>
            <a:off x="4047067" y="4130035"/>
            <a:ext cx="1270000" cy="0"/>
          </a:xfrm>
          <a:prstGeom prst="straightConnector1">
            <a:avLst/>
          </a:prstGeom>
          <a:ln w="57150">
            <a:solidFill>
              <a:srgbClr val="3B3D4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B05FFF0A-4AF6-75CB-7D70-1FA27CD99F8E}"/>
              </a:ext>
            </a:extLst>
          </p:cNvPr>
          <p:cNvSpPr txBox="1"/>
          <p:nvPr/>
        </p:nvSpPr>
        <p:spPr>
          <a:xfrm>
            <a:off x="2706425" y="3033141"/>
            <a:ext cx="1766884" cy="615553"/>
          </a:xfrm>
          <a:prstGeom prst="rect">
            <a:avLst/>
          </a:prstGeom>
          <a:noFill/>
        </p:spPr>
        <p:txBody>
          <a:bodyPr wrap="square">
            <a:spAutoFit/>
          </a:bodyPr>
          <a:lstStyle/>
          <a:p>
            <a:pPr algn="ctr"/>
            <a:r>
              <a:rPr lang="en-US" b="1" dirty="0">
                <a:solidFill>
                  <a:srgbClr val="3B3D40"/>
                </a:solidFill>
              </a:rPr>
              <a:t>Card Swipe</a:t>
            </a:r>
          </a:p>
          <a:p>
            <a:pPr algn="ctr"/>
            <a:r>
              <a:rPr lang="en-US" sz="1600" dirty="0">
                <a:solidFill>
                  <a:srgbClr val="3B3D40"/>
                </a:solidFill>
              </a:rPr>
              <a:t>ISO8583</a:t>
            </a:r>
          </a:p>
        </p:txBody>
      </p:sp>
      <p:pic>
        <p:nvPicPr>
          <p:cNvPr id="25" name="Graphic 24" descr="Credit card">
            <a:extLst>
              <a:ext uri="{FF2B5EF4-FFF2-40B4-BE49-F238E27FC236}">
                <a16:creationId xmlns:a16="http://schemas.microsoft.com/office/drawing/2014/main" id="{ABDAD91E-947B-FB69-8D53-51AF2337E12C}"/>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3132667" y="3672835"/>
            <a:ext cx="914400" cy="914400"/>
          </a:xfrm>
          <a:prstGeom prst="rect">
            <a:avLst/>
          </a:prstGeom>
        </p:spPr>
      </p:pic>
      <p:sp>
        <p:nvSpPr>
          <p:cNvPr id="29" name="TextBox 28">
            <a:extLst>
              <a:ext uri="{FF2B5EF4-FFF2-40B4-BE49-F238E27FC236}">
                <a16:creationId xmlns:a16="http://schemas.microsoft.com/office/drawing/2014/main" id="{3996D7F2-6AE1-670B-0D21-E922EF6F9984}"/>
              </a:ext>
            </a:extLst>
          </p:cNvPr>
          <p:cNvSpPr txBox="1"/>
          <p:nvPr/>
        </p:nvSpPr>
        <p:spPr>
          <a:xfrm>
            <a:off x="5688569" y="2806596"/>
            <a:ext cx="1170513" cy="2646878"/>
          </a:xfrm>
          <a:prstGeom prst="rect">
            <a:avLst/>
          </a:prstGeom>
          <a:noFill/>
        </p:spPr>
        <p:txBody>
          <a:bodyPr wrap="none" rtlCol="0">
            <a:spAutoFit/>
          </a:bodyPr>
          <a:lstStyle/>
          <a:p>
            <a:r>
              <a:rPr lang="en-US" sz="16600" b="1" dirty="0">
                <a:solidFill>
                  <a:srgbClr val="3B3D40"/>
                </a:solidFill>
              </a:rPr>
              <a:t>?</a:t>
            </a:r>
          </a:p>
        </p:txBody>
      </p:sp>
    </p:spTree>
    <p:extLst>
      <p:ext uri="{BB962C8B-B14F-4D97-AF65-F5344CB8AC3E}">
        <p14:creationId xmlns:p14="http://schemas.microsoft.com/office/powerpoint/2010/main" val="34994435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E4E4E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B18EC-7933-446E-A750-8FCBDAD67CC3}"/>
              </a:ext>
            </a:extLst>
          </p:cNvPr>
          <p:cNvSpPr>
            <a:spLocks noGrp="1"/>
          </p:cNvSpPr>
          <p:nvPr>
            <p:ph type="title"/>
          </p:nvPr>
        </p:nvSpPr>
        <p:spPr>
          <a:xfrm>
            <a:off x="457200" y="252669"/>
            <a:ext cx="11304698" cy="1325563"/>
          </a:xfrm>
        </p:spPr>
        <p:txBody>
          <a:bodyPr>
            <a:noAutofit/>
          </a:bodyPr>
          <a:lstStyle/>
          <a:p>
            <a:r>
              <a:rPr lang="en-US" sz="2800" kern="0" dirty="0">
                <a:solidFill>
                  <a:srgbClr val="3B3D40"/>
                </a:solidFill>
                <a:latin typeface="Helvetica Neue" panose="02000503000000020004" pitchFamily="2" charset="0"/>
                <a:ea typeface="Helvetica Neue" panose="02000503000000020004" pitchFamily="2" charset="0"/>
                <a:cs typeface="Helvetica Neue" panose="02000503000000020004" pitchFamily="2" charset="0"/>
              </a:rPr>
              <a:t>We propose using an oracle to simultaneously allow users to manage their funds like any ERC20 token while accepting and processing ISO8583 messages.</a:t>
            </a:r>
          </a:p>
        </p:txBody>
      </p:sp>
      <p:sp>
        <p:nvSpPr>
          <p:cNvPr id="14" name="Text Placeholder 2">
            <a:extLst>
              <a:ext uri="{FF2B5EF4-FFF2-40B4-BE49-F238E27FC236}">
                <a16:creationId xmlns:a16="http://schemas.microsoft.com/office/drawing/2014/main" id="{3E59FE81-7E6F-1236-9695-B9E26D8CDEE2}"/>
              </a:ext>
            </a:extLst>
          </p:cNvPr>
          <p:cNvSpPr txBox="1">
            <a:spLocks/>
          </p:cNvSpPr>
          <p:nvPr/>
        </p:nvSpPr>
        <p:spPr>
          <a:xfrm>
            <a:off x="411506" y="1710122"/>
            <a:ext cx="11362155" cy="445250"/>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ctr" defTabSz="412724" rtl="0" eaLnBrk="1" fontAlgn="auto" latinLnBrk="0" hangingPunct="0">
              <a:lnSpc>
                <a:spcPct val="80000"/>
              </a:lnSpc>
              <a:spcBef>
                <a:spcPts val="0"/>
              </a:spcBef>
              <a:spcAft>
                <a:spcPts val="0"/>
              </a:spcAft>
              <a:buClrTx/>
              <a:buSzTx/>
              <a:buFontTx/>
              <a:buNone/>
              <a:tabLst/>
              <a:defRPr/>
            </a:pPr>
            <a:r>
              <a:rPr lang="en-US" sz="1600" b="0" dirty="0">
                <a:latin typeface="Helvetica Neue" panose="02000503000000020004" pitchFamily="2" charset="0"/>
                <a:ea typeface="Helvetica Neue" panose="02000503000000020004" pitchFamily="2" charset="0"/>
                <a:cs typeface="Helvetica Neue" panose="02000503000000020004" pitchFamily="2" charset="0"/>
              </a:rPr>
              <a:t>This architecture allow users to perform wallet-to-wallet transfers on chain like any ERC20 token with their private key, while allowing a centralized company to securely process ISO8583 messages and authorize them on the chain. </a:t>
            </a:r>
            <a:endParaRPr kumimoji="0" lang="en-US" sz="1600" b="0" i="0" u="none" strike="noStrike" kern="0" cap="none" spc="0" normalizeH="0" baseline="0" noProof="0" dirty="0">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cxnSp>
        <p:nvCxnSpPr>
          <p:cNvPr id="15" name="Straight Connector 14">
            <a:extLst>
              <a:ext uri="{FF2B5EF4-FFF2-40B4-BE49-F238E27FC236}">
                <a16:creationId xmlns:a16="http://schemas.microsoft.com/office/drawing/2014/main" id="{C8C34FA6-5164-D5DE-B5FA-DC301560E54F}"/>
              </a:ext>
            </a:extLst>
          </p:cNvPr>
          <p:cNvCxnSpPr>
            <a:cxnSpLocks/>
          </p:cNvCxnSpPr>
          <p:nvPr/>
        </p:nvCxnSpPr>
        <p:spPr>
          <a:xfrm>
            <a:off x="411505" y="2179267"/>
            <a:ext cx="11362156"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pic>
        <p:nvPicPr>
          <p:cNvPr id="30" name="Graphic 29" descr="Contract">
            <a:extLst>
              <a:ext uri="{FF2B5EF4-FFF2-40B4-BE49-F238E27FC236}">
                <a16:creationId xmlns:a16="http://schemas.microsoft.com/office/drawing/2014/main" id="{4D84DD30-B720-116B-136F-FE4C23D8027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007600" y="3593813"/>
            <a:ext cx="914400" cy="914400"/>
          </a:xfrm>
          <a:prstGeom prst="rect">
            <a:avLst/>
          </a:prstGeom>
        </p:spPr>
      </p:pic>
      <p:sp>
        <p:nvSpPr>
          <p:cNvPr id="34" name="TextBox 33">
            <a:extLst>
              <a:ext uri="{FF2B5EF4-FFF2-40B4-BE49-F238E27FC236}">
                <a16:creationId xmlns:a16="http://schemas.microsoft.com/office/drawing/2014/main" id="{3D97EA94-65A7-B50A-4348-E2550C1900D3}"/>
              </a:ext>
            </a:extLst>
          </p:cNvPr>
          <p:cNvSpPr txBox="1"/>
          <p:nvPr/>
        </p:nvSpPr>
        <p:spPr>
          <a:xfrm>
            <a:off x="9651951" y="2954119"/>
            <a:ext cx="1682553" cy="646331"/>
          </a:xfrm>
          <a:prstGeom prst="rect">
            <a:avLst/>
          </a:prstGeom>
          <a:noFill/>
        </p:spPr>
        <p:txBody>
          <a:bodyPr wrap="square">
            <a:spAutoFit/>
          </a:bodyPr>
          <a:lstStyle/>
          <a:p>
            <a:pPr algn="ctr"/>
            <a:r>
              <a:rPr lang="en-US" sz="1800" b="1" dirty="0">
                <a:solidFill>
                  <a:srgbClr val="3B3D40"/>
                </a:solidFill>
              </a:rPr>
              <a:t>Specialized Smart Contract</a:t>
            </a:r>
          </a:p>
        </p:txBody>
      </p:sp>
      <p:pic>
        <p:nvPicPr>
          <p:cNvPr id="38" name="Graphic 37" descr="Satellite">
            <a:extLst>
              <a:ext uri="{FF2B5EF4-FFF2-40B4-BE49-F238E27FC236}">
                <a16:creationId xmlns:a16="http://schemas.microsoft.com/office/drawing/2014/main" id="{52A8A4B5-C620-84F7-4B39-6ED6D8E4C0F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823200" y="3593813"/>
            <a:ext cx="914400" cy="914400"/>
          </a:xfrm>
          <a:prstGeom prst="rect">
            <a:avLst/>
          </a:prstGeom>
        </p:spPr>
      </p:pic>
      <p:sp>
        <p:nvSpPr>
          <p:cNvPr id="39" name="TextBox 38">
            <a:extLst>
              <a:ext uri="{FF2B5EF4-FFF2-40B4-BE49-F238E27FC236}">
                <a16:creationId xmlns:a16="http://schemas.microsoft.com/office/drawing/2014/main" id="{8E08917D-E423-E87D-5C2B-8F3C6B008540}"/>
              </a:ext>
            </a:extLst>
          </p:cNvPr>
          <p:cNvSpPr txBox="1"/>
          <p:nvPr/>
        </p:nvSpPr>
        <p:spPr>
          <a:xfrm>
            <a:off x="7577189" y="2954119"/>
            <a:ext cx="1603195" cy="646331"/>
          </a:xfrm>
          <a:prstGeom prst="rect">
            <a:avLst/>
          </a:prstGeom>
          <a:noFill/>
        </p:spPr>
        <p:txBody>
          <a:bodyPr wrap="square">
            <a:spAutoFit/>
          </a:bodyPr>
          <a:lstStyle/>
          <a:p>
            <a:pPr algn="ctr"/>
            <a:r>
              <a:rPr lang="en-US" sz="1800" b="1" dirty="0">
                <a:solidFill>
                  <a:srgbClr val="3B3D40"/>
                </a:solidFill>
              </a:rPr>
              <a:t>Authorization Oracle</a:t>
            </a:r>
          </a:p>
        </p:txBody>
      </p:sp>
      <p:sp>
        <p:nvSpPr>
          <p:cNvPr id="40" name="TextBox 39">
            <a:extLst>
              <a:ext uri="{FF2B5EF4-FFF2-40B4-BE49-F238E27FC236}">
                <a16:creationId xmlns:a16="http://schemas.microsoft.com/office/drawing/2014/main" id="{19A1DD78-55E3-D6C9-04ED-614AD54921EF}"/>
              </a:ext>
            </a:extLst>
          </p:cNvPr>
          <p:cNvSpPr txBox="1"/>
          <p:nvPr/>
        </p:nvSpPr>
        <p:spPr>
          <a:xfrm>
            <a:off x="3125548" y="2954119"/>
            <a:ext cx="1572104" cy="646331"/>
          </a:xfrm>
          <a:prstGeom prst="rect">
            <a:avLst/>
          </a:prstGeom>
          <a:noFill/>
        </p:spPr>
        <p:txBody>
          <a:bodyPr wrap="square">
            <a:spAutoFit/>
          </a:bodyPr>
          <a:lstStyle/>
          <a:p>
            <a:pPr algn="ctr"/>
            <a:r>
              <a:rPr lang="en-US" b="1" dirty="0">
                <a:solidFill>
                  <a:srgbClr val="3B3D40"/>
                </a:solidFill>
              </a:rPr>
              <a:t>Traditional Networks</a:t>
            </a:r>
            <a:endParaRPr lang="en-US" sz="1800" b="1" dirty="0">
              <a:solidFill>
                <a:srgbClr val="3B3D40"/>
              </a:solidFill>
            </a:endParaRPr>
          </a:p>
        </p:txBody>
      </p:sp>
      <p:pic>
        <p:nvPicPr>
          <p:cNvPr id="44" name="Graphic 43" descr="Server">
            <a:extLst>
              <a:ext uri="{FF2B5EF4-FFF2-40B4-BE49-F238E27FC236}">
                <a16:creationId xmlns:a16="http://schemas.microsoft.com/office/drawing/2014/main" id="{A6B27DAF-B75F-3A37-A62A-1F122FF4250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454400" y="3593813"/>
            <a:ext cx="914400" cy="914400"/>
          </a:xfrm>
          <a:prstGeom prst="rect">
            <a:avLst/>
          </a:prstGeom>
        </p:spPr>
      </p:pic>
      <p:cxnSp>
        <p:nvCxnSpPr>
          <p:cNvPr id="49" name="Straight Arrow Connector 48">
            <a:extLst>
              <a:ext uri="{FF2B5EF4-FFF2-40B4-BE49-F238E27FC236}">
                <a16:creationId xmlns:a16="http://schemas.microsoft.com/office/drawing/2014/main" id="{8BFCF1E8-7652-B5BE-4DAF-13C395C69004}"/>
              </a:ext>
            </a:extLst>
          </p:cNvPr>
          <p:cNvCxnSpPr>
            <a:cxnSpLocks/>
            <a:stCxn id="44" idx="3"/>
            <a:endCxn id="91" idx="1"/>
          </p:cNvCxnSpPr>
          <p:nvPr/>
        </p:nvCxnSpPr>
        <p:spPr>
          <a:xfrm>
            <a:off x="4368800" y="4051013"/>
            <a:ext cx="1270000" cy="0"/>
          </a:xfrm>
          <a:prstGeom prst="straightConnector1">
            <a:avLst/>
          </a:prstGeom>
          <a:ln w="57150">
            <a:solidFill>
              <a:srgbClr val="3B3D4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23A4EA28-E796-6C92-9425-356C8243DE3F}"/>
              </a:ext>
            </a:extLst>
          </p:cNvPr>
          <p:cNvCxnSpPr>
            <a:cxnSpLocks/>
            <a:stCxn id="38" idx="3"/>
            <a:endCxn id="30" idx="1"/>
          </p:cNvCxnSpPr>
          <p:nvPr/>
        </p:nvCxnSpPr>
        <p:spPr>
          <a:xfrm>
            <a:off x="8737600" y="4051013"/>
            <a:ext cx="1270000" cy="0"/>
          </a:xfrm>
          <a:prstGeom prst="straightConnector1">
            <a:avLst/>
          </a:prstGeom>
          <a:ln w="57150">
            <a:solidFill>
              <a:schemeClr val="tx2">
                <a:lumMod val="60000"/>
                <a:lumOff val="4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91" name="Graphic 90" descr="Web design">
            <a:extLst>
              <a:ext uri="{FF2B5EF4-FFF2-40B4-BE49-F238E27FC236}">
                <a16:creationId xmlns:a16="http://schemas.microsoft.com/office/drawing/2014/main" id="{8BA72811-3337-36E0-E66A-A985E15B60E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638800" y="3593813"/>
            <a:ext cx="914400" cy="914400"/>
          </a:xfrm>
          <a:prstGeom prst="rect">
            <a:avLst/>
          </a:prstGeom>
        </p:spPr>
      </p:pic>
      <p:cxnSp>
        <p:nvCxnSpPr>
          <p:cNvPr id="92" name="Straight Arrow Connector 91">
            <a:extLst>
              <a:ext uri="{FF2B5EF4-FFF2-40B4-BE49-F238E27FC236}">
                <a16:creationId xmlns:a16="http://schemas.microsoft.com/office/drawing/2014/main" id="{C3AB349D-5679-FB50-69B5-FC72973D28BA}"/>
              </a:ext>
            </a:extLst>
          </p:cNvPr>
          <p:cNvCxnSpPr>
            <a:cxnSpLocks/>
            <a:stCxn id="91" idx="3"/>
            <a:endCxn id="38" idx="1"/>
          </p:cNvCxnSpPr>
          <p:nvPr/>
        </p:nvCxnSpPr>
        <p:spPr>
          <a:xfrm>
            <a:off x="6553200" y="4051013"/>
            <a:ext cx="1270000" cy="0"/>
          </a:xfrm>
          <a:prstGeom prst="straightConnector1">
            <a:avLst/>
          </a:prstGeom>
          <a:ln w="57150">
            <a:solidFill>
              <a:schemeClr val="accent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94" name="TextBox 93">
            <a:extLst>
              <a:ext uri="{FF2B5EF4-FFF2-40B4-BE49-F238E27FC236}">
                <a16:creationId xmlns:a16="http://schemas.microsoft.com/office/drawing/2014/main" id="{DA74F324-D505-B741-5354-CCE25813A976}"/>
              </a:ext>
            </a:extLst>
          </p:cNvPr>
          <p:cNvSpPr txBox="1"/>
          <p:nvPr/>
        </p:nvSpPr>
        <p:spPr>
          <a:xfrm>
            <a:off x="5447904" y="2954119"/>
            <a:ext cx="1289357" cy="646331"/>
          </a:xfrm>
          <a:prstGeom prst="rect">
            <a:avLst/>
          </a:prstGeom>
          <a:noFill/>
        </p:spPr>
        <p:txBody>
          <a:bodyPr wrap="square">
            <a:spAutoFit/>
          </a:bodyPr>
          <a:lstStyle/>
          <a:p>
            <a:pPr algn="ctr"/>
            <a:r>
              <a:rPr lang="en-US" sz="1800" b="1" dirty="0">
                <a:solidFill>
                  <a:srgbClr val="3B3D40"/>
                </a:solidFill>
              </a:rPr>
              <a:t>PCIDSS* Company</a:t>
            </a:r>
          </a:p>
        </p:txBody>
      </p:sp>
      <p:sp>
        <p:nvSpPr>
          <p:cNvPr id="18" name="Rectangle 17">
            <a:extLst>
              <a:ext uri="{FF2B5EF4-FFF2-40B4-BE49-F238E27FC236}">
                <a16:creationId xmlns:a16="http://schemas.microsoft.com/office/drawing/2014/main" id="{2D944565-50E0-8C6E-1D39-95795E0AF33B}"/>
              </a:ext>
            </a:extLst>
          </p:cNvPr>
          <p:cNvSpPr/>
          <p:nvPr/>
        </p:nvSpPr>
        <p:spPr>
          <a:xfrm>
            <a:off x="1067438" y="4909133"/>
            <a:ext cx="10057125" cy="1200329"/>
          </a:xfrm>
          <a:prstGeom prst="rect">
            <a:avLst/>
          </a:prstGeom>
        </p:spPr>
        <p:txBody>
          <a:bodyPr wrap="square">
            <a:spAutoFit/>
          </a:bodyPr>
          <a:lstStyle/>
          <a:p>
            <a:pPr marL="227013" lvl="0">
              <a:defRPr/>
            </a:pPr>
            <a:r>
              <a:rPr lang="en-US" dirty="0">
                <a:solidFill>
                  <a:srgbClr val="3B3D40"/>
                </a:solidFill>
              </a:rPr>
              <a:t>Here traditional networks send their ISO8583 messages to a specially setup PCIDSS-compliant company. This company processes the transaction and issues it for settlement through an authorization oracle. This allows the company to recover from breaches, arbitrate reversals, comply with payment regulations, and withhold sensitive ISO8583 details from being sent directly to the blockchain.</a:t>
            </a:r>
          </a:p>
        </p:txBody>
      </p:sp>
      <p:cxnSp>
        <p:nvCxnSpPr>
          <p:cNvPr id="23" name="Straight Arrow Connector 22">
            <a:extLst>
              <a:ext uri="{FF2B5EF4-FFF2-40B4-BE49-F238E27FC236}">
                <a16:creationId xmlns:a16="http://schemas.microsoft.com/office/drawing/2014/main" id="{B0422539-E26E-583B-A3C2-2879BD4EF9E6}"/>
              </a:ext>
            </a:extLst>
          </p:cNvPr>
          <p:cNvCxnSpPr>
            <a:cxnSpLocks/>
            <a:stCxn id="25" idx="3"/>
            <a:endCxn id="44" idx="1"/>
          </p:cNvCxnSpPr>
          <p:nvPr/>
        </p:nvCxnSpPr>
        <p:spPr>
          <a:xfrm>
            <a:off x="2184400" y="4051013"/>
            <a:ext cx="1270000" cy="0"/>
          </a:xfrm>
          <a:prstGeom prst="straightConnector1">
            <a:avLst/>
          </a:prstGeom>
          <a:ln w="57150">
            <a:solidFill>
              <a:srgbClr val="3B3D4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B05FFF0A-4AF6-75CB-7D70-1FA27CD99F8E}"/>
              </a:ext>
            </a:extLst>
          </p:cNvPr>
          <p:cNvSpPr txBox="1"/>
          <p:nvPr/>
        </p:nvSpPr>
        <p:spPr>
          <a:xfrm>
            <a:off x="843758" y="2954119"/>
            <a:ext cx="1766884" cy="615553"/>
          </a:xfrm>
          <a:prstGeom prst="rect">
            <a:avLst/>
          </a:prstGeom>
          <a:noFill/>
        </p:spPr>
        <p:txBody>
          <a:bodyPr wrap="square">
            <a:spAutoFit/>
          </a:bodyPr>
          <a:lstStyle/>
          <a:p>
            <a:pPr algn="ctr"/>
            <a:r>
              <a:rPr lang="en-US" b="1" dirty="0">
                <a:solidFill>
                  <a:srgbClr val="3B3D40"/>
                </a:solidFill>
              </a:rPr>
              <a:t>User Action</a:t>
            </a:r>
          </a:p>
          <a:p>
            <a:pPr algn="ctr"/>
            <a:r>
              <a:rPr lang="en-US" sz="1600" dirty="0">
                <a:solidFill>
                  <a:srgbClr val="3B3D40"/>
                </a:solidFill>
              </a:rPr>
              <a:t>e.g. Card Swipe</a:t>
            </a:r>
          </a:p>
        </p:txBody>
      </p:sp>
      <p:pic>
        <p:nvPicPr>
          <p:cNvPr id="25" name="Graphic 24" descr="Credit card">
            <a:extLst>
              <a:ext uri="{FF2B5EF4-FFF2-40B4-BE49-F238E27FC236}">
                <a16:creationId xmlns:a16="http://schemas.microsoft.com/office/drawing/2014/main" id="{ABDAD91E-947B-FB69-8D53-51AF2337E12C}"/>
              </a:ext>
            </a:extLst>
          </p:cNvPr>
          <p:cNvPicPr>
            <a:picLocks noChangeAspect="1"/>
          </p:cNvPicPr>
          <p:nvPr/>
        </p:nvPicPr>
        <p:blipFill>
          <a:blip r:embed="rId11">
            <a:extLst>
              <a:ext uri="{96DAC541-7B7A-43D3-8B79-37D633B846F1}">
                <asvg:svgBlip xmlns:asvg="http://schemas.microsoft.com/office/drawing/2016/SVG/main" r:embed="rId12"/>
              </a:ext>
            </a:extLst>
          </a:blip>
          <a:srcRect/>
          <a:stretch/>
        </p:blipFill>
        <p:spPr>
          <a:xfrm>
            <a:off x="1270000" y="3593813"/>
            <a:ext cx="914400" cy="914400"/>
          </a:xfrm>
          <a:prstGeom prst="rect">
            <a:avLst/>
          </a:prstGeom>
        </p:spPr>
      </p:pic>
      <p:sp>
        <p:nvSpPr>
          <p:cNvPr id="3" name="TextBox 2">
            <a:extLst>
              <a:ext uri="{FF2B5EF4-FFF2-40B4-BE49-F238E27FC236}">
                <a16:creationId xmlns:a16="http://schemas.microsoft.com/office/drawing/2014/main" id="{2A849EE4-F441-01D6-CD73-52C11EE7131D}"/>
              </a:ext>
            </a:extLst>
          </p:cNvPr>
          <p:cNvSpPr txBox="1"/>
          <p:nvPr/>
        </p:nvSpPr>
        <p:spPr>
          <a:xfrm>
            <a:off x="7315199" y="6436053"/>
            <a:ext cx="4763911" cy="430887"/>
          </a:xfrm>
          <a:prstGeom prst="rect">
            <a:avLst/>
          </a:prstGeom>
          <a:noFill/>
        </p:spPr>
        <p:txBody>
          <a:bodyPr wrap="square">
            <a:spAutoFit/>
          </a:bodyPr>
          <a:lstStyle/>
          <a:p>
            <a:r>
              <a:rPr kumimoji="0" lang="en-US" sz="1100" i="0" u="none" strike="noStrike" kern="1200" cap="none" spc="0" normalizeH="0" baseline="0" noProof="0" dirty="0">
                <a:ln>
                  <a:noFill/>
                </a:ln>
                <a:solidFill>
                  <a:srgbClr val="3B3D40"/>
                </a:solidFill>
                <a:effectLst/>
                <a:uLnTx/>
                <a:uFillTx/>
                <a:latin typeface="Calibri" panose="020F0502020204030204"/>
                <a:ea typeface="+mn-ea"/>
                <a:cs typeface="+mn-cs"/>
              </a:rPr>
              <a:t>* PCIDSS is the set of standards that any company storing or processing payment card information is required to comply with.</a:t>
            </a:r>
            <a:endParaRPr lang="en-US" dirty="0"/>
          </a:p>
        </p:txBody>
      </p:sp>
    </p:spTree>
    <p:extLst>
      <p:ext uri="{BB962C8B-B14F-4D97-AF65-F5344CB8AC3E}">
        <p14:creationId xmlns:p14="http://schemas.microsoft.com/office/powerpoint/2010/main" val="1534300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E4E4E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B18EC-7933-446E-A750-8FCBDAD67CC3}"/>
              </a:ext>
            </a:extLst>
          </p:cNvPr>
          <p:cNvSpPr>
            <a:spLocks noGrp="1"/>
          </p:cNvSpPr>
          <p:nvPr>
            <p:ph type="title"/>
          </p:nvPr>
        </p:nvSpPr>
        <p:spPr>
          <a:xfrm>
            <a:off x="457200" y="252669"/>
            <a:ext cx="11304698" cy="1325563"/>
          </a:xfrm>
        </p:spPr>
        <p:txBody>
          <a:bodyPr>
            <a:noAutofit/>
          </a:bodyPr>
          <a:lstStyle/>
          <a:p>
            <a:r>
              <a:rPr lang="en-US" sz="2800" kern="0" dirty="0">
                <a:solidFill>
                  <a:srgbClr val="3B3D40"/>
                </a:solidFill>
                <a:latin typeface="Helvetica Neue" panose="02000503000000020004" pitchFamily="2" charset="0"/>
                <a:ea typeface="Helvetica Neue" panose="02000503000000020004" pitchFamily="2" charset="0"/>
                <a:cs typeface="Helvetica Neue" panose="02000503000000020004" pitchFamily="2" charset="0"/>
              </a:rPr>
              <a:t>This allows both payment networks using ISO8583 and users to issue transactions out of their accounts and conduct on-chain actions safely.</a:t>
            </a:r>
          </a:p>
        </p:txBody>
      </p:sp>
      <p:sp>
        <p:nvSpPr>
          <p:cNvPr id="12" name="Text Placeholder 2">
            <a:extLst>
              <a:ext uri="{FF2B5EF4-FFF2-40B4-BE49-F238E27FC236}">
                <a16:creationId xmlns:a16="http://schemas.microsoft.com/office/drawing/2014/main" id="{7D8A29F1-AFC7-B31A-810C-D783684B3D6F}"/>
              </a:ext>
            </a:extLst>
          </p:cNvPr>
          <p:cNvSpPr txBox="1">
            <a:spLocks/>
          </p:cNvSpPr>
          <p:nvPr/>
        </p:nvSpPr>
        <p:spPr>
          <a:xfrm>
            <a:off x="7756405" y="1710122"/>
            <a:ext cx="4036597" cy="445250"/>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ctr" defTabSz="412724" rtl="0" eaLnBrk="1" fontAlgn="auto" latinLnBrk="0" hangingPunct="0">
              <a:lnSpc>
                <a:spcPct val="80000"/>
              </a:lnSpc>
              <a:spcBef>
                <a:spcPts val="0"/>
              </a:spcBef>
              <a:spcAft>
                <a:spcPts val="0"/>
              </a:spcAft>
              <a:buClrTx/>
              <a:buSzTx/>
              <a:buFontTx/>
              <a:buNone/>
              <a:tabLst/>
              <a:defRPr/>
            </a:pPr>
            <a:r>
              <a:rPr lang="en-US" sz="1600" b="0" dirty="0">
                <a:latin typeface="Helvetica Neue" panose="02000503000000020004" pitchFamily="2" charset="0"/>
                <a:ea typeface="Helvetica Neue" panose="02000503000000020004" pitchFamily="2" charset="0"/>
                <a:cs typeface="Helvetica Neue" panose="02000503000000020004" pitchFamily="2" charset="0"/>
              </a:rPr>
              <a:t>This allows us to maintain information control and provides recovery options.</a:t>
            </a:r>
            <a:endParaRPr kumimoji="0" lang="en-US" sz="1600" b="0" i="0" u="none" strike="noStrike" kern="0" cap="none" spc="0" normalizeH="0" baseline="0" noProof="0" dirty="0">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cxnSp>
        <p:nvCxnSpPr>
          <p:cNvPr id="13" name="Straight Connector 12">
            <a:extLst>
              <a:ext uri="{FF2B5EF4-FFF2-40B4-BE49-F238E27FC236}">
                <a16:creationId xmlns:a16="http://schemas.microsoft.com/office/drawing/2014/main" id="{460E3ABE-FAC4-BBC8-CD21-C48C39DFFD20}"/>
              </a:ext>
            </a:extLst>
          </p:cNvPr>
          <p:cNvCxnSpPr>
            <a:cxnSpLocks/>
          </p:cNvCxnSpPr>
          <p:nvPr/>
        </p:nvCxnSpPr>
        <p:spPr>
          <a:xfrm>
            <a:off x="7723421" y="2179267"/>
            <a:ext cx="4069582"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14" name="Text Placeholder 2">
            <a:extLst>
              <a:ext uri="{FF2B5EF4-FFF2-40B4-BE49-F238E27FC236}">
                <a16:creationId xmlns:a16="http://schemas.microsoft.com/office/drawing/2014/main" id="{3E59FE81-7E6F-1236-9695-B9E26D8CDEE2}"/>
              </a:ext>
            </a:extLst>
          </p:cNvPr>
          <p:cNvSpPr txBox="1">
            <a:spLocks/>
          </p:cNvSpPr>
          <p:nvPr/>
        </p:nvSpPr>
        <p:spPr>
          <a:xfrm>
            <a:off x="124178" y="1710122"/>
            <a:ext cx="7562432" cy="445250"/>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ctr" defTabSz="412724" rtl="0" eaLnBrk="1" fontAlgn="auto" latinLnBrk="0" hangingPunct="0">
              <a:lnSpc>
                <a:spcPct val="80000"/>
              </a:lnSpc>
              <a:spcBef>
                <a:spcPts val="0"/>
              </a:spcBef>
              <a:spcAft>
                <a:spcPts val="0"/>
              </a:spcAft>
              <a:buClrTx/>
              <a:buSzTx/>
              <a:buFontTx/>
              <a:buNone/>
              <a:tabLst/>
              <a:defRPr/>
            </a:pPr>
            <a:r>
              <a:rPr lang="en-US" sz="1600" b="0" dirty="0">
                <a:latin typeface="Helvetica Neue" panose="02000503000000020004" pitchFamily="2" charset="0"/>
                <a:ea typeface="Helvetica Neue" panose="02000503000000020004" pitchFamily="2" charset="0"/>
                <a:cs typeface="Helvetica Neue" panose="02000503000000020004" pitchFamily="2" charset="0"/>
              </a:rPr>
              <a:t>The company </a:t>
            </a:r>
            <a:r>
              <a:rPr kumimoji="0" lang="en-US" sz="1600" b="0" i="0" u="none" strike="noStrike" kern="0" cap="none" spc="0" normalizeH="0" baseline="0" noProof="0" dirty="0">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rPr>
              <a:t>accepts ISO8583 formatted transactions off-chain, verifies the authorization, and </a:t>
            </a:r>
            <a:r>
              <a:rPr lang="en-US" sz="1600" b="0" dirty="0">
                <a:latin typeface="Helvetica Neue" panose="02000503000000020004" pitchFamily="2" charset="0"/>
                <a:ea typeface="Helvetica Neue" panose="02000503000000020004" pitchFamily="2" charset="0"/>
                <a:cs typeface="Helvetica Neue" panose="02000503000000020004" pitchFamily="2" charset="0"/>
              </a:rPr>
              <a:t>issues</a:t>
            </a:r>
            <a:r>
              <a:rPr kumimoji="0" lang="en-US" sz="1600" b="0" i="0" u="none" strike="noStrike" kern="0" cap="none" spc="0" normalizeH="0" baseline="0" noProof="0" dirty="0">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rPr>
              <a:t> on-chain actions through an authorization oracle.</a:t>
            </a:r>
          </a:p>
        </p:txBody>
      </p:sp>
      <p:cxnSp>
        <p:nvCxnSpPr>
          <p:cNvPr id="15" name="Straight Connector 14">
            <a:extLst>
              <a:ext uri="{FF2B5EF4-FFF2-40B4-BE49-F238E27FC236}">
                <a16:creationId xmlns:a16="http://schemas.microsoft.com/office/drawing/2014/main" id="{C8C34FA6-5164-D5DE-B5FA-DC301560E54F}"/>
              </a:ext>
            </a:extLst>
          </p:cNvPr>
          <p:cNvCxnSpPr>
            <a:cxnSpLocks/>
          </p:cNvCxnSpPr>
          <p:nvPr/>
        </p:nvCxnSpPr>
        <p:spPr>
          <a:xfrm>
            <a:off x="399742" y="2179267"/>
            <a:ext cx="6907388"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16" name="Content Placeholder 5">
            <a:extLst>
              <a:ext uri="{FF2B5EF4-FFF2-40B4-BE49-F238E27FC236}">
                <a16:creationId xmlns:a16="http://schemas.microsoft.com/office/drawing/2014/main" id="{2C1D58FF-C7F2-FDC6-42DA-D94A3F741871}"/>
              </a:ext>
            </a:extLst>
          </p:cNvPr>
          <p:cNvSpPr txBox="1">
            <a:spLocks/>
          </p:cNvSpPr>
          <p:nvPr/>
        </p:nvSpPr>
        <p:spPr>
          <a:xfrm>
            <a:off x="7644743" y="2267789"/>
            <a:ext cx="4346763" cy="449877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nSpc>
                <a:spcPct val="100000"/>
              </a:lnSpc>
              <a:spcBef>
                <a:spcPts val="0"/>
              </a:spcBef>
              <a:buNone/>
            </a:pPr>
            <a:r>
              <a:rPr lang="en-US" sz="1600" b="1" dirty="0">
                <a:solidFill>
                  <a:srgbClr val="3B3D40"/>
                </a:solidFill>
              </a:rPr>
              <a:t>PCIDSS Company:</a:t>
            </a:r>
            <a:r>
              <a:rPr lang="en-US" sz="1600" dirty="0">
                <a:solidFill>
                  <a:srgbClr val="3B3D40"/>
                </a:solidFill>
              </a:rPr>
              <a:t> </a:t>
            </a:r>
          </a:p>
          <a:p>
            <a:pPr marL="227013" lvl="0" indent="0">
              <a:lnSpc>
                <a:spcPct val="100000"/>
              </a:lnSpc>
              <a:spcBef>
                <a:spcPts val="0"/>
              </a:spcBef>
              <a:buNone/>
            </a:pPr>
            <a:r>
              <a:rPr lang="en-US" sz="1200" dirty="0">
                <a:solidFill>
                  <a:srgbClr val="3B3D40"/>
                </a:solidFill>
              </a:rPr>
              <a:t>The card networks and financial firms send their ISO8583 messages to a specially setup PCIDSS company for processing. This company is responsible for processing ISO8583 messages, issuing responses, controlling data security, preserving PCIDSS compliance, and maintaining the registered bin number for message routing on the payment networks.</a:t>
            </a:r>
          </a:p>
          <a:p>
            <a:pPr marL="0" lvl="0" indent="0">
              <a:lnSpc>
                <a:spcPct val="100000"/>
              </a:lnSpc>
              <a:spcBef>
                <a:spcPts val="0"/>
              </a:spcBef>
              <a:buNone/>
            </a:pPr>
            <a:endParaRPr lang="en-US" sz="800" b="1" dirty="0">
              <a:solidFill>
                <a:srgbClr val="3B3D40"/>
              </a:solidFill>
            </a:endParaRPr>
          </a:p>
          <a:p>
            <a:pPr marL="0" lvl="0" indent="0">
              <a:lnSpc>
                <a:spcPct val="100000"/>
              </a:lnSpc>
              <a:spcBef>
                <a:spcPts val="0"/>
              </a:spcBef>
              <a:buNone/>
            </a:pPr>
            <a:r>
              <a:rPr lang="en-US" sz="1600" b="1" dirty="0">
                <a:solidFill>
                  <a:srgbClr val="3B3D40"/>
                </a:solidFill>
              </a:rPr>
              <a:t>API Driven Oracle:</a:t>
            </a:r>
            <a:r>
              <a:rPr lang="en-US" sz="1600" dirty="0">
                <a:solidFill>
                  <a:srgbClr val="3B3D40"/>
                </a:solidFill>
              </a:rPr>
              <a:t> </a:t>
            </a:r>
          </a:p>
          <a:p>
            <a:pPr marL="227013" lvl="0" indent="0">
              <a:lnSpc>
                <a:spcPct val="100000"/>
              </a:lnSpc>
              <a:spcBef>
                <a:spcPts val="0"/>
              </a:spcBef>
              <a:buNone/>
            </a:pPr>
            <a:r>
              <a:rPr lang="en-US" sz="1200" dirty="0">
                <a:solidFill>
                  <a:srgbClr val="3B3D40"/>
                </a:solidFill>
              </a:rPr>
              <a:t>On-chain smart contract transactions can be initiated by a user for any account balances that isn’t possibly reversable, or the oracle. This oracle is controlled by the PCIDSS company and provides control for reversals and on card network payments.</a:t>
            </a:r>
          </a:p>
          <a:p>
            <a:pPr marL="0" indent="0">
              <a:lnSpc>
                <a:spcPct val="100000"/>
              </a:lnSpc>
              <a:spcBef>
                <a:spcPts val="0"/>
              </a:spcBef>
              <a:buNone/>
            </a:pPr>
            <a:endParaRPr lang="en-US" sz="800" b="1" dirty="0">
              <a:solidFill>
                <a:srgbClr val="3B3D40"/>
              </a:solidFill>
            </a:endParaRPr>
          </a:p>
          <a:p>
            <a:pPr marL="0" indent="0">
              <a:lnSpc>
                <a:spcPct val="100000"/>
              </a:lnSpc>
              <a:spcBef>
                <a:spcPts val="0"/>
              </a:spcBef>
              <a:buNone/>
            </a:pPr>
            <a:r>
              <a:rPr lang="en-US" sz="1600" b="1" dirty="0">
                <a:solidFill>
                  <a:srgbClr val="3B3D40"/>
                </a:solidFill>
              </a:rPr>
              <a:t>Recovery:</a:t>
            </a:r>
            <a:r>
              <a:rPr lang="en-US" sz="1600" dirty="0">
                <a:solidFill>
                  <a:srgbClr val="3B3D40"/>
                </a:solidFill>
              </a:rPr>
              <a:t> </a:t>
            </a:r>
          </a:p>
          <a:p>
            <a:pPr marL="227013" indent="0">
              <a:lnSpc>
                <a:spcPct val="100000"/>
              </a:lnSpc>
              <a:spcBef>
                <a:spcPts val="0"/>
              </a:spcBef>
              <a:buNone/>
            </a:pPr>
            <a:r>
              <a:rPr lang="en-US" sz="1200" dirty="0">
                <a:solidFill>
                  <a:srgbClr val="3B3D40"/>
                </a:solidFill>
              </a:rPr>
              <a:t>This eliminates the reliance on private keys. If the holding company’s infrastructure is breached, there are several established ways to prove identity to the cloud server provider to recover control of the oracle’s domain.</a:t>
            </a:r>
          </a:p>
          <a:p>
            <a:pPr marL="0" indent="0">
              <a:lnSpc>
                <a:spcPct val="100000"/>
              </a:lnSpc>
              <a:spcBef>
                <a:spcPts val="0"/>
              </a:spcBef>
              <a:buNone/>
            </a:pPr>
            <a:endParaRPr lang="en-US" sz="800" b="1" dirty="0">
              <a:solidFill>
                <a:srgbClr val="3B3D40"/>
              </a:solidFill>
            </a:endParaRPr>
          </a:p>
          <a:p>
            <a:pPr marL="0" indent="0">
              <a:lnSpc>
                <a:spcPct val="100000"/>
              </a:lnSpc>
              <a:spcBef>
                <a:spcPts val="0"/>
              </a:spcBef>
              <a:buNone/>
            </a:pPr>
            <a:r>
              <a:rPr lang="en-US" sz="1600" b="1" dirty="0">
                <a:solidFill>
                  <a:srgbClr val="3B3D40"/>
                </a:solidFill>
              </a:rPr>
              <a:t>Agency:</a:t>
            </a:r>
            <a:r>
              <a:rPr lang="en-US" sz="1600" dirty="0">
                <a:solidFill>
                  <a:srgbClr val="3B3D40"/>
                </a:solidFill>
              </a:rPr>
              <a:t> </a:t>
            </a:r>
          </a:p>
          <a:p>
            <a:pPr marL="227013" indent="0">
              <a:lnSpc>
                <a:spcPct val="100000"/>
              </a:lnSpc>
              <a:spcBef>
                <a:spcPts val="0"/>
              </a:spcBef>
              <a:buNone/>
            </a:pPr>
            <a:r>
              <a:rPr lang="en-US" sz="1200" dirty="0">
                <a:solidFill>
                  <a:srgbClr val="3B3D40"/>
                </a:solidFill>
              </a:rPr>
              <a:t>As a blockchain native solution, users have address and keys and as such can directly manage their funds without needing to route payments through traditional financial networks.</a:t>
            </a:r>
          </a:p>
          <a:p>
            <a:pPr marL="227013" indent="0">
              <a:lnSpc>
                <a:spcPct val="100000"/>
              </a:lnSpc>
              <a:spcBef>
                <a:spcPts val="0"/>
              </a:spcBef>
              <a:buNone/>
            </a:pPr>
            <a:endParaRPr lang="en-US" sz="1200" dirty="0">
              <a:solidFill>
                <a:srgbClr val="3B3D40"/>
              </a:solidFill>
            </a:endParaRPr>
          </a:p>
        </p:txBody>
      </p:sp>
      <p:pic>
        <p:nvPicPr>
          <p:cNvPr id="29" name="Graphic 28" descr="Contract">
            <a:extLst>
              <a:ext uri="{FF2B5EF4-FFF2-40B4-BE49-F238E27FC236}">
                <a16:creationId xmlns:a16="http://schemas.microsoft.com/office/drawing/2014/main" id="{87840CDB-B023-8997-23E4-34BF06714E3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a:off x="6296503" y="2899293"/>
            <a:ext cx="914400" cy="914400"/>
          </a:xfrm>
          <a:prstGeom prst="rect">
            <a:avLst/>
          </a:prstGeom>
        </p:spPr>
      </p:pic>
      <p:pic>
        <p:nvPicPr>
          <p:cNvPr id="30" name="Graphic 29" descr="Contract">
            <a:extLst>
              <a:ext uri="{FF2B5EF4-FFF2-40B4-BE49-F238E27FC236}">
                <a16:creationId xmlns:a16="http://schemas.microsoft.com/office/drawing/2014/main" id="{4D84DD30-B720-116B-136F-FE4C23D8027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a:off x="6296503" y="4239202"/>
            <a:ext cx="914400" cy="914400"/>
          </a:xfrm>
          <a:prstGeom prst="rect">
            <a:avLst/>
          </a:prstGeom>
        </p:spPr>
      </p:pic>
      <p:pic>
        <p:nvPicPr>
          <p:cNvPr id="31" name="Graphic 30" descr="Contract">
            <a:extLst>
              <a:ext uri="{FF2B5EF4-FFF2-40B4-BE49-F238E27FC236}">
                <a16:creationId xmlns:a16="http://schemas.microsoft.com/office/drawing/2014/main" id="{602E549B-289B-ED65-8318-E6D4EFA05F3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a:off x="6296503" y="5577808"/>
            <a:ext cx="914400" cy="914400"/>
          </a:xfrm>
          <a:prstGeom prst="rect">
            <a:avLst/>
          </a:prstGeom>
        </p:spPr>
      </p:pic>
      <p:sp>
        <p:nvSpPr>
          <p:cNvPr id="34" name="TextBox 33">
            <a:extLst>
              <a:ext uri="{FF2B5EF4-FFF2-40B4-BE49-F238E27FC236}">
                <a16:creationId xmlns:a16="http://schemas.microsoft.com/office/drawing/2014/main" id="{3D97EA94-65A7-B50A-4348-E2550C1900D3}"/>
              </a:ext>
            </a:extLst>
          </p:cNvPr>
          <p:cNvSpPr txBox="1"/>
          <p:nvPr/>
        </p:nvSpPr>
        <p:spPr>
          <a:xfrm flipH="1">
            <a:off x="5912426" y="2259741"/>
            <a:ext cx="1682553" cy="646331"/>
          </a:xfrm>
          <a:prstGeom prst="rect">
            <a:avLst/>
          </a:prstGeom>
          <a:noFill/>
        </p:spPr>
        <p:txBody>
          <a:bodyPr wrap="square">
            <a:spAutoFit/>
          </a:bodyPr>
          <a:lstStyle/>
          <a:p>
            <a:pPr algn="ctr"/>
            <a:r>
              <a:rPr lang="en-US" sz="1800" b="1" dirty="0">
                <a:solidFill>
                  <a:srgbClr val="3B3D40"/>
                </a:solidFill>
              </a:rPr>
              <a:t>Specialized Smart Contract</a:t>
            </a:r>
          </a:p>
        </p:txBody>
      </p:sp>
      <p:pic>
        <p:nvPicPr>
          <p:cNvPr id="38" name="Graphic 37" descr="Satellite">
            <a:extLst>
              <a:ext uri="{FF2B5EF4-FFF2-40B4-BE49-F238E27FC236}">
                <a16:creationId xmlns:a16="http://schemas.microsoft.com/office/drawing/2014/main" id="{52A8A4B5-C620-84F7-4B39-6ED6D8E4C0F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88366" y="4239202"/>
            <a:ext cx="914400" cy="914400"/>
          </a:xfrm>
          <a:prstGeom prst="rect">
            <a:avLst/>
          </a:prstGeom>
        </p:spPr>
      </p:pic>
      <p:sp>
        <p:nvSpPr>
          <p:cNvPr id="39" name="TextBox 38">
            <a:extLst>
              <a:ext uri="{FF2B5EF4-FFF2-40B4-BE49-F238E27FC236}">
                <a16:creationId xmlns:a16="http://schemas.microsoft.com/office/drawing/2014/main" id="{8E08917D-E423-E87D-5C2B-8F3C6B008540}"/>
              </a:ext>
            </a:extLst>
          </p:cNvPr>
          <p:cNvSpPr txBox="1"/>
          <p:nvPr/>
        </p:nvSpPr>
        <p:spPr>
          <a:xfrm flipH="1">
            <a:off x="3743968" y="3648437"/>
            <a:ext cx="1603195" cy="646331"/>
          </a:xfrm>
          <a:prstGeom prst="rect">
            <a:avLst/>
          </a:prstGeom>
          <a:noFill/>
        </p:spPr>
        <p:txBody>
          <a:bodyPr wrap="square">
            <a:spAutoFit/>
          </a:bodyPr>
          <a:lstStyle/>
          <a:p>
            <a:pPr algn="ctr"/>
            <a:r>
              <a:rPr lang="en-US" sz="1800" b="1" dirty="0">
                <a:solidFill>
                  <a:srgbClr val="3B3D40"/>
                </a:solidFill>
              </a:rPr>
              <a:t>Authorization Oracle</a:t>
            </a:r>
          </a:p>
        </p:txBody>
      </p:sp>
      <p:sp>
        <p:nvSpPr>
          <p:cNvPr id="40" name="TextBox 39">
            <a:extLst>
              <a:ext uri="{FF2B5EF4-FFF2-40B4-BE49-F238E27FC236}">
                <a16:creationId xmlns:a16="http://schemas.microsoft.com/office/drawing/2014/main" id="{19A1DD78-55E3-D6C9-04ED-614AD54921EF}"/>
              </a:ext>
            </a:extLst>
          </p:cNvPr>
          <p:cNvSpPr txBox="1"/>
          <p:nvPr/>
        </p:nvSpPr>
        <p:spPr>
          <a:xfrm flipH="1">
            <a:off x="213885" y="2259741"/>
            <a:ext cx="1572104" cy="646331"/>
          </a:xfrm>
          <a:prstGeom prst="rect">
            <a:avLst/>
          </a:prstGeom>
          <a:noFill/>
        </p:spPr>
        <p:txBody>
          <a:bodyPr wrap="square">
            <a:spAutoFit/>
          </a:bodyPr>
          <a:lstStyle/>
          <a:p>
            <a:pPr algn="ctr"/>
            <a:r>
              <a:rPr lang="en-US" b="1" dirty="0">
                <a:solidFill>
                  <a:srgbClr val="3B3D40"/>
                </a:solidFill>
              </a:rPr>
              <a:t>Card Payment</a:t>
            </a:r>
            <a:r>
              <a:rPr lang="en-US" sz="1800" b="1" dirty="0">
                <a:solidFill>
                  <a:srgbClr val="3B3D40"/>
                </a:solidFill>
              </a:rPr>
              <a:t> Networks</a:t>
            </a:r>
          </a:p>
        </p:txBody>
      </p:sp>
      <p:pic>
        <p:nvPicPr>
          <p:cNvPr id="42" name="Graphic 41" descr="Database">
            <a:extLst>
              <a:ext uri="{FF2B5EF4-FFF2-40B4-BE49-F238E27FC236}">
                <a16:creationId xmlns:a16="http://schemas.microsoft.com/office/drawing/2014/main" id="{50FC9F67-4DE1-0C95-85DD-CBFF6BA0AF8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flipH="1">
            <a:off x="495851" y="5577808"/>
            <a:ext cx="914400" cy="914400"/>
          </a:xfrm>
          <a:prstGeom prst="rect">
            <a:avLst/>
          </a:prstGeom>
        </p:spPr>
      </p:pic>
      <p:pic>
        <p:nvPicPr>
          <p:cNvPr id="44" name="Graphic 43" descr="Server">
            <a:extLst>
              <a:ext uri="{FF2B5EF4-FFF2-40B4-BE49-F238E27FC236}">
                <a16:creationId xmlns:a16="http://schemas.microsoft.com/office/drawing/2014/main" id="{A6B27DAF-B75F-3A37-A62A-1F122FF4250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flipH="1">
            <a:off x="495851" y="2918874"/>
            <a:ext cx="914400" cy="914400"/>
          </a:xfrm>
          <a:prstGeom prst="rect">
            <a:avLst/>
          </a:prstGeom>
        </p:spPr>
      </p:pic>
      <p:pic>
        <p:nvPicPr>
          <p:cNvPr id="46" name="Graphic 45" descr="Syncing cloud">
            <a:extLst>
              <a:ext uri="{FF2B5EF4-FFF2-40B4-BE49-F238E27FC236}">
                <a16:creationId xmlns:a16="http://schemas.microsoft.com/office/drawing/2014/main" id="{DFC23A92-9909-1E22-A6CC-4486738609C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flipH="1">
            <a:off x="495851" y="4239202"/>
            <a:ext cx="914400" cy="914400"/>
          </a:xfrm>
          <a:prstGeom prst="rect">
            <a:avLst/>
          </a:prstGeom>
        </p:spPr>
      </p:pic>
      <p:cxnSp>
        <p:nvCxnSpPr>
          <p:cNvPr id="48" name="Straight Arrow Connector 47">
            <a:extLst>
              <a:ext uri="{FF2B5EF4-FFF2-40B4-BE49-F238E27FC236}">
                <a16:creationId xmlns:a16="http://schemas.microsoft.com/office/drawing/2014/main" id="{AEDB5148-BAD5-A343-91E3-CF3411C6CC87}"/>
              </a:ext>
            </a:extLst>
          </p:cNvPr>
          <p:cNvCxnSpPr>
            <a:cxnSpLocks/>
            <a:stCxn id="44" idx="1"/>
          </p:cNvCxnSpPr>
          <p:nvPr/>
        </p:nvCxnSpPr>
        <p:spPr>
          <a:xfrm>
            <a:off x="1410251" y="3376074"/>
            <a:ext cx="1261572" cy="992244"/>
          </a:xfrm>
          <a:prstGeom prst="straightConnector1">
            <a:avLst/>
          </a:prstGeom>
          <a:ln w="57150">
            <a:solidFill>
              <a:srgbClr val="3B3D4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8BFCF1E8-7652-B5BE-4DAF-13C395C69004}"/>
              </a:ext>
            </a:extLst>
          </p:cNvPr>
          <p:cNvCxnSpPr>
            <a:cxnSpLocks/>
            <a:stCxn id="46" idx="1"/>
          </p:cNvCxnSpPr>
          <p:nvPr/>
        </p:nvCxnSpPr>
        <p:spPr>
          <a:xfrm>
            <a:off x="1410251" y="4696402"/>
            <a:ext cx="1261572" cy="0"/>
          </a:xfrm>
          <a:prstGeom prst="straightConnector1">
            <a:avLst/>
          </a:prstGeom>
          <a:ln w="57150">
            <a:solidFill>
              <a:srgbClr val="3B3D4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97DAB8A1-9D7F-E6AB-986D-73B1C76EEC1A}"/>
              </a:ext>
            </a:extLst>
          </p:cNvPr>
          <p:cNvCxnSpPr>
            <a:cxnSpLocks/>
            <a:stCxn id="42" idx="1"/>
          </p:cNvCxnSpPr>
          <p:nvPr/>
        </p:nvCxnSpPr>
        <p:spPr>
          <a:xfrm flipV="1">
            <a:off x="1408489" y="5039856"/>
            <a:ext cx="1261872" cy="995152"/>
          </a:xfrm>
          <a:prstGeom prst="straightConnector1">
            <a:avLst/>
          </a:prstGeom>
          <a:ln w="57150">
            <a:solidFill>
              <a:srgbClr val="3B3D4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D8618DB4-9F15-8686-23B5-086DCEF5F9D6}"/>
              </a:ext>
            </a:extLst>
          </p:cNvPr>
          <p:cNvSpPr txBox="1"/>
          <p:nvPr/>
        </p:nvSpPr>
        <p:spPr>
          <a:xfrm flipH="1">
            <a:off x="299057" y="4963830"/>
            <a:ext cx="1307988" cy="276999"/>
          </a:xfrm>
          <a:prstGeom prst="rect">
            <a:avLst/>
          </a:prstGeom>
          <a:noFill/>
        </p:spPr>
        <p:txBody>
          <a:bodyPr wrap="square">
            <a:spAutoFit/>
          </a:bodyPr>
          <a:lstStyle/>
          <a:p>
            <a:pPr algn="ctr"/>
            <a:r>
              <a:rPr lang="en-US" sz="1200" dirty="0">
                <a:solidFill>
                  <a:srgbClr val="3B3D40"/>
                </a:solidFill>
              </a:rPr>
              <a:t>Visa/Mastercard</a:t>
            </a:r>
            <a:endParaRPr lang="en-US" sz="1200" dirty="0"/>
          </a:p>
        </p:txBody>
      </p:sp>
      <p:sp>
        <p:nvSpPr>
          <p:cNvPr id="57" name="TextBox 56">
            <a:extLst>
              <a:ext uri="{FF2B5EF4-FFF2-40B4-BE49-F238E27FC236}">
                <a16:creationId xmlns:a16="http://schemas.microsoft.com/office/drawing/2014/main" id="{1CD0662C-EF97-7576-A235-FBAC2852E393}"/>
              </a:ext>
            </a:extLst>
          </p:cNvPr>
          <p:cNvSpPr txBox="1"/>
          <p:nvPr/>
        </p:nvSpPr>
        <p:spPr>
          <a:xfrm flipH="1">
            <a:off x="299057" y="3780779"/>
            <a:ext cx="1307988" cy="461665"/>
          </a:xfrm>
          <a:prstGeom prst="rect">
            <a:avLst/>
          </a:prstGeom>
          <a:noFill/>
        </p:spPr>
        <p:txBody>
          <a:bodyPr wrap="square">
            <a:spAutoFit/>
          </a:bodyPr>
          <a:lstStyle/>
          <a:p>
            <a:pPr algn="ctr"/>
            <a:r>
              <a:rPr lang="en-US" sz="1200" dirty="0">
                <a:solidFill>
                  <a:srgbClr val="3B3D40"/>
                </a:solidFill>
              </a:rPr>
              <a:t>Payment Processors</a:t>
            </a:r>
            <a:endParaRPr lang="en-US" sz="1200" dirty="0"/>
          </a:p>
        </p:txBody>
      </p:sp>
      <p:sp>
        <p:nvSpPr>
          <p:cNvPr id="58" name="TextBox 57">
            <a:extLst>
              <a:ext uri="{FF2B5EF4-FFF2-40B4-BE49-F238E27FC236}">
                <a16:creationId xmlns:a16="http://schemas.microsoft.com/office/drawing/2014/main" id="{AB37F8D1-7B12-AF82-6E3D-894988DE5556}"/>
              </a:ext>
            </a:extLst>
          </p:cNvPr>
          <p:cNvSpPr txBox="1"/>
          <p:nvPr/>
        </p:nvSpPr>
        <p:spPr>
          <a:xfrm flipH="1">
            <a:off x="36915" y="6410269"/>
            <a:ext cx="1832272" cy="276999"/>
          </a:xfrm>
          <a:prstGeom prst="rect">
            <a:avLst/>
          </a:prstGeom>
          <a:noFill/>
        </p:spPr>
        <p:txBody>
          <a:bodyPr wrap="square">
            <a:spAutoFit/>
          </a:bodyPr>
          <a:lstStyle/>
          <a:p>
            <a:pPr algn="ctr"/>
            <a:r>
              <a:rPr lang="en-US" sz="1200" dirty="0">
                <a:solidFill>
                  <a:srgbClr val="3B3D40"/>
                </a:solidFill>
              </a:rPr>
              <a:t>Issuing Banks</a:t>
            </a:r>
            <a:endParaRPr lang="en-US" sz="1200" dirty="0"/>
          </a:p>
        </p:txBody>
      </p:sp>
      <p:cxnSp>
        <p:nvCxnSpPr>
          <p:cNvPr id="59" name="Straight Arrow Connector 58">
            <a:extLst>
              <a:ext uri="{FF2B5EF4-FFF2-40B4-BE49-F238E27FC236}">
                <a16:creationId xmlns:a16="http://schemas.microsoft.com/office/drawing/2014/main" id="{11C8926F-45F5-EFED-128F-0B59C2A3487E}"/>
              </a:ext>
            </a:extLst>
          </p:cNvPr>
          <p:cNvCxnSpPr>
            <a:cxnSpLocks/>
            <a:endCxn id="29" idx="3"/>
          </p:cNvCxnSpPr>
          <p:nvPr/>
        </p:nvCxnSpPr>
        <p:spPr>
          <a:xfrm flipV="1">
            <a:off x="5107068" y="3356493"/>
            <a:ext cx="1189435" cy="1096752"/>
          </a:xfrm>
          <a:prstGeom prst="straightConnector1">
            <a:avLst/>
          </a:prstGeom>
          <a:ln w="57150">
            <a:solidFill>
              <a:schemeClr val="tx2">
                <a:lumMod val="60000"/>
                <a:lumOff val="4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23A4EA28-E796-6C92-9425-356C8243DE3F}"/>
              </a:ext>
            </a:extLst>
          </p:cNvPr>
          <p:cNvCxnSpPr>
            <a:cxnSpLocks/>
            <a:stCxn id="38" idx="3"/>
            <a:endCxn id="30" idx="3"/>
          </p:cNvCxnSpPr>
          <p:nvPr/>
        </p:nvCxnSpPr>
        <p:spPr>
          <a:xfrm>
            <a:off x="5002766" y="4696402"/>
            <a:ext cx="1293737" cy="0"/>
          </a:xfrm>
          <a:prstGeom prst="straightConnector1">
            <a:avLst/>
          </a:prstGeom>
          <a:ln w="57150">
            <a:solidFill>
              <a:schemeClr val="tx2">
                <a:lumMod val="60000"/>
                <a:lumOff val="4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ADC35CDF-39C2-6629-6D84-6EFB9FEA63D1}"/>
              </a:ext>
            </a:extLst>
          </p:cNvPr>
          <p:cNvCxnSpPr>
            <a:cxnSpLocks/>
            <a:endCxn id="31" idx="3"/>
          </p:cNvCxnSpPr>
          <p:nvPr/>
        </p:nvCxnSpPr>
        <p:spPr>
          <a:xfrm>
            <a:off x="5107068" y="4939560"/>
            <a:ext cx="1189435" cy="1095448"/>
          </a:xfrm>
          <a:prstGeom prst="straightConnector1">
            <a:avLst/>
          </a:prstGeom>
          <a:ln w="57150">
            <a:solidFill>
              <a:schemeClr val="tx2">
                <a:lumMod val="60000"/>
                <a:lumOff val="4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ABBCDCE4-A75F-DEBE-CC05-2BA2B6765DAF}"/>
              </a:ext>
            </a:extLst>
          </p:cNvPr>
          <p:cNvSpPr txBox="1"/>
          <p:nvPr/>
        </p:nvSpPr>
        <p:spPr>
          <a:xfrm flipH="1">
            <a:off x="1358516" y="3123294"/>
            <a:ext cx="1307988" cy="461665"/>
          </a:xfrm>
          <a:prstGeom prst="rect">
            <a:avLst/>
          </a:prstGeom>
          <a:noFill/>
        </p:spPr>
        <p:txBody>
          <a:bodyPr wrap="square">
            <a:spAutoFit/>
          </a:bodyPr>
          <a:lstStyle/>
          <a:p>
            <a:pPr algn="ctr"/>
            <a:r>
              <a:rPr lang="en-US" sz="1200" dirty="0">
                <a:solidFill>
                  <a:srgbClr val="3B3D40"/>
                </a:solidFill>
              </a:rPr>
              <a:t>Transaction Initiations</a:t>
            </a:r>
            <a:endParaRPr lang="en-US" sz="1200" dirty="0"/>
          </a:p>
        </p:txBody>
      </p:sp>
      <p:sp>
        <p:nvSpPr>
          <p:cNvPr id="69" name="TextBox 68">
            <a:extLst>
              <a:ext uri="{FF2B5EF4-FFF2-40B4-BE49-F238E27FC236}">
                <a16:creationId xmlns:a16="http://schemas.microsoft.com/office/drawing/2014/main" id="{E6EAD74B-A5CB-1019-716C-35FD0F94D884}"/>
              </a:ext>
            </a:extLst>
          </p:cNvPr>
          <p:cNvSpPr txBox="1"/>
          <p:nvPr/>
        </p:nvSpPr>
        <p:spPr>
          <a:xfrm flipH="1">
            <a:off x="1358516" y="4397941"/>
            <a:ext cx="1307988" cy="276999"/>
          </a:xfrm>
          <a:prstGeom prst="rect">
            <a:avLst/>
          </a:prstGeom>
          <a:noFill/>
        </p:spPr>
        <p:txBody>
          <a:bodyPr wrap="square">
            <a:spAutoFit/>
          </a:bodyPr>
          <a:lstStyle/>
          <a:p>
            <a:pPr algn="ctr"/>
            <a:r>
              <a:rPr lang="en-US" sz="1200" dirty="0">
                <a:solidFill>
                  <a:srgbClr val="3B3D40"/>
                </a:solidFill>
              </a:rPr>
              <a:t>Reversals</a:t>
            </a:r>
            <a:endParaRPr lang="en-US" sz="1200" dirty="0"/>
          </a:p>
        </p:txBody>
      </p:sp>
      <p:sp>
        <p:nvSpPr>
          <p:cNvPr id="70" name="TextBox 69">
            <a:extLst>
              <a:ext uri="{FF2B5EF4-FFF2-40B4-BE49-F238E27FC236}">
                <a16:creationId xmlns:a16="http://schemas.microsoft.com/office/drawing/2014/main" id="{F35D7D82-CE41-08CA-D27F-747EDD838FBC}"/>
              </a:ext>
            </a:extLst>
          </p:cNvPr>
          <p:cNvSpPr txBox="1"/>
          <p:nvPr/>
        </p:nvSpPr>
        <p:spPr>
          <a:xfrm flipH="1">
            <a:off x="1424185" y="5778517"/>
            <a:ext cx="1307988" cy="461665"/>
          </a:xfrm>
          <a:prstGeom prst="rect">
            <a:avLst/>
          </a:prstGeom>
          <a:noFill/>
        </p:spPr>
        <p:txBody>
          <a:bodyPr wrap="square">
            <a:spAutoFit/>
          </a:bodyPr>
          <a:lstStyle/>
          <a:p>
            <a:pPr algn="ctr"/>
            <a:r>
              <a:rPr lang="en-US" sz="1200" dirty="0">
                <a:solidFill>
                  <a:srgbClr val="3B3D40"/>
                </a:solidFill>
              </a:rPr>
              <a:t>Account </a:t>
            </a:r>
          </a:p>
          <a:p>
            <a:pPr algn="ctr"/>
            <a:r>
              <a:rPr lang="en-US" sz="1200" dirty="0">
                <a:solidFill>
                  <a:srgbClr val="3B3D40"/>
                </a:solidFill>
              </a:rPr>
              <a:t>Queries</a:t>
            </a:r>
            <a:endParaRPr lang="en-US" sz="1200" dirty="0"/>
          </a:p>
        </p:txBody>
      </p:sp>
      <p:sp>
        <p:nvSpPr>
          <p:cNvPr id="72" name="TextBox 71">
            <a:extLst>
              <a:ext uri="{FF2B5EF4-FFF2-40B4-BE49-F238E27FC236}">
                <a16:creationId xmlns:a16="http://schemas.microsoft.com/office/drawing/2014/main" id="{EE4A498E-F8B2-4FF0-B81C-24E9DB894713}"/>
              </a:ext>
            </a:extLst>
          </p:cNvPr>
          <p:cNvSpPr txBox="1"/>
          <p:nvPr/>
        </p:nvSpPr>
        <p:spPr>
          <a:xfrm flipH="1">
            <a:off x="6099709" y="3744418"/>
            <a:ext cx="1307988" cy="461665"/>
          </a:xfrm>
          <a:prstGeom prst="rect">
            <a:avLst/>
          </a:prstGeom>
          <a:noFill/>
        </p:spPr>
        <p:txBody>
          <a:bodyPr wrap="square">
            <a:spAutoFit/>
          </a:bodyPr>
          <a:lstStyle/>
          <a:p>
            <a:pPr algn="ctr"/>
            <a:r>
              <a:rPr lang="en-US" sz="1200" dirty="0">
                <a:solidFill>
                  <a:srgbClr val="3B3D40"/>
                </a:solidFill>
              </a:rPr>
              <a:t>Instantiate Account</a:t>
            </a:r>
            <a:endParaRPr lang="en-US" sz="1200" dirty="0"/>
          </a:p>
        </p:txBody>
      </p:sp>
      <p:sp>
        <p:nvSpPr>
          <p:cNvPr id="73" name="TextBox 72">
            <a:extLst>
              <a:ext uri="{FF2B5EF4-FFF2-40B4-BE49-F238E27FC236}">
                <a16:creationId xmlns:a16="http://schemas.microsoft.com/office/drawing/2014/main" id="{7556CBB5-B09E-B2BE-B0F4-B2A7061406BF}"/>
              </a:ext>
            </a:extLst>
          </p:cNvPr>
          <p:cNvSpPr txBox="1"/>
          <p:nvPr/>
        </p:nvSpPr>
        <p:spPr>
          <a:xfrm flipH="1">
            <a:off x="6099709" y="5039356"/>
            <a:ext cx="1307988" cy="461665"/>
          </a:xfrm>
          <a:prstGeom prst="rect">
            <a:avLst/>
          </a:prstGeom>
          <a:noFill/>
        </p:spPr>
        <p:txBody>
          <a:bodyPr wrap="square">
            <a:spAutoFit/>
          </a:bodyPr>
          <a:lstStyle/>
          <a:p>
            <a:pPr algn="ctr"/>
            <a:r>
              <a:rPr lang="en-US" sz="1200" dirty="0">
                <a:solidFill>
                  <a:srgbClr val="3B3D40"/>
                </a:solidFill>
              </a:rPr>
              <a:t>Reverse Transaction</a:t>
            </a:r>
            <a:endParaRPr lang="en-US" sz="1200" dirty="0"/>
          </a:p>
        </p:txBody>
      </p:sp>
      <p:sp>
        <p:nvSpPr>
          <p:cNvPr id="74" name="TextBox 73">
            <a:extLst>
              <a:ext uri="{FF2B5EF4-FFF2-40B4-BE49-F238E27FC236}">
                <a16:creationId xmlns:a16="http://schemas.microsoft.com/office/drawing/2014/main" id="{F0858E3A-B94E-A198-442D-877C09B4A22B}"/>
              </a:ext>
            </a:extLst>
          </p:cNvPr>
          <p:cNvSpPr txBox="1"/>
          <p:nvPr/>
        </p:nvSpPr>
        <p:spPr>
          <a:xfrm flipH="1">
            <a:off x="6099709" y="6367659"/>
            <a:ext cx="1307988" cy="276999"/>
          </a:xfrm>
          <a:prstGeom prst="rect">
            <a:avLst/>
          </a:prstGeom>
          <a:noFill/>
        </p:spPr>
        <p:txBody>
          <a:bodyPr wrap="square">
            <a:spAutoFit/>
          </a:bodyPr>
          <a:lstStyle/>
          <a:p>
            <a:pPr algn="ctr"/>
            <a:r>
              <a:rPr lang="en-US" sz="1200" dirty="0">
                <a:solidFill>
                  <a:srgbClr val="3B3D40"/>
                </a:solidFill>
              </a:rPr>
              <a:t>Transfer</a:t>
            </a:r>
            <a:endParaRPr lang="en-US" sz="1200" dirty="0"/>
          </a:p>
        </p:txBody>
      </p:sp>
      <p:sp>
        <p:nvSpPr>
          <p:cNvPr id="78" name="TextBox 77">
            <a:extLst>
              <a:ext uri="{FF2B5EF4-FFF2-40B4-BE49-F238E27FC236}">
                <a16:creationId xmlns:a16="http://schemas.microsoft.com/office/drawing/2014/main" id="{C50C08B1-563D-16B1-0DD3-DE19BD5CD611}"/>
              </a:ext>
            </a:extLst>
          </p:cNvPr>
          <p:cNvSpPr txBox="1"/>
          <p:nvPr/>
        </p:nvSpPr>
        <p:spPr>
          <a:xfrm flipH="1">
            <a:off x="3845383" y="6353868"/>
            <a:ext cx="1682553" cy="461665"/>
          </a:xfrm>
          <a:prstGeom prst="rect">
            <a:avLst/>
          </a:prstGeom>
          <a:noFill/>
        </p:spPr>
        <p:txBody>
          <a:bodyPr wrap="square">
            <a:spAutoFit/>
          </a:bodyPr>
          <a:lstStyle/>
          <a:p>
            <a:pPr algn="ctr"/>
            <a:r>
              <a:rPr lang="en-US" sz="1200" b="1" dirty="0">
                <a:solidFill>
                  <a:srgbClr val="3B3D40"/>
                </a:solidFill>
              </a:rPr>
              <a:t>Simplex Communication</a:t>
            </a:r>
          </a:p>
        </p:txBody>
      </p:sp>
      <p:sp>
        <p:nvSpPr>
          <p:cNvPr id="79" name="TextBox 78">
            <a:extLst>
              <a:ext uri="{FF2B5EF4-FFF2-40B4-BE49-F238E27FC236}">
                <a16:creationId xmlns:a16="http://schemas.microsoft.com/office/drawing/2014/main" id="{121C8D86-F21C-D6FF-6794-EB0702E2069A}"/>
              </a:ext>
            </a:extLst>
          </p:cNvPr>
          <p:cNvSpPr txBox="1"/>
          <p:nvPr/>
        </p:nvSpPr>
        <p:spPr>
          <a:xfrm flipH="1">
            <a:off x="1453016" y="6354702"/>
            <a:ext cx="1682553" cy="461665"/>
          </a:xfrm>
          <a:prstGeom prst="rect">
            <a:avLst/>
          </a:prstGeom>
          <a:noFill/>
        </p:spPr>
        <p:txBody>
          <a:bodyPr wrap="square">
            <a:spAutoFit/>
          </a:bodyPr>
          <a:lstStyle/>
          <a:p>
            <a:pPr algn="ctr"/>
            <a:r>
              <a:rPr lang="en-US" sz="1200" b="1" dirty="0">
                <a:solidFill>
                  <a:srgbClr val="3B3D40"/>
                </a:solidFill>
              </a:rPr>
              <a:t>Full Duplex Communication</a:t>
            </a:r>
          </a:p>
        </p:txBody>
      </p:sp>
      <p:pic>
        <p:nvPicPr>
          <p:cNvPr id="91" name="Graphic 90" descr="Web design">
            <a:extLst>
              <a:ext uri="{FF2B5EF4-FFF2-40B4-BE49-F238E27FC236}">
                <a16:creationId xmlns:a16="http://schemas.microsoft.com/office/drawing/2014/main" id="{8BA72811-3337-36E0-E66A-A985E15B60EC}"/>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818504" y="4239202"/>
            <a:ext cx="914400" cy="914400"/>
          </a:xfrm>
          <a:prstGeom prst="rect">
            <a:avLst/>
          </a:prstGeom>
        </p:spPr>
      </p:pic>
      <p:cxnSp>
        <p:nvCxnSpPr>
          <p:cNvPr id="92" name="Straight Arrow Connector 91">
            <a:extLst>
              <a:ext uri="{FF2B5EF4-FFF2-40B4-BE49-F238E27FC236}">
                <a16:creationId xmlns:a16="http://schemas.microsoft.com/office/drawing/2014/main" id="{C3AB349D-5679-FB50-69B5-FC72973D28BA}"/>
              </a:ext>
            </a:extLst>
          </p:cNvPr>
          <p:cNvCxnSpPr>
            <a:cxnSpLocks/>
            <a:stCxn id="91" idx="3"/>
            <a:endCxn id="38" idx="1"/>
          </p:cNvCxnSpPr>
          <p:nvPr/>
        </p:nvCxnSpPr>
        <p:spPr>
          <a:xfrm>
            <a:off x="3732904" y="4696402"/>
            <a:ext cx="355462" cy="0"/>
          </a:xfrm>
          <a:prstGeom prst="straightConnector1">
            <a:avLst/>
          </a:prstGeom>
          <a:ln w="57150">
            <a:solidFill>
              <a:schemeClr val="accent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94" name="TextBox 93">
            <a:extLst>
              <a:ext uri="{FF2B5EF4-FFF2-40B4-BE49-F238E27FC236}">
                <a16:creationId xmlns:a16="http://schemas.microsoft.com/office/drawing/2014/main" id="{DA74F324-D505-B741-5354-CCE25813A976}"/>
              </a:ext>
            </a:extLst>
          </p:cNvPr>
          <p:cNvSpPr txBox="1"/>
          <p:nvPr/>
        </p:nvSpPr>
        <p:spPr>
          <a:xfrm flipH="1">
            <a:off x="2631025" y="5032882"/>
            <a:ext cx="1289357" cy="646331"/>
          </a:xfrm>
          <a:prstGeom prst="rect">
            <a:avLst/>
          </a:prstGeom>
          <a:noFill/>
        </p:spPr>
        <p:txBody>
          <a:bodyPr wrap="square">
            <a:spAutoFit/>
          </a:bodyPr>
          <a:lstStyle/>
          <a:p>
            <a:pPr algn="ctr"/>
            <a:r>
              <a:rPr lang="en-US" sz="1800" b="1" dirty="0">
                <a:solidFill>
                  <a:srgbClr val="3B3D40"/>
                </a:solidFill>
              </a:rPr>
              <a:t>PCIDSS Company</a:t>
            </a:r>
          </a:p>
        </p:txBody>
      </p:sp>
    </p:spTree>
    <p:extLst>
      <p:ext uri="{BB962C8B-B14F-4D97-AF65-F5344CB8AC3E}">
        <p14:creationId xmlns:p14="http://schemas.microsoft.com/office/powerpoint/2010/main" val="28291042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E4E4E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B18EC-7933-446E-A750-8FCBDAD67CC3}"/>
              </a:ext>
            </a:extLst>
          </p:cNvPr>
          <p:cNvSpPr>
            <a:spLocks noGrp="1"/>
          </p:cNvSpPr>
          <p:nvPr>
            <p:ph type="title"/>
          </p:nvPr>
        </p:nvSpPr>
        <p:spPr>
          <a:xfrm>
            <a:off x="457200" y="252669"/>
            <a:ext cx="11304698" cy="1325563"/>
          </a:xfrm>
        </p:spPr>
        <p:txBody>
          <a:bodyPr>
            <a:noAutofit/>
          </a:bodyPr>
          <a:lstStyle/>
          <a:p>
            <a:r>
              <a:rPr lang="en-US" sz="2800" kern="0" dirty="0">
                <a:solidFill>
                  <a:srgbClr val="3B3D40"/>
                </a:solidFill>
                <a:latin typeface="Helvetica Neue" panose="02000503000000020004" pitchFamily="2" charset="0"/>
                <a:ea typeface="Helvetica Neue" panose="02000503000000020004" pitchFamily="2" charset="0"/>
                <a:cs typeface="Helvetica Neue" panose="02000503000000020004" pitchFamily="2" charset="0"/>
              </a:rPr>
              <a:t>The high degree of centralization of an oracle allows us to; hide ISO8583 information behind a privacy barrier, comply with PCIDSS requirements, and manage transaction authorizations in real time. </a:t>
            </a:r>
          </a:p>
        </p:txBody>
      </p:sp>
      <p:sp>
        <p:nvSpPr>
          <p:cNvPr id="12" name="Text Placeholder 2">
            <a:extLst>
              <a:ext uri="{FF2B5EF4-FFF2-40B4-BE49-F238E27FC236}">
                <a16:creationId xmlns:a16="http://schemas.microsoft.com/office/drawing/2014/main" id="{7D8A29F1-AFC7-B31A-810C-D783684B3D6F}"/>
              </a:ext>
            </a:extLst>
          </p:cNvPr>
          <p:cNvSpPr txBox="1">
            <a:spLocks/>
          </p:cNvSpPr>
          <p:nvPr/>
        </p:nvSpPr>
        <p:spPr>
          <a:xfrm>
            <a:off x="7878221" y="1710122"/>
            <a:ext cx="3809282" cy="445250"/>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ctr" defTabSz="412724" rtl="0" eaLnBrk="1" fontAlgn="auto" latinLnBrk="0" hangingPunct="0">
              <a:lnSpc>
                <a:spcPct val="80000"/>
              </a:lnSpc>
              <a:spcBef>
                <a:spcPts val="0"/>
              </a:spcBef>
              <a:spcAft>
                <a:spcPts val="0"/>
              </a:spcAft>
              <a:buClrTx/>
              <a:buSzTx/>
              <a:buFontTx/>
              <a:buNone/>
              <a:tabLst/>
              <a:defRPr/>
            </a:pPr>
            <a:r>
              <a:rPr lang="en-US" sz="1600" b="0" dirty="0">
                <a:latin typeface="Helvetica Neue" panose="02000503000000020004" pitchFamily="2" charset="0"/>
                <a:ea typeface="Helvetica Neue" panose="02000503000000020004" pitchFamily="2" charset="0"/>
                <a:cs typeface="Helvetica Neue" panose="02000503000000020004" pitchFamily="2" charset="0"/>
              </a:rPr>
              <a:t>The PCIDSS Company also helps smooth transaction and data flows. </a:t>
            </a:r>
            <a:endParaRPr kumimoji="0" lang="en-US" sz="1600" b="0" i="0" u="none" strike="noStrike" kern="0" cap="none" spc="0" normalizeH="0" baseline="0" noProof="0" dirty="0">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cxnSp>
        <p:nvCxnSpPr>
          <p:cNvPr id="13" name="Straight Connector 12">
            <a:extLst>
              <a:ext uri="{FF2B5EF4-FFF2-40B4-BE49-F238E27FC236}">
                <a16:creationId xmlns:a16="http://schemas.microsoft.com/office/drawing/2014/main" id="{460E3ABE-FAC4-BBC8-CD21-C48C39DFFD20}"/>
              </a:ext>
            </a:extLst>
          </p:cNvPr>
          <p:cNvCxnSpPr>
            <a:cxnSpLocks/>
          </p:cNvCxnSpPr>
          <p:nvPr/>
        </p:nvCxnSpPr>
        <p:spPr>
          <a:xfrm>
            <a:off x="7845236" y="2179267"/>
            <a:ext cx="4069582"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14" name="Text Placeholder 2">
            <a:extLst>
              <a:ext uri="{FF2B5EF4-FFF2-40B4-BE49-F238E27FC236}">
                <a16:creationId xmlns:a16="http://schemas.microsoft.com/office/drawing/2014/main" id="{3E59FE81-7E6F-1236-9695-B9E26D8CDEE2}"/>
              </a:ext>
            </a:extLst>
          </p:cNvPr>
          <p:cNvSpPr txBox="1">
            <a:spLocks/>
          </p:cNvSpPr>
          <p:nvPr/>
        </p:nvSpPr>
        <p:spPr>
          <a:xfrm>
            <a:off x="423271" y="1710122"/>
            <a:ext cx="6964246" cy="445250"/>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ctr" defTabSz="412724" rtl="0" eaLnBrk="1" fontAlgn="auto" latinLnBrk="0" hangingPunct="0">
              <a:lnSpc>
                <a:spcPct val="8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rPr>
              <a:t>Payment gateways and networks </a:t>
            </a:r>
            <a:r>
              <a:rPr lang="en-US" sz="1600" b="0" dirty="0">
                <a:latin typeface="Helvetica Neue" panose="02000503000000020004" pitchFamily="2" charset="0"/>
                <a:ea typeface="Helvetica Neue" panose="02000503000000020004" pitchFamily="2" charset="0"/>
                <a:cs typeface="Helvetica Neue" panose="02000503000000020004" pitchFamily="2" charset="0"/>
              </a:rPr>
              <a:t>ultimately route ISO8583 messages to the financial company that controls the oracle just as they would any other firm.</a:t>
            </a:r>
            <a:endParaRPr kumimoji="0" lang="en-US" sz="1600" b="0" i="0" u="none" strike="noStrike" kern="0" cap="none" spc="0" normalizeH="0" baseline="0" noProof="0" dirty="0">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cxnSp>
        <p:nvCxnSpPr>
          <p:cNvPr id="15" name="Straight Connector 14">
            <a:extLst>
              <a:ext uri="{FF2B5EF4-FFF2-40B4-BE49-F238E27FC236}">
                <a16:creationId xmlns:a16="http://schemas.microsoft.com/office/drawing/2014/main" id="{C8C34FA6-5164-D5DE-B5FA-DC301560E54F}"/>
              </a:ext>
            </a:extLst>
          </p:cNvPr>
          <p:cNvCxnSpPr>
            <a:cxnSpLocks/>
          </p:cNvCxnSpPr>
          <p:nvPr/>
        </p:nvCxnSpPr>
        <p:spPr>
          <a:xfrm>
            <a:off x="399742" y="2179267"/>
            <a:ext cx="6907388"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16" name="Content Placeholder 5">
            <a:extLst>
              <a:ext uri="{FF2B5EF4-FFF2-40B4-BE49-F238E27FC236}">
                <a16:creationId xmlns:a16="http://schemas.microsoft.com/office/drawing/2014/main" id="{2C1D58FF-C7F2-FDC6-42DA-D94A3F741871}"/>
              </a:ext>
            </a:extLst>
          </p:cNvPr>
          <p:cNvSpPr txBox="1">
            <a:spLocks/>
          </p:cNvSpPr>
          <p:nvPr/>
        </p:nvSpPr>
        <p:spPr>
          <a:xfrm>
            <a:off x="7845236" y="2267788"/>
            <a:ext cx="4256449" cy="459021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nSpc>
                <a:spcPct val="100000"/>
              </a:lnSpc>
              <a:spcBef>
                <a:spcPts val="0"/>
              </a:spcBef>
              <a:buNone/>
            </a:pPr>
            <a:r>
              <a:rPr lang="en-US" sz="1600" b="1" dirty="0">
                <a:solidFill>
                  <a:srgbClr val="3B3D40"/>
                </a:solidFill>
              </a:rPr>
              <a:t>Information Security:</a:t>
            </a:r>
            <a:r>
              <a:rPr lang="en-US" sz="1600" dirty="0">
                <a:solidFill>
                  <a:srgbClr val="3B3D40"/>
                </a:solidFill>
              </a:rPr>
              <a:t> </a:t>
            </a:r>
          </a:p>
          <a:p>
            <a:pPr marL="227013" lvl="0" indent="0">
              <a:lnSpc>
                <a:spcPct val="100000"/>
              </a:lnSpc>
              <a:spcBef>
                <a:spcPts val="0"/>
              </a:spcBef>
              <a:buNone/>
            </a:pPr>
            <a:r>
              <a:rPr lang="en-US" sz="1200" dirty="0">
                <a:solidFill>
                  <a:srgbClr val="3B3D40"/>
                </a:solidFill>
              </a:rPr>
              <a:t>The most important functions of the PCIDSS company are to censor ISO8583 transactions and perform authorization checks before it sends the transaction to the oracle to be placed on-chain. This allows us to hide all authorization info and account numbers, as well as destroy the information after performing the transaction. This is needed to comply with current state and future federal government regulations on payment card information security.</a:t>
            </a:r>
          </a:p>
          <a:p>
            <a:pPr marL="227013" lvl="0" indent="0">
              <a:lnSpc>
                <a:spcPct val="100000"/>
              </a:lnSpc>
              <a:spcBef>
                <a:spcPts val="0"/>
              </a:spcBef>
              <a:buNone/>
            </a:pPr>
            <a:endParaRPr lang="en-US" sz="800" dirty="0">
              <a:solidFill>
                <a:srgbClr val="3B3D40"/>
              </a:solidFill>
            </a:endParaRPr>
          </a:p>
          <a:p>
            <a:pPr marL="0" lvl="0" indent="0">
              <a:lnSpc>
                <a:spcPct val="100000"/>
              </a:lnSpc>
              <a:spcBef>
                <a:spcPts val="0"/>
              </a:spcBef>
              <a:buNone/>
            </a:pPr>
            <a:r>
              <a:rPr lang="en-US" sz="1600" b="1" dirty="0">
                <a:solidFill>
                  <a:srgbClr val="3B3D40"/>
                </a:solidFill>
              </a:rPr>
              <a:t>Realtime State Information:</a:t>
            </a:r>
            <a:r>
              <a:rPr lang="en-US" sz="1600" dirty="0">
                <a:solidFill>
                  <a:srgbClr val="3B3D40"/>
                </a:solidFill>
              </a:rPr>
              <a:t> </a:t>
            </a:r>
          </a:p>
          <a:p>
            <a:pPr marL="227013" lvl="0" indent="0">
              <a:lnSpc>
                <a:spcPct val="100000"/>
              </a:lnSpc>
              <a:spcBef>
                <a:spcPts val="0"/>
              </a:spcBef>
              <a:buNone/>
            </a:pPr>
            <a:r>
              <a:rPr lang="en-US" sz="1200" dirty="0">
                <a:solidFill>
                  <a:srgbClr val="3B3D40"/>
                </a:solidFill>
              </a:rPr>
              <a:t>As the PCIDSS Company has control over the authorizing oracle, pending transactions and insight into the current state of the blockchain, it’s able to verify account balances and perform real-time authorizations of funds, a requirement for use on payment card networks.</a:t>
            </a:r>
          </a:p>
          <a:p>
            <a:pPr marL="0" indent="0">
              <a:lnSpc>
                <a:spcPct val="100000"/>
              </a:lnSpc>
              <a:spcBef>
                <a:spcPts val="0"/>
              </a:spcBef>
              <a:buNone/>
            </a:pPr>
            <a:endParaRPr lang="en-US" sz="800" b="1" dirty="0">
              <a:solidFill>
                <a:srgbClr val="3B3D40"/>
              </a:solidFill>
            </a:endParaRPr>
          </a:p>
          <a:p>
            <a:pPr marL="0" indent="0">
              <a:lnSpc>
                <a:spcPct val="100000"/>
              </a:lnSpc>
              <a:spcBef>
                <a:spcPts val="0"/>
              </a:spcBef>
              <a:buNone/>
            </a:pPr>
            <a:r>
              <a:rPr lang="en-US" sz="1600" b="1" dirty="0">
                <a:solidFill>
                  <a:srgbClr val="3B3D40"/>
                </a:solidFill>
              </a:rPr>
              <a:t>Sole Source of Truth:</a:t>
            </a:r>
            <a:r>
              <a:rPr lang="en-US" sz="1600" dirty="0">
                <a:solidFill>
                  <a:srgbClr val="3B3D40"/>
                </a:solidFill>
              </a:rPr>
              <a:t> </a:t>
            </a:r>
          </a:p>
          <a:p>
            <a:pPr marL="227013" indent="0">
              <a:lnSpc>
                <a:spcPct val="100000"/>
              </a:lnSpc>
              <a:spcBef>
                <a:spcPts val="0"/>
              </a:spcBef>
              <a:buNone/>
            </a:pPr>
            <a:r>
              <a:rPr lang="en-US" sz="1200" dirty="0">
                <a:solidFill>
                  <a:srgbClr val="3B3D40"/>
                </a:solidFill>
              </a:rPr>
              <a:t>The company also maintains a real-time record of the blockchain’s state along with pending transactions to ensure an accurate understanding of a user’s financials at any given time.</a:t>
            </a:r>
          </a:p>
        </p:txBody>
      </p:sp>
      <p:pic>
        <p:nvPicPr>
          <p:cNvPr id="38" name="Graphic 37" descr="Satellite">
            <a:extLst>
              <a:ext uri="{FF2B5EF4-FFF2-40B4-BE49-F238E27FC236}">
                <a16:creationId xmlns:a16="http://schemas.microsoft.com/office/drawing/2014/main" id="{52A8A4B5-C620-84F7-4B39-6ED6D8E4C0F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488717" y="2665404"/>
            <a:ext cx="914400" cy="914400"/>
          </a:xfrm>
          <a:prstGeom prst="rect">
            <a:avLst/>
          </a:prstGeom>
        </p:spPr>
      </p:pic>
      <p:pic>
        <p:nvPicPr>
          <p:cNvPr id="44" name="Graphic 43" descr="Server">
            <a:extLst>
              <a:ext uri="{FF2B5EF4-FFF2-40B4-BE49-F238E27FC236}">
                <a16:creationId xmlns:a16="http://schemas.microsoft.com/office/drawing/2014/main" id="{A6B27DAF-B75F-3A37-A62A-1F122FF4250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53994" y="2665404"/>
            <a:ext cx="914400" cy="914400"/>
          </a:xfrm>
          <a:prstGeom prst="rect">
            <a:avLst/>
          </a:prstGeom>
        </p:spPr>
      </p:pic>
      <p:sp>
        <p:nvSpPr>
          <p:cNvPr id="57" name="TextBox 56">
            <a:extLst>
              <a:ext uri="{FF2B5EF4-FFF2-40B4-BE49-F238E27FC236}">
                <a16:creationId xmlns:a16="http://schemas.microsoft.com/office/drawing/2014/main" id="{1CD0662C-EF97-7576-A235-FBAC2852E393}"/>
              </a:ext>
            </a:extLst>
          </p:cNvPr>
          <p:cNvSpPr txBox="1"/>
          <p:nvPr/>
        </p:nvSpPr>
        <p:spPr>
          <a:xfrm flipH="1">
            <a:off x="457200" y="3584803"/>
            <a:ext cx="1307988" cy="276999"/>
          </a:xfrm>
          <a:prstGeom prst="rect">
            <a:avLst/>
          </a:prstGeom>
          <a:noFill/>
        </p:spPr>
        <p:txBody>
          <a:bodyPr wrap="square">
            <a:spAutoFit/>
          </a:bodyPr>
          <a:lstStyle/>
          <a:p>
            <a:pPr algn="ctr"/>
            <a:r>
              <a:rPr lang="en-US" sz="1200" b="1" dirty="0">
                <a:solidFill>
                  <a:srgbClr val="3B3D40"/>
                </a:solidFill>
              </a:rPr>
              <a:t>Financial Firms</a:t>
            </a:r>
          </a:p>
        </p:txBody>
      </p:sp>
      <p:cxnSp>
        <p:nvCxnSpPr>
          <p:cNvPr id="6" name="Straight Connector 5">
            <a:extLst>
              <a:ext uri="{FF2B5EF4-FFF2-40B4-BE49-F238E27FC236}">
                <a16:creationId xmlns:a16="http://schemas.microsoft.com/office/drawing/2014/main" id="{4CC82B42-0A09-462A-2D29-F3DBC24DCA9C}"/>
              </a:ext>
            </a:extLst>
          </p:cNvPr>
          <p:cNvCxnSpPr>
            <a:cxnSpLocks/>
            <a:endCxn id="45" idx="0"/>
          </p:cNvCxnSpPr>
          <p:nvPr/>
        </p:nvCxnSpPr>
        <p:spPr>
          <a:xfrm>
            <a:off x="3842377" y="2378222"/>
            <a:ext cx="5528" cy="2504393"/>
          </a:xfrm>
          <a:prstGeom prst="line">
            <a:avLst/>
          </a:prstGeom>
          <a:ln w="38100">
            <a:solidFill>
              <a:srgbClr val="3B3D40"/>
            </a:solidFill>
            <a:prstDash val="dash"/>
          </a:ln>
        </p:spPr>
        <p:style>
          <a:lnRef idx="1">
            <a:schemeClr val="accent1"/>
          </a:lnRef>
          <a:fillRef idx="0">
            <a:schemeClr val="accent1"/>
          </a:fillRef>
          <a:effectRef idx="0">
            <a:schemeClr val="accent1"/>
          </a:effectRef>
          <a:fontRef idx="minor">
            <a:schemeClr val="tx1"/>
          </a:fontRef>
        </p:style>
      </p:cxnSp>
      <p:pic>
        <p:nvPicPr>
          <p:cNvPr id="8" name="Graphic 7" descr="Web design">
            <a:extLst>
              <a:ext uri="{FF2B5EF4-FFF2-40B4-BE49-F238E27FC236}">
                <a16:creationId xmlns:a16="http://schemas.microsoft.com/office/drawing/2014/main" id="{CAD2C8D1-A287-15CA-1A59-79521908868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292696" y="2665404"/>
            <a:ext cx="914400" cy="914400"/>
          </a:xfrm>
          <a:prstGeom prst="rect">
            <a:avLst/>
          </a:prstGeom>
        </p:spPr>
      </p:pic>
      <p:sp>
        <p:nvSpPr>
          <p:cNvPr id="10" name="TextBox 9">
            <a:extLst>
              <a:ext uri="{FF2B5EF4-FFF2-40B4-BE49-F238E27FC236}">
                <a16:creationId xmlns:a16="http://schemas.microsoft.com/office/drawing/2014/main" id="{F55DAD7F-111E-0777-F8C2-BCA514736CA0}"/>
              </a:ext>
            </a:extLst>
          </p:cNvPr>
          <p:cNvSpPr txBox="1"/>
          <p:nvPr/>
        </p:nvSpPr>
        <p:spPr>
          <a:xfrm flipH="1">
            <a:off x="2095902" y="3584803"/>
            <a:ext cx="1307988" cy="461665"/>
          </a:xfrm>
          <a:prstGeom prst="rect">
            <a:avLst/>
          </a:prstGeom>
          <a:noFill/>
        </p:spPr>
        <p:txBody>
          <a:bodyPr wrap="square">
            <a:spAutoFit/>
          </a:bodyPr>
          <a:lstStyle/>
          <a:p>
            <a:pPr algn="ctr"/>
            <a:r>
              <a:rPr lang="en-US" sz="1200" b="1" dirty="0">
                <a:solidFill>
                  <a:srgbClr val="3B3D40"/>
                </a:solidFill>
              </a:rPr>
              <a:t>Specially Set up PCIDSS Company</a:t>
            </a:r>
          </a:p>
        </p:txBody>
      </p:sp>
      <p:sp>
        <p:nvSpPr>
          <p:cNvPr id="11" name="TextBox 10">
            <a:extLst>
              <a:ext uri="{FF2B5EF4-FFF2-40B4-BE49-F238E27FC236}">
                <a16:creationId xmlns:a16="http://schemas.microsoft.com/office/drawing/2014/main" id="{D5B05B2F-72A0-9418-A39D-320F79FC1839}"/>
              </a:ext>
            </a:extLst>
          </p:cNvPr>
          <p:cNvSpPr txBox="1"/>
          <p:nvPr/>
        </p:nvSpPr>
        <p:spPr>
          <a:xfrm flipH="1">
            <a:off x="4291923" y="3584803"/>
            <a:ext cx="1307988" cy="276999"/>
          </a:xfrm>
          <a:prstGeom prst="rect">
            <a:avLst/>
          </a:prstGeom>
          <a:noFill/>
        </p:spPr>
        <p:txBody>
          <a:bodyPr wrap="square">
            <a:spAutoFit/>
          </a:bodyPr>
          <a:lstStyle/>
          <a:p>
            <a:pPr algn="ctr"/>
            <a:r>
              <a:rPr lang="en-US" sz="1200" b="1" dirty="0">
                <a:solidFill>
                  <a:srgbClr val="3B3D40"/>
                </a:solidFill>
              </a:rPr>
              <a:t>Oracle</a:t>
            </a:r>
          </a:p>
        </p:txBody>
      </p:sp>
      <p:sp>
        <p:nvSpPr>
          <p:cNvPr id="17" name="TextBox 16">
            <a:extLst>
              <a:ext uri="{FF2B5EF4-FFF2-40B4-BE49-F238E27FC236}">
                <a16:creationId xmlns:a16="http://schemas.microsoft.com/office/drawing/2014/main" id="{14160F77-F54A-0477-7D9F-9E62CDCA5BB8}"/>
              </a:ext>
            </a:extLst>
          </p:cNvPr>
          <p:cNvSpPr txBox="1"/>
          <p:nvPr/>
        </p:nvSpPr>
        <p:spPr>
          <a:xfrm flipH="1">
            <a:off x="5930625" y="3584803"/>
            <a:ext cx="1307988" cy="276999"/>
          </a:xfrm>
          <a:prstGeom prst="rect">
            <a:avLst/>
          </a:prstGeom>
          <a:noFill/>
        </p:spPr>
        <p:txBody>
          <a:bodyPr wrap="square">
            <a:spAutoFit/>
          </a:bodyPr>
          <a:lstStyle/>
          <a:p>
            <a:pPr algn="ctr"/>
            <a:r>
              <a:rPr lang="en-US" sz="1200" b="1" dirty="0">
                <a:solidFill>
                  <a:srgbClr val="3B3D40"/>
                </a:solidFill>
              </a:rPr>
              <a:t>Blockchain</a:t>
            </a:r>
          </a:p>
        </p:txBody>
      </p:sp>
      <p:pic>
        <p:nvPicPr>
          <p:cNvPr id="19" name="Graphic 18" descr="Link">
            <a:extLst>
              <a:ext uri="{FF2B5EF4-FFF2-40B4-BE49-F238E27FC236}">
                <a16:creationId xmlns:a16="http://schemas.microsoft.com/office/drawing/2014/main" id="{F0F7E301-16D8-63AA-4294-4DE52AD2FF1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127419" y="2646507"/>
            <a:ext cx="914400" cy="914400"/>
          </a:xfrm>
          <a:prstGeom prst="rect">
            <a:avLst/>
          </a:prstGeom>
        </p:spPr>
      </p:pic>
      <p:sp>
        <p:nvSpPr>
          <p:cNvPr id="20" name="Triangle 19">
            <a:extLst>
              <a:ext uri="{FF2B5EF4-FFF2-40B4-BE49-F238E27FC236}">
                <a16:creationId xmlns:a16="http://schemas.microsoft.com/office/drawing/2014/main" id="{0CA732D1-6C1B-172B-FAB7-57C769DCF113}"/>
              </a:ext>
            </a:extLst>
          </p:cNvPr>
          <p:cNvSpPr/>
          <p:nvPr/>
        </p:nvSpPr>
        <p:spPr>
          <a:xfrm rot="5400000" flipH="1">
            <a:off x="5502378" y="3066758"/>
            <a:ext cx="603315" cy="137166"/>
          </a:xfrm>
          <a:prstGeom prst="triangle">
            <a:avLst/>
          </a:prstGeom>
          <a:solidFill>
            <a:srgbClr val="3B3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riangle 20">
            <a:extLst>
              <a:ext uri="{FF2B5EF4-FFF2-40B4-BE49-F238E27FC236}">
                <a16:creationId xmlns:a16="http://schemas.microsoft.com/office/drawing/2014/main" id="{483A3B0A-4428-E8FD-7949-267CB6161B37}"/>
              </a:ext>
            </a:extLst>
          </p:cNvPr>
          <p:cNvSpPr/>
          <p:nvPr/>
        </p:nvSpPr>
        <p:spPr>
          <a:xfrm rot="5400000" flipH="1">
            <a:off x="1729423" y="3066759"/>
            <a:ext cx="603315" cy="137166"/>
          </a:xfrm>
          <a:prstGeom prst="triangle">
            <a:avLst/>
          </a:prstGeom>
          <a:solidFill>
            <a:srgbClr val="3B3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riangle 21">
            <a:extLst>
              <a:ext uri="{FF2B5EF4-FFF2-40B4-BE49-F238E27FC236}">
                <a16:creationId xmlns:a16="http://schemas.microsoft.com/office/drawing/2014/main" id="{7D834EDA-E811-27FB-E7CF-85A6F6D9BD01}"/>
              </a:ext>
            </a:extLst>
          </p:cNvPr>
          <p:cNvSpPr/>
          <p:nvPr/>
        </p:nvSpPr>
        <p:spPr>
          <a:xfrm rot="16200000" flipH="1">
            <a:off x="1502298" y="3066759"/>
            <a:ext cx="603315" cy="137166"/>
          </a:xfrm>
          <a:prstGeom prst="triangle">
            <a:avLst/>
          </a:prstGeom>
          <a:solidFill>
            <a:srgbClr val="3B3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5" name="Straight Arrow Connector 34">
            <a:extLst>
              <a:ext uri="{FF2B5EF4-FFF2-40B4-BE49-F238E27FC236}">
                <a16:creationId xmlns:a16="http://schemas.microsoft.com/office/drawing/2014/main" id="{EB6E792D-29F7-5D60-6244-DA840AC3CB31}"/>
              </a:ext>
            </a:extLst>
          </p:cNvPr>
          <p:cNvCxnSpPr>
            <a:cxnSpLocks/>
            <a:stCxn id="8" idx="3"/>
            <a:endCxn id="38" idx="1"/>
          </p:cNvCxnSpPr>
          <p:nvPr/>
        </p:nvCxnSpPr>
        <p:spPr>
          <a:xfrm>
            <a:off x="3207096" y="3122604"/>
            <a:ext cx="1281621" cy="0"/>
          </a:xfrm>
          <a:prstGeom prst="straightConnector1">
            <a:avLst/>
          </a:prstGeom>
          <a:ln w="5715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Elbow Connector 36">
            <a:extLst>
              <a:ext uri="{FF2B5EF4-FFF2-40B4-BE49-F238E27FC236}">
                <a16:creationId xmlns:a16="http://schemas.microsoft.com/office/drawing/2014/main" id="{8492B827-BFC2-9A80-4A69-4C7E2EB16970}"/>
              </a:ext>
            </a:extLst>
          </p:cNvPr>
          <p:cNvCxnSpPr>
            <a:stCxn id="17" idx="2"/>
            <a:endCxn id="10" idx="2"/>
          </p:cNvCxnSpPr>
          <p:nvPr/>
        </p:nvCxnSpPr>
        <p:spPr>
          <a:xfrm rot="5400000">
            <a:off x="4574925" y="2036773"/>
            <a:ext cx="184666" cy="3834723"/>
          </a:xfrm>
          <a:prstGeom prst="bentConnector3">
            <a:avLst>
              <a:gd name="adj1" fmla="val 279945"/>
            </a:avLst>
          </a:prstGeom>
          <a:ln w="57150">
            <a:solidFill>
              <a:schemeClr val="accent1">
                <a:lumMod val="60000"/>
                <a:lumOff val="4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FDEFF25C-149D-B409-F343-894E16EB5FFC}"/>
              </a:ext>
            </a:extLst>
          </p:cNvPr>
          <p:cNvSpPr txBox="1"/>
          <p:nvPr/>
        </p:nvSpPr>
        <p:spPr>
          <a:xfrm flipH="1">
            <a:off x="3842377" y="4060756"/>
            <a:ext cx="1307988" cy="276999"/>
          </a:xfrm>
          <a:prstGeom prst="rect">
            <a:avLst/>
          </a:prstGeom>
          <a:noFill/>
        </p:spPr>
        <p:txBody>
          <a:bodyPr wrap="square">
            <a:spAutoFit/>
          </a:bodyPr>
          <a:lstStyle/>
          <a:p>
            <a:pPr algn="ctr"/>
            <a:r>
              <a:rPr lang="en-US" sz="1200" b="1" dirty="0">
                <a:solidFill>
                  <a:srgbClr val="3B3D40"/>
                </a:solidFill>
              </a:rPr>
              <a:t>Data Queries</a:t>
            </a:r>
          </a:p>
        </p:txBody>
      </p:sp>
      <p:sp>
        <p:nvSpPr>
          <p:cNvPr id="45" name="TextBox 44">
            <a:extLst>
              <a:ext uri="{FF2B5EF4-FFF2-40B4-BE49-F238E27FC236}">
                <a16:creationId xmlns:a16="http://schemas.microsoft.com/office/drawing/2014/main" id="{C19C3837-B6DC-9DED-45B7-5B0367587897}"/>
              </a:ext>
            </a:extLst>
          </p:cNvPr>
          <p:cNvSpPr txBox="1"/>
          <p:nvPr/>
        </p:nvSpPr>
        <p:spPr>
          <a:xfrm>
            <a:off x="733555" y="4882615"/>
            <a:ext cx="6228700" cy="1508105"/>
          </a:xfrm>
          <a:prstGeom prst="rect">
            <a:avLst/>
          </a:prstGeom>
          <a:noFill/>
        </p:spPr>
        <p:txBody>
          <a:bodyPr wrap="square" rtlCol="0">
            <a:spAutoFit/>
          </a:bodyPr>
          <a:lstStyle/>
          <a:p>
            <a:pPr algn="ctr"/>
            <a:r>
              <a:rPr lang="en-US" sz="2000" b="1" dirty="0">
                <a:solidFill>
                  <a:srgbClr val="3B3D40"/>
                </a:solidFill>
              </a:rPr>
              <a:t>One Way Information Barrier</a:t>
            </a:r>
          </a:p>
          <a:p>
            <a:pPr lvl="0" algn="ctr"/>
            <a:endParaRPr lang="en-US" sz="1200" b="1" dirty="0">
              <a:solidFill>
                <a:srgbClr val="3B3D40"/>
              </a:solidFill>
            </a:endParaRPr>
          </a:p>
          <a:p>
            <a:pPr lvl="0" algn="ctr"/>
            <a:r>
              <a:rPr lang="en-US" sz="1200" b="1" dirty="0">
                <a:solidFill>
                  <a:srgbClr val="3B3D40"/>
                </a:solidFill>
              </a:rPr>
              <a:t>The only way the blockchain receives ISO8583 transaction information is through the oracle. This allows us to hide sensitive details like account numbers and authorization codes that are contained in the payload of an ISO8583 transaction. The PCIDSS compliant company also allows us to perform data queries on-chain to keep an up to date record of the ledger to perform balance checks necessary for real-time authorizations.</a:t>
            </a:r>
          </a:p>
        </p:txBody>
      </p:sp>
    </p:spTree>
    <p:extLst>
      <p:ext uri="{BB962C8B-B14F-4D97-AF65-F5344CB8AC3E}">
        <p14:creationId xmlns:p14="http://schemas.microsoft.com/office/powerpoint/2010/main" val="31117629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E4E4E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B18EC-7933-446E-A750-8FCBDAD67CC3}"/>
              </a:ext>
            </a:extLst>
          </p:cNvPr>
          <p:cNvSpPr>
            <a:spLocks noGrp="1"/>
          </p:cNvSpPr>
          <p:nvPr>
            <p:ph type="title"/>
          </p:nvPr>
        </p:nvSpPr>
        <p:spPr>
          <a:xfrm>
            <a:off x="457200" y="252669"/>
            <a:ext cx="11304698" cy="1325563"/>
          </a:xfrm>
        </p:spPr>
        <p:txBody>
          <a:bodyPr>
            <a:noAutofit/>
          </a:bodyPr>
          <a:lstStyle/>
          <a:p>
            <a:r>
              <a:rPr lang="en-US" sz="2800" kern="0" dirty="0">
                <a:solidFill>
                  <a:srgbClr val="3B3D40"/>
                </a:solidFill>
                <a:latin typeface="Helvetica Neue" panose="02000503000000020004" pitchFamily="2" charset="0"/>
                <a:ea typeface="Helvetica Neue" panose="02000503000000020004" pitchFamily="2" charset="0"/>
                <a:cs typeface="Helvetica Neue" panose="02000503000000020004" pitchFamily="2" charset="0"/>
              </a:rPr>
              <a:t>At a high level, here is the comparison between traditional networks and through our proposed oracle-based authorization flow.</a:t>
            </a:r>
          </a:p>
        </p:txBody>
      </p:sp>
      <p:sp>
        <p:nvSpPr>
          <p:cNvPr id="3" name="Rounded Rectangle 2">
            <a:extLst>
              <a:ext uri="{FF2B5EF4-FFF2-40B4-BE49-F238E27FC236}">
                <a16:creationId xmlns:a16="http://schemas.microsoft.com/office/drawing/2014/main" id="{4312370B-5B30-0E51-2445-2792A30F9D2A}"/>
              </a:ext>
            </a:extLst>
          </p:cNvPr>
          <p:cNvSpPr/>
          <p:nvPr/>
        </p:nvSpPr>
        <p:spPr>
          <a:xfrm>
            <a:off x="556576" y="2143697"/>
            <a:ext cx="1382983" cy="44523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kern="0" dirty="0">
                <a:solidFill>
                  <a:srgbClr val="3B3D40"/>
                </a:solidFill>
                <a:latin typeface="Helvetica Neue" panose="02000503000000020004" pitchFamily="2" charset="0"/>
                <a:ea typeface="Helvetica Neue" panose="02000503000000020004" pitchFamily="2" charset="0"/>
                <a:cs typeface="Helvetica Neue" panose="02000503000000020004" pitchFamily="2" charset="0"/>
              </a:rPr>
              <a:t>Merchant</a:t>
            </a:r>
            <a:endParaRPr lang="en-US" sz="1100" kern="0" dirty="0">
              <a:solidFill>
                <a:srgbClr val="3B3D40"/>
              </a:solidFill>
              <a:latin typeface="Helvetica Neue" panose="02000503000000020004" pitchFamily="2" charset="0"/>
              <a:ea typeface="Helvetica Neue" panose="02000503000000020004" pitchFamily="2" charset="0"/>
              <a:cs typeface="Helvetica Neue" panose="02000503000000020004" pitchFamily="2" charset="0"/>
            </a:endParaRPr>
          </a:p>
          <a:p>
            <a:pPr algn="ctr"/>
            <a:r>
              <a:rPr lang="en-US" sz="1100" i="1" kern="0" dirty="0" err="1">
                <a:solidFill>
                  <a:srgbClr val="3B3D40"/>
                </a:solidFill>
                <a:latin typeface="Helvetica Neue" panose="02000503000000020004" pitchFamily="2" charset="0"/>
                <a:ea typeface="Helvetica Neue" panose="02000503000000020004" pitchFamily="2" charset="0"/>
                <a:cs typeface="Helvetica Neue" panose="02000503000000020004" pitchFamily="2" charset="0"/>
              </a:rPr>
              <a:t>Amazon.com</a:t>
            </a:r>
            <a:endParaRPr lang="en-US" sz="1100" i="1" kern="0" dirty="0">
              <a:solidFill>
                <a:srgbClr val="3B3D40"/>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9" name="Triangle 8">
            <a:extLst>
              <a:ext uri="{FF2B5EF4-FFF2-40B4-BE49-F238E27FC236}">
                <a16:creationId xmlns:a16="http://schemas.microsoft.com/office/drawing/2014/main" id="{38202A78-47FB-BDE9-2C1C-3C6055094AD1}"/>
              </a:ext>
            </a:extLst>
          </p:cNvPr>
          <p:cNvSpPr/>
          <p:nvPr/>
        </p:nvSpPr>
        <p:spPr>
          <a:xfrm rot="5400000">
            <a:off x="2246223" y="3114093"/>
            <a:ext cx="840827" cy="273269"/>
          </a:xfrm>
          <a:prstGeom prst="triangle">
            <a:avLst/>
          </a:prstGeom>
          <a:solidFill>
            <a:srgbClr val="3B3D4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riangle 17">
            <a:extLst>
              <a:ext uri="{FF2B5EF4-FFF2-40B4-BE49-F238E27FC236}">
                <a16:creationId xmlns:a16="http://schemas.microsoft.com/office/drawing/2014/main" id="{B666939E-101F-A925-7B76-E51A0EB84BAF}"/>
              </a:ext>
            </a:extLst>
          </p:cNvPr>
          <p:cNvSpPr/>
          <p:nvPr/>
        </p:nvSpPr>
        <p:spPr>
          <a:xfrm rot="5400000">
            <a:off x="5478178" y="3114093"/>
            <a:ext cx="840827" cy="273269"/>
          </a:xfrm>
          <a:prstGeom prst="triangle">
            <a:avLst/>
          </a:prstGeom>
          <a:solidFill>
            <a:srgbClr val="3B3D4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riangle 22">
            <a:extLst>
              <a:ext uri="{FF2B5EF4-FFF2-40B4-BE49-F238E27FC236}">
                <a16:creationId xmlns:a16="http://schemas.microsoft.com/office/drawing/2014/main" id="{57F03EFD-6C48-6340-687E-1620803DDB49}"/>
              </a:ext>
            </a:extLst>
          </p:cNvPr>
          <p:cNvSpPr/>
          <p:nvPr/>
        </p:nvSpPr>
        <p:spPr>
          <a:xfrm rot="5400000">
            <a:off x="8823066" y="3114093"/>
            <a:ext cx="840827" cy="273269"/>
          </a:xfrm>
          <a:prstGeom prst="triangle">
            <a:avLst/>
          </a:prstGeom>
          <a:solidFill>
            <a:srgbClr val="3B3D4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 Placeholder 2">
            <a:extLst>
              <a:ext uri="{FF2B5EF4-FFF2-40B4-BE49-F238E27FC236}">
                <a16:creationId xmlns:a16="http://schemas.microsoft.com/office/drawing/2014/main" id="{4A19BF18-77FD-3689-DFF4-80F4F740A59D}"/>
              </a:ext>
            </a:extLst>
          </p:cNvPr>
          <p:cNvSpPr txBox="1">
            <a:spLocks/>
          </p:cNvSpPr>
          <p:nvPr/>
        </p:nvSpPr>
        <p:spPr>
          <a:xfrm>
            <a:off x="2209436" y="2466326"/>
            <a:ext cx="914400" cy="297517"/>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ctr"/>
            <a:r>
              <a:rPr lang="en-US" sz="1000" dirty="0">
                <a:latin typeface="Helvetica Neue" panose="02000503000000020004" pitchFamily="2" charset="0"/>
                <a:ea typeface="Helvetica Neue" panose="02000503000000020004" pitchFamily="2" charset="0"/>
                <a:cs typeface="Helvetica Neue" panose="02000503000000020004" pitchFamily="2" charset="0"/>
              </a:rPr>
              <a:t>JSON, XML or</a:t>
            </a:r>
          </a:p>
          <a:p>
            <a:pPr algn="ctr"/>
            <a:r>
              <a:rPr lang="en-US" sz="1000" dirty="0">
                <a:latin typeface="Helvetica Neue" panose="02000503000000020004" pitchFamily="2" charset="0"/>
                <a:ea typeface="Helvetica Neue" panose="02000503000000020004" pitchFamily="2" charset="0"/>
                <a:cs typeface="Helvetica Neue" panose="02000503000000020004" pitchFamily="2" charset="0"/>
              </a:rPr>
              <a:t>Custom API</a:t>
            </a:r>
          </a:p>
        </p:txBody>
      </p:sp>
      <p:sp>
        <p:nvSpPr>
          <p:cNvPr id="25" name="Text Placeholder 2">
            <a:extLst>
              <a:ext uri="{FF2B5EF4-FFF2-40B4-BE49-F238E27FC236}">
                <a16:creationId xmlns:a16="http://schemas.microsoft.com/office/drawing/2014/main" id="{CF901F37-D60E-927C-E3E8-8BB4FA3244F1}"/>
              </a:ext>
            </a:extLst>
          </p:cNvPr>
          <p:cNvSpPr txBox="1">
            <a:spLocks/>
          </p:cNvSpPr>
          <p:nvPr/>
        </p:nvSpPr>
        <p:spPr>
          <a:xfrm>
            <a:off x="5441391" y="2460170"/>
            <a:ext cx="914400" cy="309828"/>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ctr"/>
            <a:r>
              <a:rPr lang="en-US" sz="1050" dirty="0">
                <a:latin typeface="Helvetica Neue" panose="02000503000000020004" pitchFamily="2" charset="0"/>
                <a:ea typeface="Helvetica Neue" panose="02000503000000020004" pitchFamily="2" charset="0"/>
                <a:cs typeface="Helvetica Neue" panose="02000503000000020004" pitchFamily="2" charset="0"/>
              </a:rPr>
              <a:t>ISO8583 or</a:t>
            </a:r>
          </a:p>
          <a:p>
            <a:pPr algn="ctr"/>
            <a:r>
              <a:rPr lang="en-US" sz="1050" dirty="0">
                <a:latin typeface="Helvetica Neue" panose="02000503000000020004" pitchFamily="2" charset="0"/>
                <a:ea typeface="Helvetica Neue" panose="02000503000000020004" pitchFamily="2" charset="0"/>
                <a:cs typeface="Helvetica Neue" panose="02000503000000020004" pitchFamily="2" charset="0"/>
              </a:rPr>
              <a:t>AS2805</a:t>
            </a:r>
          </a:p>
        </p:txBody>
      </p:sp>
      <p:sp>
        <p:nvSpPr>
          <p:cNvPr id="26" name="Text Placeholder 2">
            <a:extLst>
              <a:ext uri="{FF2B5EF4-FFF2-40B4-BE49-F238E27FC236}">
                <a16:creationId xmlns:a16="http://schemas.microsoft.com/office/drawing/2014/main" id="{73A6EBBC-634A-AAD4-717E-4207EDDCFB38}"/>
              </a:ext>
            </a:extLst>
          </p:cNvPr>
          <p:cNvSpPr txBox="1">
            <a:spLocks/>
          </p:cNvSpPr>
          <p:nvPr/>
        </p:nvSpPr>
        <p:spPr>
          <a:xfrm>
            <a:off x="8786279" y="2460170"/>
            <a:ext cx="914400" cy="309828"/>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ctr"/>
            <a:r>
              <a:rPr lang="en-US" sz="1050" dirty="0">
                <a:latin typeface="Helvetica Neue" panose="02000503000000020004" pitchFamily="2" charset="0"/>
                <a:ea typeface="Helvetica Neue" panose="02000503000000020004" pitchFamily="2" charset="0"/>
                <a:cs typeface="Helvetica Neue" panose="02000503000000020004" pitchFamily="2" charset="0"/>
              </a:rPr>
              <a:t>ISO8583 or</a:t>
            </a:r>
          </a:p>
          <a:p>
            <a:pPr algn="ctr"/>
            <a:r>
              <a:rPr lang="en-US" sz="1050" dirty="0">
                <a:latin typeface="Helvetica Neue" panose="02000503000000020004" pitchFamily="2" charset="0"/>
                <a:ea typeface="Helvetica Neue" panose="02000503000000020004" pitchFamily="2" charset="0"/>
                <a:cs typeface="Helvetica Neue" panose="02000503000000020004" pitchFamily="2" charset="0"/>
              </a:rPr>
              <a:t>AS2805</a:t>
            </a:r>
          </a:p>
        </p:txBody>
      </p:sp>
      <p:sp>
        <p:nvSpPr>
          <p:cNvPr id="27" name="Text Placeholder 2">
            <a:extLst>
              <a:ext uri="{FF2B5EF4-FFF2-40B4-BE49-F238E27FC236}">
                <a16:creationId xmlns:a16="http://schemas.microsoft.com/office/drawing/2014/main" id="{A4E9480C-4882-5968-5B44-680AFFDBA36F}"/>
              </a:ext>
            </a:extLst>
          </p:cNvPr>
          <p:cNvSpPr txBox="1">
            <a:spLocks/>
          </p:cNvSpPr>
          <p:nvPr/>
        </p:nvSpPr>
        <p:spPr>
          <a:xfrm>
            <a:off x="203187" y="1736828"/>
            <a:ext cx="11785626" cy="248273"/>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ctr" defTabSz="412724" rtl="0" eaLnBrk="1" fontAlgn="auto" latinLnBrk="0" hangingPunct="0">
              <a:lnSpc>
                <a:spcPct val="80000"/>
              </a:lnSpc>
              <a:spcBef>
                <a:spcPts val="0"/>
              </a:spcBef>
              <a:spcAft>
                <a:spcPts val="0"/>
              </a:spcAft>
              <a:buClrTx/>
              <a:buSzTx/>
              <a:buFontTx/>
              <a:buNone/>
              <a:tabLst/>
              <a:defRPr/>
            </a:pPr>
            <a:r>
              <a:rPr lang="en-US" sz="1600" b="0" dirty="0">
                <a:latin typeface="Helvetica Neue" panose="02000503000000020004" pitchFamily="2" charset="0"/>
                <a:ea typeface="Helvetica Neue" panose="02000503000000020004" pitchFamily="2" charset="0"/>
                <a:cs typeface="Helvetica Neue" panose="02000503000000020004" pitchFamily="2" charset="0"/>
              </a:rPr>
              <a:t>Authorization requests are routed by BIN number and are sent to either the issuing bank or our company for a response.</a:t>
            </a:r>
            <a:endParaRPr kumimoji="0" lang="en-US" sz="1600" b="0" i="0" u="none" strike="noStrike" kern="0" cap="none" spc="0" normalizeH="0" baseline="0" noProof="0" dirty="0">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cxnSp>
        <p:nvCxnSpPr>
          <p:cNvPr id="28" name="Straight Connector 27">
            <a:extLst>
              <a:ext uri="{FF2B5EF4-FFF2-40B4-BE49-F238E27FC236}">
                <a16:creationId xmlns:a16="http://schemas.microsoft.com/office/drawing/2014/main" id="{57D11EAF-2168-3C6C-CA54-CD656F7E35CC}"/>
              </a:ext>
            </a:extLst>
          </p:cNvPr>
          <p:cNvCxnSpPr>
            <a:cxnSpLocks/>
          </p:cNvCxnSpPr>
          <p:nvPr/>
        </p:nvCxnSpPr>
        <p:spPr>
          <a:xfrm>
            <a:off x="234186" y="1992829"/>
            <a:ext cx="11723628"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92D54527-C3F8-8664-7393-ABE18D980996}"/>
              </a:ext>
            </a:extLst>
          </p:cNvPr>
          <p:cNvCxnSpPr/>
          <p:nvPr/>
        </p:nvCxnSpPr>
        <p:spPr>
          <a:xfrm>
            <a:off x="457200" y="4430599"/>
            <a:ext cx="11373439" cy="0"/>
          </a:xfrm>
          <a:prstGeom prst="line">
            <a:avLst/>
          </a:prstGeom>
          <a:ln w="28575">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pic>
        <p:nvPicPr>
          <p:cNvPr id="32" name="Graphic 31" descr="Credit card">
            <a:extLst>
              <a:ext uri="{FF2B5EF4-FFF2-40B4-BE49-F238E27FC236}">
                <a16:creationId xmlns:a16="http://schemas.microsoft.com/office/drawing/2014/main" id="{A692BEC5-FDAD-EA33-1682-48D785D4EA6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25227" y="2586560"/>
            <a:ext cx="785803" cy="785803"/>
          </a:xfrm>
          <a:prstGeom prst="rect">
            <a:avLst/>
          </a:prstGeom>
        </p:spPr>
      </p:pic>
      <p:pic>
        <p:nvPicPr>
          <p:cNvPr id="34" name="Graphic 33" descr="Network diagram">
            <a:extLst>
              <a:ext uri="{FF2B5EF4-FFF2-40B4-BE49-F238E27FC236}">
                <a16:creationId xmlns:a16="http://schemas.microsoft.com/office/drawing/2014/main" id="{1B39DD6F-CE32-B1AF-BBA4-213B2132196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0800000">
            <a:off x="3799085" y="2586559"/>
            <a:ext cx="785803" cy="785803"/>
          </a:xfrm>
          <a:prstGeom prst="rect">
            <a:avLst/>
          </a:prstGeom>
        </p:spPr>
      </p:pic>
      <p:sp>
        <p:nvSpPr>
          <p:cNvPr id="36" name="Rounded Rectangle 35">
            <a:extLst>
              <a:ext uri="{FF2B5EF4-FFF2-40B4-BE49-F238E27FC236}">
                <a16:creationId xmlns:a16="http://schemas.microsoft.com/office/drawing/2014/main" id="{944496EA-80CC-E42E-C6B3-F2A3BB64A033}"/>
              </a:ext>
            </a:extLst>
          </p:cNvPr>
          <p:cNvSpPr/>
          <p:nvPr/>
        </p:nvSpPr>
        <p:spPr>
          <a:xfrm>
            <a:off x="3325980" y="2143697"/>
            <a:ext cx="1845534" cy="44523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kern="0" dirty="0">
                <a:solidFill>
                  <a:srgbClr val="3B3D40"/>
                </a:solidFill>
                <a:latin typeface="Helvetica Neue" panose="02000503000000020004" pitchFamily="2" charset="0"/>
                <a:ea typeface="Helvetica Neue" panose="02000503000000020004" pitchFamily="2" charset="0"/>
                <a:cs typeface="Helvetica Neue" panose="02000503000000020004" pitchFamily="2" charset="0"/>
              </a:rPr>
              <a:t>Traditional Network</a:t>
            </a:r>
            <a:endParaRPr lang="en-US" sz="1100" kern="0" dirty="0">
              <a:solidFill>
                <a:srgbClr val="3B3D40"/>
              </a:solidFill>
              <a:latin typeface="Helvetica Neue" panose="02000503000000020004" pitchFamily="2" charset="0"/>
              <a:ea typeface="Helvetica Neue" panose="02000503000000020004" pitchFamily="2" charset="0"/>
              <a:cs typeface="Helvetica Neue" panose="02000503000000020004" pitchFamily="2" charset="0"/>
            </a:endParaRPr>
          </a:p>
          <a:p>
            <a:pPr algn="ctr"/>
            <a:r>
              <a:rPr lang="en-US" sz="1100" i="1" kern="0" dirty="0">
                <a:solidFill>
                  <a:srgbClr val="3B3D40"/>
                </a:solidFill>
                <a:latin typeface="Helvetica Neue" panose="02000503000000020004" pitchFamily="2" charset="0"/>
                <a:ea typeface="Helvetica Neue" panose="02000503000000020004" pitchFamily="2" charset="0"/>
                <a:cs typeface="Helvetica Neue" panose="02000503000000020004" pitchFamily="2" charset="0"/>
              </a:rPr>
              <a:t>Stripe/MasterCard</a:t>
            </a:r>
          </a:p>
        </p:txBody>
      </p:sp>
      <p:sp>
        <p:nvSpPr>
          <p:cNvPr id="39" name="Rounded Rectangle 38">
            <a:extLst>
              <a:ext uri="{FF2B5EF4-FFF2-40B4-BE49-F238E27FC236}">
                <a16:creationId xmlns:a16="http://schemas.microsoft.com/office/drawing/2014/main" id="{172E6444-808E-4A01-C793-BBF3C7426CD3}"/>
              </a:ext>
            </a:extLst>
          </p:cNvPr>
          <p:cNvSpPr/>
          <p:nvPr/>
        </p:nvSpPr>
        <p:spPr>
          <a:xfrm>
            <a:off x="6557935" y="2143697"/>
            <a:ext cx="1845534" cy="44523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kern="0" dirty="0">
                <a:solidFill>
                  <a:srgbClr val="3B3D40"/>
                </a:solidFill>
                <a:latin typeface="Helvetica Neue" panose="02000503000000020004" pitchFamily="2" charset="0"/>
                <a:ea typeface="Helvetica Neue" panose="02000503000000020004" pitchFamily="2" charset="0"/>
                <a:cs typeface="Helvetica Neue" panose="02000503000000020004" pitchFamily="2" charset="0"/>
              </a:rPr>
              <a:t>Issuing Bank</a:t>
            </a:r>
            <a:endParaRPr lang="en-US" sz="1100" kern="0" dirty="0">
              <a:solidFill>
                <a:srgbClr val="3B3D40"/>
              </a:solidFill>
              <a:latin typeface="Helvetica Neue" panose="02000503000000020004" pitchFamily="2" charset="0"/>
              <a:ea typeface="Helvetica Neue" panose="02000503000000020004" pitchFamily="2" charset="0"/>
              <a:cs typeface="Helvetica Neue" panose="02000503000000020004" pitchFamily="2" charset="0"/>
            </a:endParaRPr>
          </a:p>
          <a:p>
            <a:pPr algn="ctr"/>
            <a:r>
              <a:rPr lang="en-US" sz="1100" i="1" kern="0" dirty="0">
                <a:solidFill>
                  <a:srgbClr val="3B3D40"/>
                </a:solidFill>
                <a:latin typeface="Helvetica Neue" panose="02000503000000020004" pitchFamily="2" charset="0"/>
                <a:ea typeface="Helvetica Neue" panose="02000503000000020004" pitchFamily="2" charset="0"/>
                <a:cs typeface="Helvetica Neue" panose="02000503000000020004" pitchFamily="2" charset="0"/>
              </a:rPr>
              <a:t>Chase</a:t>
            </a:r>
          </a:p>
        </p:txBody>
      </p:sp>
      <p:sp>
        <p:nvSpPr>
          <p:cNvPr id="40" name="Rounded Rectangle 39">
            <a:extLst>
              <a:ext uri="{FF2B5EF4-FFF2-40B4-BE49-F238E27FC236}">
                <a16:creationId xmlns:a16="http://schemas.microsoft.com/office/drawing/2014/main" id="{D956A398-95AF-A0AA-3ACD-F6B920385EAC}"/>
              </a:ext>
            </a:extLst>
          </p:cNvPr>
          <p:cNvSpPr/>
          <p:nvPr/>
        </p:nvSpPr>
        <p:spPr>
          <a:xfrm>
            <a:off x="9789890" y="2143697"/>
            <a:ext cx="1845534" cy="44523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kern="0" dirty="0">
                <a:solidFill>
                  <a:srgbClr val="3B3D40"/>
                </a:solidFill>
                <a:latin typeface="Helvetica Neue" panose="02000503000000020004" pitchFamily="2" charset="0"/>
                <a:ea typeface="Helvetica Neue" panose="02000503000000020004" pitchFamily="2" charset="0"/>
                <a:cs typeface="Helvetica Neue" panose="02000503000000020004" pitchFamily="2" charset="0"/>
              </a:rPr>
              <a:t>Payment Processer</a:t>
            </a:r>
            <a:endParaRPr lang="en-US" sz="1100" kern="0" dirty="0">
              <a:solidFill>
                <a:srgbClr val="3B3D40"/>
              </a:solidFill>
              <a:latin typeface="Helvetica Neue" panose="02000503000000020004" pitchFamily="2" charset="0"/>
              <a:ea typeface="Helvetica Neue" panose="02000503000000020004" pitchFamily="2" charset="0"/>
              <a:cs typeface="Helvetica Neue" panose="02000503000000020004" pitchFamily="2" charset="0"/>
            </a:endParaRPr>
          </a:p>
          <a:p>
            <a:pPr algn="ctr"/>
            <a:r>
              <a:rPr lang="en-US" sz="1100" i="1" kern="0" dirty="0">
                <a:solidFill>
                  <a:srgbClr val="3B3D40"/>
                </a:solidFill>
                <a:latin typeface="Helvetica Neue" panose="02000503000000020004" pitchFamily="2" charset="0"/>
                <a:ea typeface="Helvetica Neue" panose="02000503000000020004" pitchFamily="2" charset="0"/>
                <a:cs typeface="Helvetica Neue" panose="02000503000000020004" pitchFamily="2" charset="0"/>
              </a:rPr>
              <a:t>Stripe</a:t>
            </a:r>
          </a:p>
        </p:txBody>
      </p:sp>
      <p:pic>
        <p:nvPicPr>
          <p:cNvPr id="43" name="Graphic 42" descr="Bank">
            <a:extLst>
              <a:ext uri="{FF2B5EF4-FFF2-40B4-BE49-F238E27FC236}">
                <a16:creationId xmlns:a16="http://schemas.microsoft.com/office/drawing/2014/main" id="{8D87B482-3EE2-0018-0858-5E330FD6D9B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112038" y="2586560"/>
            <a:ext cx="785803" cy="785803"/>
          </a:xfrm>
          <a:prstGeom prst="rect">
            <a:avLst/>
          </a:prstGeom>
        </p:spPr>
      </p:pic>
      <p:pic>
        <p:nvPicPr>
          <p:cNvPr id="47" name="Graphic 46" descr="Database">
            <a:extLst>
              <a:ext uri="{FF2B5EF4-FFF2-40B4-BE49-F238E27FC236}">
                <a16:creationId xmlns:a16="http://schemas.microsoft.com/office/drawing/2014/main" id="{8C2D6C0A-D9E9-7151-8A41-001FEAF3AC4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319755" y="2586560"/>
            <a:ext cx="785803" cy="785803"/>
          </a:xfrm>
          <a:prstGeom prst="rect">
            <a:avLst/>
          </a:prstGeom>
        </p:spPr>
      </p:pic>
      <p:sp>
        <p:nvSpPr>
          <p:cNvPr id="53" name="TextBox 52">
            <a:extLst>
              <a:ext uri="{FF2B5EF4-FFF2-40B4-BE49-F238E27FC236}">
                <a16:creationId xmlns:a16="http://schemas.microsoft.com/office/drawing/2014/main" id="{67E71F8E-B272-3B4C-BDF9-9BF59D6D0751}"/>
              </a:ext>
            </a:extLst>
          </p:cNvPr>
          <p:cNvSpPr txBox="1"/>
          <p:nvPr/>
        </p:nvSpPr>
        <p:spPr>
          <a:xfrm>
            <a:off x="234186" y="3291293"/>
            <a:ext cx="2065954" cy="1107996"/>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3B3D40"/>
                </a:solidFill>
                <a:effectLst/>
                <a:uLnTx/>
                <a:uFillTx/>
                <a:latin typeface="Calibri" panose="020F0502020204030204"/>
                <a:ea typeface="+mn-ea"/>
                <a:cs typeface="+mn-cs"/>
              </a:rPr>
              <a:t>A user presents their card or card details at an authorized accepting merchant.</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100" b="1" dirty="0">
              <a:solidFill>
                <a:srgbClr val="3B3D40"/>
              </a:solidFill>
              <a:latin typeface="Calibri" panose="020F0502020204030204"/>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3B3D40"/>
                </a:solidFill>
                <a:effectLst/>
                <a:uLnTx/>
                <a:uFillTx/>
                <a:latin typeface="Calibri" panose="020F0502020204030204"/>
                <a:ea typeface="+mn-ea"/>
                <a:cs typeface="+mn-cs"/>
              </a:rPr>
              <a:t>The merchant sends it to their payment processor</a:t>
            </a:r>
          </a:p>
        </p:txBody>
      </p:sp>
      <p:sp>
        <p:nvSpPr>
          <p:cNvPr id="55" name="TextBox 54">
            <a:extLst>
              <a:ext uri="{FF2B5EF4-FFF2-40B4-BE49-F238E27FC236}">
                <a16:creationId xmlns:a16="http://schemas.microsoft.com/office/drawing/2014/main" id="{2A34D373-7012-9745-30DF-28F4B9D516EE}"/>
              </a:ext>
            </a:extLst>
          </p:cNvPr>
          <p:cNvSpPr txBox="1"/>
          <p:nvPr/>
        </p:nvSpPr>
        <p:spPr>
          <a:xfrm>
            <a:off x="3215770" y="3291293"/>
            <a:ext cx="2065954" cy="938719"/>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3B3D40"/>
                </a:solidFill>
                <a:effectLst/>
                <a:uLnTx/>
                <a:uFillTx/>
                <a:latin typeface="Calibri" panose="020F0502020204030204"/>
                <a:ea typeface="+mn-ea"/>
                <a:cs typeface="+mn-cs"/>
              </a:rPr>
              <a:t>The payment processer formats the message into ISO8583 and forwards it through the appropriate network to the card’s issuing bank.</a:t>
            </a:r>
          </a:p>
        </p:txBody>
      </p:sp>
      <p:sp>
        <p:nvSpPr>
          <p:cNvPr id="56" name="TextBox 55">
            <a:extLst>
              <a:ext uri="{FF2B5EF4-FFF2-40B4-BE49-F238E27FC236}">
                <a16:creationId xmlns:a16="http://schemas.microsoft.com/office/drawing/2014/main" id="{257D67E3-A940-9A1B-7AE8-0812127BA8A2}"/>
              </a:ext>
            </a:extLst>
          </p:cNvPr>
          <p:cNvSpPr txBox="1"/>
          <p:nvPr/>
        </p:nvSpPr>
        <p:spPr>
          <a:xfrm>
            <a:off x="6450448" y="3291293"/>
            <a:ext cx="2065954" cy="1107996"/>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3B3D40"/>
                </a:solidFill>
                <a:effectLst/>
                <a:uLnTx/>
                <a:uFillTx/>
                <a:latin typeface="Calibri" panose="020F0502020204030204"/>
                <a:ea typeface="+mn-ea"/>
                <a:cs typeface="+mn-cs"/>
              </a:rPr>
              <a:t>The issuing bank verifies the card details and authorization information and makes an approve/decline decision. It then sends this message back through the network.</a:t>
            </a:r>
          </a:p>
        </p:txBody>
      </p:sp>
      <p:sp>
        <p:nvSpPr>
          <p:cNvPr id="58" name="TextBox 57">
            <a:extLst>
              <a:ext uri="{FF2B5EF4-FFF2-40B4-BE49-F238E27FC236}">
                <a16:creationId xmlns:a16="http://schemas.microsoft.com/office/drawing/2014/main" id="{1F43F8B9-D4D8-FF3B-EEB4-105BC1A4B1FC}"/>
              </a:ext>
            </a:extLst>
          </p:cNvPr>
          <p:cNvSpPr txBox="1"/>
          <p:nvPr/>
        </p:nvSpPr>
        <p:spPr>
          <a:xfrm>
            <a:off x="9728155" y="3291293"/>
            <a:ext cx="2065954" cy="938719"/>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3B3D40"/>
                </a:solidFill>
                <a:effectLst/>
                <a:uLnTx/>
                <a:uFillTx/>
                <a:latin typeface="Calibri" panose="020F0502020204030204"/>
                <a:ea typeface="+mn-ea"/>
                <a:cs typeface="+mn-cs"/>
              </a:rPr>
              <a:t>After the response reaches the payment processer, they are forwarded to the merchant, but all the approvals are stored for the settlement process. </a:t>
            </a:r>
          </a:p>
        </p:txBody>
      </p:sp>
      <p:sp>
        <p:nvSpPr>
          <p:cNvPr id="61" name="TextBox 60">
            <a:extLst>
              <a:ext uri="{FF2B5EF4-FFF2-40B4-BE49-F238E27FC236}">
                <a16:creationId xmlns:a16="http://schemas.microsoft.com/office/drawing/2014/main" id="{B6A07CF7-C431-A7E1-3043-2BDDEADE3894}"/>
              </a:ext>
            </a:extLst>
          </p:cNvPr>
          <p:cNvSpPr txBox="1"/>
          <p:nvPr/>
        </p:nvSpPr>
        <p:spPr>
          <a:xfrm>
            <a:off x="4430933" y="2615085"/>
            <a:ext cx="766055" cy="261610"/>
          </a:xfrm>
          <a:prstGeom prst="rect">
            <a:avLst/>
          </a:prstGeom>
          <a:noFill/>
        </p:spPr>
        <p:txBody>
          <a:bodyPr wrap="square">
            <a:spAutoFit/>
          </a:bodyPr>
          <a:lstStyle/>
          <a:p>
            <a:r>
              <a:rPr kumimoji="0" lang="en-US" sz="1100" b="1" i="0" u="none" strike="noStrike" kern="1200" cap="none" spc="0" normalizeH="0" baseline="0" noProof="0" dirty="0">
                <a:ln>
                  <a:noFill/>
                </a:ln>
                <a:solidFill>
                  <a:srgbClr val="3B3D40"/>
                </a:solidFill>
                <a:effectLst/>
                <a:uLnTx/>
                <a:uFillTx/>
                <a:latin typeface="Calibri" panose="020F0502020204030204"/>
                <a:ea typeface="+mn-ea"/>
                <a:cs typeface="+mn-cs"/>
              </a:rPr>
              <a:t>Visa</a:t>
            </a:r>
            <a:endParaRPr lang="en-US" dirty="0"/>
          </a:p>
        </p:txBody>
      </p:sp>
      <p:sp>
        <p:nvSpPr>
          <p:cNvPr id="62" name="TextBox 61">
            <a:extLst>
              <a:ext uri="{FF2B5EF4-FFF2-40B4-BE49-F238E27FC236}">
                <a16:creationId xmlns:a16="http://schemas.microsoft.com/office/drawing/2014/main" id="{F1920411-00B2-3D63-5E73-31382F1F2184}"/>
              </a:ext>
            </a:extLst>
          </p:cNvPr>
          <p:cNvSpPr txBox="1"/>
          <p:nvPr/>
        </p:nvSpPr>
        <p:spPr>
          <a:xfrm>
            <a:off x="4430933" y="2858023"/>
            <a:ext cx="1065977" cy="261610"/>
          </a:xfrm>
          <a:prstGeom prst="rect">
            <a:avLst/>
          </a:prstGeom>
          <a:noFill/>
        </p:spPr>
        <p:txBody>
          <a:bodyPr wrap="square">
            <a:spAutoFit/>
          </a:bodyPr>
          <a:lstStyle/>
          <a:p>
            <a:r>
              <a:rPr kumimoji="0" lang="en-US" sz="1100" b="1" i="0" u="none" strike="noStrike" kern="1200" cap="none" spc="0" normalizeH="0" baseline="0" noProof="0" dirty="0">
                <a:ln>
                  <a:noFill/>
                </a:ln>
                <a:solidFill>
                  <a:srgbClr val="3B3D40"/>
                </a:solidFill>
                <a:effectLst/>
                <a:uLnTx/>
                <a:uFillTx/>
                <a:latin typeface="Calibri" panose="020F0502020204030204"/>
                <a:ea typeface="+mn-ea"/>
                <a:cs typeface="+mn-cs"/>
              </a:rPr>
              <a:t>Mastercard</a:t>
            </a:r>
            <a:endParaRPr lang="en-US" dirty="0"/>
          </a:p>
        </p:txBody>
      </p:sp>
      <p:sp>
        <p:nvSpPr>
          <p:cNvPr id="63" name="TextBox 62">
            <a:extLst>
              <a:ext uri="{FF2B5EF4-FFF2-40B4-BE49-F238E27FC236}">
                <a16:creationId xmlns:a16="http://schemas.microsoft.com/office/drawing/2014/main" id="{74715F4C-A7C8-69C5-E516-5BA46C5BCE85}"/>
              </a:ext>
            </a:extLst>
          </p:cNvPr>
          <p:cNvSpPr txBox="1"/>
          <p:nvPr/>
        </p:nvSpPr>
        <p:spPr>
          <a:xfrm>
            <a:off x="4430933" y="3078076"/>
            <a:ext cx="766055" cy="261610"/>
          </a:xfrm>
          <a:prstGeom prst="rect">
            <a:avLst/>
          </a:prstGeom>
          <a:noFill/>
        </p:spPr>
        <p:txBody>
          <a:bodyPr wrap="square">
            <a:spAutoFit/>
          </a:bodyPr>
          <a:lstStyle/>
          <a:p>
            <a:r>
              <a:rPr kumimoji="0" lang="en-US" sz="1100" b="1" i="0" u="none" strike="noStrike" kern="1200" cap="none" spc="0" normalizeH="0" baseline="0" noProof="0" dirty="0">
                <a:ln>
                  <a:noFill/>
                </a:ln>
                <a:solidFill>
                  <a:srgbClr val="3B3D40"/>
                </a:solidFill>
                <a:effectLst/>
                <a:uLnTx/>
                <a:uFillTx/>
                <a:latin typeface="Calibri" panose="020F0502020204030204"/>
                <a:ea typeface="+mn-ea"/>
                <a:cs typeface="+mn-cs"/>
              </a:rPr>
              <a:t>Discover</a:t>
            </a:r>
            <a:endParaRPr lang="en-US" dirty="0"/>
          </a:p>
        </p:txBody>
      </p:sp>
      <p:sp>
        <p:nvSpPr>
          <p:cNvPr id="64" name="Rounded Rectangle 63">
            <a:extLst>
              <a:ext uri="{FF2B5EF4-FFF2-40B4-BE49-F238E27FC236}">
                <a16:creationId xmlns:a16="http://schemas.microsoft.com/office/drawing/2014/main" id="{CAEF9EC8-7BB2-1667-E4EF-4F4E3D487114}"/>
              </a:ext>
            </a:extLst>
          </p:cNvPr>
          <p:cNvSpPr/>
          <p:nvPr/>
        </p:nvSpPr>
        <p:spPr>
          <a:xfrm>
            <a:off x="556576" y="4590166"/>
            <a:ext cx="1382983" cy="44523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kern="0" dirty="0">
                <a:solidFill>
                  <a:srgbClr val="3B3D40"/>
                </a:solidFill>
                <a:latin typeface="Helvetica Neue" panose="02000503000000020004" pitchFamily="2" charset="0"/>
                <a:ea typeface="Helvetica Neue" panose="02000503000000020004" pitchFamily="2" charset="0"/>
                <a:cs typeface="Helvetica Neue" panose="02000503000000020004" pitchFamily="2" charset="0"/>
              </a:rPr>
              <a:t>Merchant</a:t>
            </a:r>
            <a:endParaRPr lang="en-US" sz="1100" kern="0" dirty="0">
              <a:solidFill>
                <a:srgbClr val="3B3D40"/>
              </a:solidFill>
              <a:latin typeface="Helvetica Neue" panose="02000503000000020004" pitchFamily="2" charset="0"/>
              <a:ea typeface="Helvetica Neue" panose="02000503000000020004" pitchFamily="2" charset="0"/>
              <a:cs typeface="Helvetica Neue" panose="02000503000000020004" pitchFamily="2" charset="0"/>
            </a:endParaRPr>
          </a:p>
          <a:p>
            <a:pPr algn="ctr"/>
            <a:r>
              <a:rPr lang="en-US" sz="1100" i="1" kern="0" dirty="0" err="1">
                <a:solidFill>
                  <a:srgbClr val="3B3D40"/>
                </a:solidFill>
                <a:latin typeface="Helvetica Neue" panose="02000503000000020004" pitchFamily="2" charset="0"/>
                <a:ea typeface="Helvetica Neue" panose="02000503000000020004" pitchFamily="2" charset="0"/>
                <a:cs typeface="Helvetica Neue" panose="02000503000000020004" pitchFamily="2" charset="0"/>
              </a:rPr>
              <a:t>Amazon.com</a:t>
            </a:r>
            <a:endParaRPr lang="en-US" sz="1100" i="1" kern="0" dirty="0">
              <a:solidFill>
                <a:srgbClr val="3B3D40"/>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65" name="Triangle 64">
            <a:extLst>
              <a:ext uri="{FF2B5EF4-FFF2-40B4-BE49-F238E27FC236}">
                <a16:creationId xmlns:a16="http://schemas.microsoft.com/office/drawing/2014/main" id="{62ED4D39-DCAC-DEFA-9BDE-7460D6A68D70}"/>
              </a:ext>
            </a:extLst>
          </p:cNvPr>
          <p:cNvSpPr/>
          <p:nvPr/>
        </p:nvSpPr>
        <p:spPr>
          <a:xfrm rot="5400000">
            <a:off x="2246223" y="5560562"/>
            <a:ext cx="840827" cy="273269"/>
          </a:xfrm>
          <a:prstGeom prst="triangle">
            <a:avLst/>
          </a:prstGeom>
          <a:solidFill>
            <a:srgbClr val="3B3D4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Triangle 65">
            <a:extLst>
              <a:ext uri="{FF2B5EF4-FFF2-40B4-BE49-F238E27FC236}">
                <a16:creationId xmlns:a16="http://schemas.microsoft.com/office/drawing/2014/main" id="{4541E00C-9895-02B0-0631-04FB9DC38015}"/>
              </a:ext>
            </a:extLst>
          </p:cNvPr>
          <p:cNvSpPr/>
          <p:nvPr/>
        </p:nvSpPr>
        <p:spPr>
          <a:xfrm rot="5400000">
            <a:off x="5478178" y="5560562"/>
            <a:ext cx="840827" cy="273269"/>
          </a:xfrm>
          <a:prstGeom prst="triangle">
            <a:avLst/>
          </a:prstGeom>
          <a:solidFill>
            <a:srgbClr val="3B3D4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Triangle 66">
            <a:extLst>
              <a:ext uri="{FF2B5EF4-FFF2-40B4-BE49-F238E27FC236}">
                <a16:creationId xmlns:a16="http://schemas.microsoft.com/office/drawing/2014/main" id="{E4D26E46-2548-4DBF-89B1-0B1557804A41}"/>
              </a:ext>
            </a:extLst>
          </p:cNvPr>
          <p:cNvSpPr/>
          <p:nvPr/>
        </p:nvSpPr>
        <p:spPr>
          <a:xfrm rot="5400000">
            <a:off x="8936090" y="5734437"/>
            <a:ext cx="840827" cy="273269"/>
          </a:xfrm>
          <a:prstGeom prst="triangle">
            <a:avLst/>
          </a:prstGeom>
          <a:solidFill>
            <a:schemeClr val="accent1">
              <a:lumMod val="60000"/>
              <a:lumOff val="40000"/>
            </a:schemeClr>
          </a:solidFill>
          <a:ln w="6548"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Text Placeholder 2">
            <a:extLst>
              <a:ext uri="{FF2B5EF4-FFF2-40B4-BE49-F238E27FC236}">
                <a16:creationId xmlns:a16="http://schemas.microsoft.com/office/drawing/2014/main" id="{959E56DC-F62F-B655-F293-FF1856A5D33D}"/>
              </a:ext>
            </a:extLst>
          </p:cNvPr>
          <p:cNvSpPr txBox="1">
            <a:spLocks/>
          </p:cNvSpPr>
          <p:nvPr/>
        </p:nvSpPr>
        <p:spPr>
          <a:xfrm>
            <a:off x="2209436" y="4912795"/>
            <a:ext cx="914400" cy="297517"/>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ctr"/>
            <a:r>
              <a:rPr lang="en-US" sz="1000" dirty="0">
                <a:latin typeface="Helvetica Neue" panose="02000503000000020004" pitchFamily="2" charset="0"/>
                <a:ea typeface="Helvetica Neue" panose="02000503000000020004" pitchFamily="2" charset="0"/>
                <a:cs typeface="Helvetica Neue" panose="02000503000000020004" pitchFamily="2" charset="0"/>
              </a:rPr>
              <a:t>JSON, XML or</a:t>
            </a:r>
          </a:p>
          <a:p>
            <a:pPr algn="ctr"/>
            <a:r>
              <a:rPr lang="en-US" sz="1000" dirty="0">
                <a:latin typeface="Helvetica Neue" panose="02000503000000020004" pitchFamily="2" charset="0"/>
                <a:ea typeface="Helvetica Neue" panose="02000503000000020004" pitchFamily="2" charset="0"/>
                <a:cs typeface="Helvetica Neue" panose="02000503000000020004" pitchFamily="2" charset="0"/>
              </a:rPr>
              <a:t>Custom API</a:t>
            </a:r>
          </a:p>
        </p:txBody>
      </p:sp>
      <p:sp>
        <p:nvSpPr>
          <p:cNvPr id="69" name="Text Placeholder 2">
            <a:extLst>
              <a:ext uri="{FF2B5EF4-FFF2-40B4-BE49-F238E27FC236}">
                <a16:creationId xmlns:a16="http://schemas.microsoft.com/office/drawing/2014/main" id="{316887C3-A5B5-9681-EEDF-B45A0FD6222F}"/>
              </a:ext>
            </a:extLst>
          </p:cNvPr>
          <p:cNvSpPr txBox="1">
            <a:spLocks/>
          </p:cNvSpPr>
          <p:nvPr/>
        </p:nvSpPr>
        <p:spPr>
          <a:xfrm>
            <a:off x="5441391" y="4906639"/>
            <a:ext cx="914400" cy="309828"/>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ctr"/>
            <a:r>
              <a:rPr lang="en-US" sz="1050" dirty="0">
                <a:latin typeface="Helvetica Neue" panose="02000503000000020004" pitchFamily="2" charset="0"/>
                <a:ea typeface="Helvetica Neue" panose="02000503000000020004" pitchFamily="2" charset="0"/>
                <a:cs typeface="Helvetica Neue" panose="02000503000000020004" pitchFamily="2" charset="0"/>
              </a:rPr>
              <a:t>ISO8583 or</a:t>
            </a:r>
          </a:p>
          <a:p>
            <a:pPr algn="ctr"/>
            <a:r>
              <a:rPr lang="en-US" sz="1050" dirty="0">
                <a:latin typeface="Helvetica Neue" panose="02000503000000020004" pitchFamily="2" charset="0"/>
                <a:ea typeface="Helvetica Neue" panose="02000503000000020004" pitchFamily="2" charset="0"/>
                <a:cs typeface="Helvetica Neue" panose="02000503000000020004" pitchFamily="2" charset="0"/>
              </a:rPr>
              <a:t>AS2805</a:t>
            </a:r>
          </a:p>
        </p:txBody>
      </p:sp>
      <p:sp>
        <p:nvSpPr>
          <p:cNvPr id="70" name="Text Placeholder 2">
            <a:extLst>
              <a:ext uri="{FF2B5EF4-FFF2-40B4-BE49-F238E27FC236}">
                <a16:creationId xmlns:a16="http://schemas.microsoft.com/office/drawing/2014/main" id="{C2CF4E3F-2B2F-31FA-962B-C206B984905E}"/>
              </a:ext>
            </a:extLst>
          </p:cNvPr>
          <p:cNvSpPr txBox="1">
            <a:spLocks/>
          </p:cNvSpPr>
          <p:nvPr/>
        </p:nvSpPr>
        <p:spPr>
          <a:xfrm>
            <a:off x="8909357" y="6385171"/>
            <a:ext cx="914400" cy="309828"/>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ctr"/>
            <a:r>
              <a:rPr lang="en-US" sz="1050" dirty="0">
                <a:latin typeface="Helvetica Neue" panose="02000503000000020004" pitchFamily="2" charset="0"/>
                <a:ea typeface="Helvetica Neue" panose="02000503000000020004" pitchFamily="2" charset="0"/>
                <a:cs typeface="Helvetica Neue" panose="02000503000000020004" pitchFamily="2" charset="0"/>
              </a:rPr>
              <a:t>Substrate Transaction</a:t>
            </a:r>
          </a:p>
        </p:txBody>
      </p:sp>
      <p:pic>
        <p:nvPicPr>
          <p:cNvPr id="72" name="Graphic 71" descr="Credit card">
            <a:extLst>
              <a:ext uri="{FF2B5EF4-FFF2-40B4-BE49-F238E27FC236}">
                <a16:creationId xmlns:a16="http://schemas.microsoft.com/office/drawing/2014/main" id="{DF9DD6CC-5533-4183-123D-F90AB2E02F6E}"/>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25227" y="5033029"/>
            <a:ext cx="785803" cy="785803"/>
          </a:xfrm>
          <a:prstGeom prst="rect">
            <a:avLst/>
          </a:prstGeom>
        </p:spPr>
      </p:pic>
      <p:pic>
        <p:nvPicPr>
          <p:cNvPr id="73" name="Graphic 72" descr="Network diagram">
            <a:extLst>
              <a:ext uri="{FF2B5EF4-FFF2-40B4-BE49-F238E27FC236}">
                <a16:creationId xmlns:a16="http://schemas.microsoft.com/office/drawing/2014/main" id="{C7185CD9-A6E2-A1D0-2508-CB604416DC0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0800000">
            <a:off x="3799085" y="5033028"/>
            <a:ext cx="785803" cy="785803"/>
          </a:xfrm>
          <a:prstGeom prst="rect">
            <a:avLst/>
          </a:prstGeom>
        </p:spPr>
      </p:pic>
      <p:sp>
        <p:nvSpPr>
          <p:cNvPr id="74" name="Rounded Rectangle 73">
            <a:extLst>
              <a:ext uri="{FF2B5EF4-FFF2-40B4-BE49-F238E27FC236}">
                <a16:creationId xmlns:a16="http://schemas.microsoft.com/office/drawing/2014/main" id="{38199401-FB72-7067-E0BC-71176069459B}"/>
              </a:ext>
            </a:extLst>
          </p:cNvPr>
          <p:cNvSpPr/>
          <p:nvPr/>
        </p:nvSpPr>
        <p:spPr>
          <a:xfrm>
            <a:off x="3212833" y="4590166"/>
            <a:ext cx="2065954" cy="44523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kern="0" dirty="0">
                <a:solidFill>
                  <a:srgbClr val="3B3D40"/>
                </a:solidFill>
                <a:latin typeface="Helvetica Neue" panose="02000503000000020004" pitchFamily="2" charset="0"/>
                <a:ea typeface="Helvetica Neue" panose="02000503000000020004" pitchFamily="2" charset="0"/>
                <a:cs typeface="Helvetica Neue" panose="02000503000000020004" pitchFamily="2" charset="0"/>
              </a:rPr>
              <a:t>Traditional Network</a:t>
            </a:r>
            <a:endParaRPr lang="en-US" sz="1100" kern="0" dirty="0">
              <a:solidFill>
                <a:srgbClr val="3B3D40"/>
              </a:solidFill>
              <a:latin typeface="Helvetica Neue" panose="02000503000000020004" pitchFamily="2" charset="0"/>
              <a:ea typeface="Helvetica Neue" panose="02000503000000020004" pitchFamily="2" charset="0"/>
              <a:cs typeface="Helvetica Neue" panose="02000503000000020004" pitchFamily="2" charset="0"/>
            </a:endParaRPr>
          </a:p>
          <a:p>
            <a:pPr algn="ctr"/>
            <a:r>
              <a:rPr lang="en-US" sz="1100" i="1" kern="0" dirty="0">
                <a:solidFill>
                  <a:srgbClr val="3B3D40"/>
                </a:solidFill>
                <a:latin typeface="Helvetica Neue" panose="02000503000000020004" pitchFamily="2" charset="0"/>
                <a:ea typeface="Helvetica Neue" panose="02000503000000020004" pitchFamily="2" charset="0"/>
                <a:cs typeface="Helvetica Neue" panose="02000503000000020004" pitchFamily="2" charset="0"/>
              </a:rPr>
              <a:t>Stripe/Mastercard/Substrate</a:t>
            </a:r>
          </a:p>
        </p:txBody>
      </p:sp>
      <p:sp>
        <p:nvSpPr>
          <p:cNvPr id="75" name="Rounded Rectangle 74">
            <a:extLst>
              <a:ext uri="{FF2B5EF4-FFF2-40B4-BE49-F238E27FC236}">
                <a16:creationId xmlns:a16="http://schemas.microsoft.com/office/drawing/2014/main" id="{DD608079-4DFD-4EF3-0C89-A52FB2D4D72D}"/>
              </a:ext>
            </a:extLst>
          </p:cNvPr>
          <p:cNvSpPr/>
          <p:nvPr/>
        </p:nvSpPr>
        <p:spPr>
          <a:xfrm>
            <a:off x="6557935" y="4590166"/>
            <a:ext cx="1845534" cy="44523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kern="0" dirty="0">
                <a:solidFill>
                  <a:srgbClr val="3B3D40"/>
                </a:solidFill>
                <a:latin typeface="Helvetica Neue" panose="02000503000000020004" pitchFamily="2" charset="0"/>
                <a:ea typeface="Helvetica Neue" panose="02000503000000020004" pitchFamily="2" charset="0"/>
                <a:cs typeface="Helvetica Neue" panose="02000503000000020004" pitchFamily="2" charset="0"/>
              </a:rPr>
              <a:t>Oracle Company</a:t>
            </a:r>
            <a:endParaRPr lang="en-US" sz="1100" kern="0" dirty="0">
              <a:solidFill>
                <a:srgbClr val="3B3D40"/>
              </a:solidFill>
              <a:latin typeface="Helvetica Neue" panose="02000503000000020004" pitchFamily="2" charset="0"/>
              <a:ea typeface="Helvetica Neue" panose="02000503000000020004" pitchFamily="2" charset="0"/>
              <a:cs typeface="Helvetica Neue" panose="02000503000000020004" pitchFamily="2" charset="0"/>
            </a:endParaRPr>
          </a:p>
          <a:p>
            <a:pPr algn="ctr"/>
            <a:r>
              <a:rPr lang="en-US" sz="1100" i="1" kern="0" dirty="0">
                <a:solidFill>
                  <a:srgbClr val="3B3D40"/>
                </a:solidFill>
                <a:latin typeface="Helvetica Neue" panose="02000503000000020004" pitchFamily="2" charset="0"/>
                <a:ea typeface="Helvetica Neue" panose="02000503000000020004" pitchFamily="2" charset="0"/>
                <a:cs typeface="Helvetica Neue" panose="02000503000000020004" pitchFamily="2" charset="0"/>
              </a:rPr>
              <a:t>PCIDSS Company</a:t>
            </a:r>
          </a:p>
        </p:txBody>
      </p:sp>
      <p:sp>
        <p:nvSpPr>
          <p:cNvPr id="76" name="Rounded Rectangle 75">
            <a:extLst>
              <a:ext uri="{FF2B5EF4-FFF2-40B4-BE49-F238E27FC236}">
                <a16:creationId xmlns:a16="http://schemas.microsoft.com/office/drawing/2014/main" id="{70AB9812-534F-2308-BBAF-76C171671E11}"/>
              </a:ext>
            </a:extLst>
          </p:cNvPr>
          <p:cNvSpPr/>
          <p:nvPr/>
        </p:nvSpPr>
        <p:spPr>
          <a:xfrm>
            <a:off x="9789890" y="4590166"/>
            <a:ext cx="1845534" cy="44523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kern="0" dirty="0">
                <a:solidFill>
                  <a:srgbClr val="3B3D40"/>
                </a:solidFill>
                <a:latin typeface="Helvetica Neue" panose="02000503000000020004" pitchFamily="2" charset="0"/>
                <a:ea typeface="Helvetica Neue" panose="02000503000000020004" pitchFamily="2" charset="0"/>
                <a:cs typeface="Helvetica Neue" panose="02000503000000020004" pitchFamily="2" charset="0"/>
              </a:rPr>
              <a:t>Substrate Blockchain</a:t>
            </a:r>
          </a:p>
          <a:p>
            <a:pPr algn="ctr"/>
            <a:r>
              <a:rPr lang="en-US" sz="1100" i="1" kern="0" dirty="0">
                <a:solidFill>
                  <a:srgbClr val="3B3D40"/>
                </a:solidFill>
                <a:latin typeface="Helvetica Neue" panose="02000503000000020004" pitchFamily="2" charset="0"/>
                <a:ea typeface="Helvetica Neue" panose="02000503000000020004" pitchFamily="2" charset="0"/>
                <a:cs typeface="Helvetica Neue" panose="02000503000000020004" pitchFamily="2" charset="0"/>
              </a:rPr>
              <a:t>Polkadot</a:t>
            </a:r>
          </a:p>
        </p:txBody>
      </p:sp>
      <p:sp>
        <p:nvSpPr>
          <p:cNvPr id="79" name="TextBox 78">
            <a:extLst>
              <a:ext uri="{FF2B5EF4-FFF2-40B4-BE49-F238E27FC236}">
                <a16:creationId xmlns:a16="http://schemas.microsoft.com/office/drawing/2014/main" id="{8F658C05-D69F-F0AD-6F78-5B4C2988B042}"/>
              </a:ext>
            </a:extLst>
          </p:cNvPr>
          <p:cNvSpPr txBox="1"/>
          <p:nvPr/>
        </p:nvSpPr>
        <p:spPr>
          <a:xfrm>
            <a:off x="234186" y="5737762"/>
            <a:ext cx="2065954" cy="1107996"/>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3B3D40"/>
                </a:solidFill>
                <a:effectLst/>
                <a:uLnTx/>
                <a:uFillTx/>
                <a:latin typeface="Calibri" panose="020F0502020204030204"/>
                <a:ea typeface="+mn-ea"/>
                <a:cs typeface="+mn-cs"/>
              </a:rPr>
              <a:t>These cards would </a:t>
            </a:r>
            <a:r>
              <a:rPr lang="en-US" sz="1100" b="1" dirty="0">
                <a:solidFill>
                  <a:srgbClr val="3B3D40"/>
                </a:solidFill>
                <a:latin typeface="Calibri" panose="020F0502020204030204"/>
              </a:rPr>
              <a:t>be specially issued by the Oracle company to tie their PAN number to a blockchain address.</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100" b="1" dirty="0">
              <a:solidFill>
                <a:srgbClr val="3B3D40"/>
              </a:solidFill>
              <a:latin typeface="Calibri" panose="020F0502020204030204"/>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dirty="0">
                <a:solidFill>
                  <a:srgbClr val="3B3D40"/>
                </a:solidFill>
                <a:latin typeface="Calibri" panose="020F0502020204030204"/>
              </a:rPr>
              <a:t>It is then processed normally.</a:t>
            </a:r>
          </a:p>
        </p:txBody>
      </p:sp>
      <p:sp>
        <p:nvSpPr>
          <p:cNvPr id="80" name="TextBox 79">
            <a:extLst>
              <a:ext uri="{FF2B5EF4-FFF2-40B4-BE49-F238E27FC236}">
                <a16:creationId xmlns:a16="http://schemas.microsoft.com/office/drawing/2014/main" id="{80EF41EB-6880-F464-49DD-943A8F10BE1E}"/>
              </a:ext>
            </a:extLst>
          </p:cNvPr>
          <p:cNvSpPr txBox="1"/>
          <p:nvPr/>
        </p:nvSpPr>
        <p:spPr>
          <a:xfrm>
            <a:off x="3215770" y="5737762"/>
            <a:ext cx="2065954" cy="938719"/>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3B3D40"/>
                </a:solidFill>
                <a:effectLst/>
                <a:uLnTx/>
                <a:uFillTx/>
                <a:latin typeface="Calibri" panose="020F0502020204030204"/>
                <a:ea typeface="+mn-ea"/>
                <a:cs typeface="+mn-cs"/>
              </a:rPr>
              <a:t>The payment processer formats the message into ISO8583 and forwards it through the network which routes to the PCIDSS company.</a:t>
            </a:r>
          </a:p>
        </p:txBody>
      </p:sp>
      <p:sp>
        <p:nvSpPr>
          <p:cNvPr id="81" name="TextBox 80">
            <a:extLst>
              <a:ext uri="{FF2B5EF4-FFF2-40B4-BE49-F238E27FC236}">
                <a16:creationId xmlns:a16="http://schemas.microsoft.com/office/drawing/2014/main" id="{C09F9A03-998E-1B32-2F15-8CF03F55EAE3}"/>
              </a:ext>
            </a:extLst>
          </p:cNvPr>
          <p:cNvSpPr txBox="1"/>
          <p:nvPr/>
        </p:nvSpPr>
        <p:spPr>
          <a:xfrm>
            <a:off x="6006805" y="5737762"/>
            <a:ext cx="2953240" cy="1107996"/>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3B3D40"/>
                </a:solidFill>
                <a:effectLst/>
                <a:uLnTx/>
                <a:uFillTx/>
                <a:latin typeface="Calibri" panose="020F0502020204030204"/>
                <a:ea typeface="+mn-ea"/>
                <a:cs typeface="+mn-cs"/>
              </a:rPr>
              <a:t>Here the specially setup company checks the balances on-chain and the pending transactions to verify that a user has sufficient funds. It issues it’s own ISO8583 formatted approve/decline message and a substrate transaction.</a:t>
            </a:r>
          </a:p>
        </p:txBody>
      </p:sp>
      <p:sp>
        <p:nvSpPr>
          <p:cNvPr id="82" name="TextBox 81">
            <a:extLst>
              <a:ext uri="{FF2B5EF4-FFF2-40B4-BE49-F238E27FC236}">
                <a16:creationId xmlns:a16="http://schemas.microsoft.com/office/drawing/2014/main" id="{96B1BC0A-9E68-1DFB-B6DD-F2DF82CF9735}"/>
              </a:ext>
            </a:extLst>
          </p:cNvPr>
          <p:cNvSpPr txBox="1"/>
          <p:nvPr/>
        </p:nvSpPr>
        <p:spPr>
          <a:xfrm>
            <a:off x="9728155" y="5737762"/>
            <a:ext cx="2065954" cy="938719"/>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3B3D40"/>
                </a:solidFill>
                <a:effectLst/>
                <a:uLnTx/>
                <a:uFillTx/>
                <a:latin typeface="Calibri" panose="020F0502020204030204"/>
                <a:ea typeface="+mn-ea"/>
                <a:cs typeface="+mn-cs"/>
              </a:rPr>
              <a:t>The response is not only sent to the payment processer and merchant, but the transaction is also queued on the oracle for settlement on the blockchain. </a:t>
            </a:r>
          </a:p>
        </p:txBody>
      </p:sp>
      <p:sp>
        <p:nvSpPr>
          <p:cNvPr id="85" name="TextBox 84">
            <a:extLst>
              <a:ext uri="{FF2B5EF4-FFF2-40B4-BE49-F238E27FC236}">
                <a16:creationId xmlns:a16="http://schemas.microsoft.com/office/drawing/2014/main" id="{4814B8DC-8304-01B1-18B8-25DF44FBB8A2}"/>
              </a:ext>
            </a:extLst>
          </p:cNvPr>
          <p:cNvSpPr txBox="1"/>
          <p:nvPr/>
        </p:nvSpPr>
        <p:spPr>
          <a:xfrm>
            <a:off x="4430933" y="5070457"/>
            <a:ext cx="766055" cy="261610"/>
          </a:xfrm>
          <a:prstGeom prst="rect">
            <a:avLst/>
          </a:prstGeom>
          <a:noFill/>
        </p:spPr>
        <p:txBody>
          <a:bodyPr wrap="square">
            <a:spAutoFit/>
          </a:bodyPr>
          <a:lstStyle/>
          <a:p>
            <a:r>
              <a:rPr kumimoji="0" lang="en-US" sz="1100" b="1" i="0" u="none" strike="noStrike" kern="1200" cap="none" spc="0" normalizeH="0" baseline="0" noProof="0" dirty="0">
                <a:ln>
                  <a:noFill/>
                </a:ln>
                <a:solidFill>
                  <a:srgbClr val="80687A"/>
                </a:solidFill>
                <a:effectLst/>
                <a:uLnTx/>
                <a:uFillTx/>
                <a:latin typeface="Calibri" panose="020F0502020204030204"/>
                <a:ea typeface="+mn-ea"/>
                <a:cs typeface="+mn-cs"/>
              </a:rPr>
              <a:t>Substrate</a:t>
            </a:r>
            <a:endParaRPr lang="en-US" dirty="0">
              <a:solidFill>
                <a:srgbClr val="80687A"/>
              </a:solidFill>
            </a:endParaRPr>
          </a:p>
        </p:txBody>
      </p:sp>
      <p:pic>
        <p:nvPicPr>
          <p:cNvPr id="86" name="Graphic 85" descr="Satellite">
            <a:extLst>
              <a:ext uri="{FF2B5EF4-FFF2-40B4-BE49-F238E27FC236}">
                <a16:creationId xmlns:a16="http://schemas.microsoft.com/office/drawing/2014/main" id="{19B29773-25FF-69FE-1EB9-2EF0C9E80D80}"/>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617272" y="5101654"/>
            <a:ext cx="533035" cy="533035"/>
          </a:xfrm>
          <a:prstGeom prst="rect">
            <a:avLst/>
          </a:prstGeom>
        </p:spPr>
      </p:pic>
      <p:pic>
        <p:nvPicPr>
          <p:cNvPr id="87" name="Graphic 86" descr="Web design">
            <a:extLst>
              <a:ext uri="{FF2B5EF4-FFF2-40B4-BE49-F238E27FC236}">
                <a16:creationId xmlns:a16="http://schemas.microsoft.com/office/drawing/2014/main" id="{1D9361C9-ED34-4F91-03D7-3ED8610A9A9F}"/>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6845520" y="5109043"/>
            <a:ext cx="533035" cy="533035"/>
          </a:xfrm>
          <a:prstGeom prst="rect">
            <a:avLst/>
          </a:prstGeom>
        </p:spPr>
      </p:pic>
      <p:pic>
        <p:nvPicPr>
          <p:cNvPr id="88" name="Graphic 87" descr="Link">
            <a:extLst>
              <a:ext uri="{FF2B5EF4-FFF2-40B4-BE49-F238E27FC236}">
                <a16:creationId xmlns:a16="http://schemas.microsoft.com/office/drawing/2014/main" id="{C79CAAC9-1623-B8C5-B95A-1C1236EF9FBD}"/>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0395028" y="5102680"/>
            <a:ext cx="635256" cy="635256"/>
          </a:xfrm>
          <a:prstGeom prst="rect">
            <a:avLst/>
          </a:prstGeom>
        </p:spPr>
      </p:pic>
      <p:sp>
        <p:nvSpPr>
          <p:cNvPr id="4" name="Triangle 3">
            <a:extLst>
              <a:ext uri="{FF2B5EF4-FFF2-40B4-BE49-F238E27FC236}">
                <a16:creationId xmlns:a16="http://schemas.microsoft.com/office/drawing/2014/main" id="{5799BB49-F5D8-8909-24F1-63C485FEF7B7}"/>
              </a:ext>
            </a:extLst>
          </p:cNvPr>
          <p:cNvSpPr/>
          <p:nvPr/>
        </p:nvSpPr>
        <p:spPr>
          <a:xfrm rot="2700000">
            <a:off x="8823065" y="4641822"/>
            <a:ext cx="840827" cy="273269"/>
          </a:xfrm>
          <a:prstGeom prst="triangle">
            <a:avLst/>
          </a:prstGeom>
          <a:solidFill>
            <a:srgbClr val="3B3D4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 Placeholder 2">
            <a:extLst>
              <a:ext uri="{FF2B5EF4-FFF2-40B4-BE49-F238E27FC236}">
                <a16:creationId xmlns:a16="http://schemas.microsoft.com/office/drawing/2014/main" id="{6AC279DB-B158-BD92-DD60-3B2CCF0A1131}"/>
              </a:ext>
            </a:extLst>
          </p:cNvPr>
          <p:cNvSpPr txBox="1">
            <a:spLocks/>
          </p:cNvSpPr>
          <p:nvPr/>
        </p:nvSpPr>
        <p:spPr>
          <a:xfrm>
            <a:off x="8359980" y="4819255"/>
            <a:ext cx="914400" cy="309828"/>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ctr"/>
            <a:r>
              <a:rPr lang="en-US" sz="1050" dirty="0">
                <a:latin typeface="Helvetica Neue" panose="02000503000000020004" pitchFamily="2" charset="0"/>
                <a:ea typeface="Helvetica Neue" panose="02000503000000020004" pitchFamily="2" charset="0"/>
                <a:cs typeface="Helvetica Neue" panose="02000503000000020004" pitchFamily="2" charset="0"/>
              </a:rPr>
              <a:t>ISO8583</a:t>
            </a:r>
          </a:p>
          <a:p>
            <a:pPr algn="ctr"/>
            <a:r>
              <a:rPr lang="en-US" sz="1050" dirty="0">
                <a:latin typeface="Helvetica Neue" panose="02000503000000020004" pitchFamily="2" charset="0"/>
                <a:ea typeface="Helvetica Neue" panose="02000503000000020004" pitchFamily="2" charset="0"/>
                <a:cs typeface="Helvetica Neue" panose="02000503000000020004" pitchFamily="2" charset="0"/>
              </a:rPr>
              <a:t> or AS2805</a:t>
            </a:r>
          </a:p>
        </p:txBody>
      </p:sp>
      <p:sp>
        <p:nvSpPr>
          <p:cNvPr id="6" name="TextBox 5">
            <a:extLst>
              <a:ext uri="{FF2B5EF4-FFF2-40B4-BE49-F238E27FC236}">
                <a16:creationId xmlns:a16="http://schemas.microsoft.com/office/drawing/2014/main" id="{975F9C9B-2899-6DF9-3D95-D39449F05663}"/>
              </a:ext>
            </a:extLst>
          </p:cNvPr>
          <p:cNvSpPr txBox="1"/>
          <p:nvPr/>
        </p:nvSpPr>
        <p:spPr>
          <a:xfrm>
            <a:off x="9133250" y="5061553"/>
            <a:ext cx="312906" cy="400110"/>
          </a:xfrm>
          <a:prstGeom prst="rect">
            <a:avLst/>
          </a:prstGeom>
          <a:noFill/>
        </p:spPr>
        <p:txBody>
          <a:bodyPr wrap="none" rtlCol="0">
            <a:spAutoFit/>
          </a:bodyPr>
          <a:lstStyle/>
          <a:p>
            <a:r>
              <a:rPr lang="en-US" sz="2000" b="1" dirty="0">
                <a:solidFill>
                  <a:srgbClr val="3B3D40"/>
                </a:solidFill>
              </a:rPr>
              <a:t>+</a:t>
            </a:r>
          </a:p>
        </p:txBody>
      </p:sp>
    </p:spTree>
    <p:extLst>
      <p:ext uri="{BB962C8B-B14F-4D97-AF65-F5344CB8AC3E}">
        <p14:creationId xmlns:p14="http://schemas.microsoft.com/office/powerpoint/2010/main" val="9665037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E4E4E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B18EC-7933-446E-A750-8FCBDAD67CC3}"/>
              </a:ext>
            </a:extLst>
          </p:cNvPr>
          <p:cNvSpPr>
            <a:spLocks noGrp="1"/>
          </p:cNvSpPr>
          <p:nvPr>
            <p:ph type="title"/>
          </p:nvPr>
        </p:nvSpPr>
        <p:spPr>
          <a:xfrm>
            <a:off x="457200" y="252669"/>
            <a:ext cx="11304698" cy="1325563"/>
          </a:xfrm>
        </p:spPr>
        <p:txBody>
          <a:bodyPr>
            <a:noAutofit/>
          </a:bodyPr>
          <a:lstStyle/>
          <a:p>
            <a:r>
              <a:rPr lang="en-US" sz="2800" kern="0" dirty="0">
                <a:solidFill>
                  <a:srgbClr val="3B3D40"/>
                </a:solidFill>
                <a:latin typeface="Helvetica Neue" panose="02000503000000020004" pitchFamily="2" charset="0"/>
                <a:ea typeface="Helvetica Neue" panose="02000503000000020004" pitchFamily="2" charset="0"/>
                <a:cs typeface="Helvetica Neue" panose="02000503000000020004" pitchFamily="2" charset="0"/>
              </a:rPr>
              <a:t>Here is that same flow for our proposed oracle solution in deeper technical detail.</a:t>
            </a:r>
          </a:p>
        </p:txBody>
      </p:sp>
      <p:sp>
        <p:nvSpPr>
          <p:cNvPr id="42" name="TextBox 41">
            <a:extLst>
              <a:ext uri="{FF2B5EF4-FFF2-40B4-BE49-F238E27FC236}">
                <a16:creationId xmlns:a16="http://schemas.microsoft.com/office/drawing/2014/main" id="{DF1CB608-0E8E-ED6F-03A1-6127B11F82DD}"/>
              </a:ext>
            </a:extLst>
          </p:cNvPr>
          <p:cNvSpPr txBox="1"/>
          <p:nvPr/>
        </p:nvSpPr>
        <p:spPr>
          <a:xfrm>
            <a:off x="430102" y="3057554"/>
            <a:ext cx="2065954" cy="60016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3B3D40"/>
                </a:solidFill>
                <a:effectLst/>
                <a:uLnTx/>
                <a:uFillTx/>
                <a:latin typeface="Calibri" panose="020F0502020204030204"/>
                <a:ea typeface="+mn-ea"/>
                <a:cs typeface="+mn-cs"/>
              </a:rPr>
              <a:t>User enters their virtual card number/swipes their physical plastic card.</a:t>
            </a:r>
          </a:p>
        </p:txBody>
      </p:sp>
      <p:sp>
        <p:nvSpPr>
          <p:cNvPr id="44" name="TextBox 43">
            <a:extLst>
              <a:ext uri="{FF2B5EF4-FFF2-40B4-BE49-F238E27FC236}">
                <a16:creationId xmlns:a16="http://schemas.microsoft.com/office/drawing/2014/main" id="{F50F4997-D31E-7E25-9D2E-2487F796A562}"/>
              </a:ext>
            </a:extLst>
          </p:cNvPr>
          <p:cNvSpPr txBox="1"/>
          <p:nvPr/>
        </p:nvSpPr>
        <p:spPr>
          <a:xfrm>
            <a:off x="3281693" y="3055394"/>
            <a:ext cx="2065954" cy="60016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3B3D40"/>
                </a:solidFill>
                <a:effectLst/>
                <a:uLnTx/>
                <a:uFillTx/>
                <a:latin typeface="Calibri" panose="020F0502020204030204"/>
                <a:ea typeface="+mn-ea"/>
                <a:cs typeface="+mn-cs"/>
              </a:rPr>
              <a:t>The merchant submits this information to a payment gateway</a:t>
            </a:r>
          </a:p>
        </p:txBody>
      </p:sp>
      <p:sp>
        <p:nvSpPr>
          <p:cNvPr id="45" name="TextBox 44">
            <a:extLst>
              <a:ext uri="{FF2B5EF4-FFF2-40B4-BE49-F238E27FC236}">
                <a16:creationId xmlns:a16="http://schemas.microsoft.com/office/drawing/2014/main" id="{B8AFF886-2E2C-27AF-BC5B-AEFDCB43877B}"/>
              </a:ext>
            </a:extLst>
          </p:cNvPr>
          <p:cNvSpPr txBox="1"/>
          <p:nvPr/>
        </p:nvSpPr>
        <p:spPr>
          <a:xfrm>
            <a:off x="6133284" y="2970756"/>
            <a:ext cx="2065954" cy="76944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3B3D40"/>
                </a:solidFill>
                <a:effectLst/>
                <a:uLnTx/>
                <a:uFillTx/>
                <a:latin typeface="Calibri" panose="020F0502020204030204"/>
                <a:ea typeface="+mn-ea"/>
                <a:cs typeface="+mn-cs"/>
              </a:rPr>
              <a:t>The Payment Gateway routes the request </a:t>
            </a:r>
            <a:r>
              <a:rPr lang="en-US" sz="1100" b="1" dirty="0">
                <a:solidFill>
                  <a:srgbClr val="3B3D40"/>
                </a:solidFill>
                <a:latin typeface="Calibri" panose="020F0502020204030204"/>
              </a:rPr>
              <a:t>to the appropriate network based on the first digit of the BIN number*.</a:t>
            </a:r>
            <a:endParaRPr kumimoji="0" lang="en-US" sz="1100" b="1" i="0" u="none" strike="noStrike" kern="1200" cap="none" spc="0" normalizeH="0" baseline="0" noProof="0" dirty="0">
              <a:ln>
                <a:noFill/>
              </a:ln>
              <a:solidFill>
                <a:srgbClr val="3B3D40"/>
              </a:solidFill>
              <a:effectLst/>
              <a:uLnTx/>
              <a:uFillTx/>
              <a:latin typeface="Calibri" panose="020F0502020204030204"/>
              <a:ea typeface="+mn-ea"/>
              <a:cs typeface="+mn-cs"/>
            </a:endParaRPr>
          </a:p>
        </p:txBody>
      </p:sp>
      <p:sp>
        <p:nvSpPr>
          <p:cNvPr id="46" name="TextBox 45">
            <a:extLst>
              <a:ext uri="{FF2B5EF4-FFF2-40B4-BE49-F238E27FC236}">
                <a16:creationId xmlns:a16="http://schemas.microsoft.com/office/drawing/2014/main" id="{0491F26B-3B2D-035D-B4DC-A78E9EC24032}"/>
              </a:ext>
            </a:extLst>
          </p:cNvPr>
          <p:cNvSpPr txBox="1"/>
          <p:nvPr/>
        </p:nvSpPr>
        <p:spPr>
          <a:xfrm>
            <a:off x="8984875" y="3055394"/>
            <a:ext cx="2065954" cy="60016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3B3D40"/>
                </a:solidFill>
                <a:effectLst/>
                <a:uLnTx/>
                <a:uFillTx/>
                <a:latin typeface="Calibri" panose="020F0502020204030204"/>
                <a:ea typeface="+mn-ea"/>
                <a:cs typeface="+mn-cs"/>
              </a:rPr>
              <a:t>This network then routes it to the corresponding institution based on the BIN number*</a:t>
            </a:r>
          </a:p>
        </p:txBody>
      </p:sp>
      <p:sp>
        <p:nvSpPr>
          <p:cNvPr id="48" name="TextBox 47">
            <a:extLst>
              <a:ext uri="{FF2B5EF4-FFF2-40B4-BE49-F238E27FC236}">
                <a16:creationId xmlns:a16="http://schemas.microsoft.com/office/drawing/2014/main" id="{91842879-ED53-2E17-26BA-9F6386913F49}"/>
              </a:ext>
            </a:extLst>
          </p:cNvPr>
          <p:cNvSpPr txBox="1"/>
          <p:nvPr/>
        </p:nvSpPr>
        <p:spPr>
          <a:xfrm>
            <a:off x="6863425" y="6436053"/>
            <a:ext cx="5215685" cy="430887"/>
          </a:xfrm>
          <a:prstGeom prst="rect">
            <a:avLst/>
          </a:prstGeom>
          <a:noFill/>
        </p:spPr>
        <p:txBody>
          <a:bodyPr wrap="square">
            <a:spAutoFit/>
          </a:bodyPr>
          <a:lstStyle/>
          <a:p>
            <a:r>
              <a:rPr kumimoji="0" lang="en-US" sz="1100" i="0" u="none" strike="noStrike" kern="1200" cap="none" spc="0" normalizeH="0" baseline="0" noProof="0" dirty="0">
                <a:ln>
                  <a:noFill/>
                </a:ln>
                <a:solidFill>
                  <a:srgbClr val="3B3D40"/>
                </a:solidFill>
                <a:effectLst/>
                <a:uLnTx/>
                <a:uFillTx/>
                <a:latin typeface="Calibri" panose="020F0502020204030204"/>
                <a:ea typeface="+mn-ea"/>
                <a:cs typeface="+mn-cs"/>
              </a:rPr>
              <a:t>* The BIN (Bank Identification Number) is the first 4-6 digits of the card number that indicates key information such as the network that issued it, and the authorizing bank.</a:t>
            </a:r>
            <a:endParaRPr lang="en-US" dirty="0"/>
          </a:p>
        </p:txBody>
      </p:sp>
      <p:sp>
        <p:nvSpPr>
          <p:cNvPr id="49" name="TextBox 48">
            <a:extLst>
              <a:ext uri="{FF2B5EF4-FFF2-40B4-BE49-F238E27FC236}">
                <a16:creationId xmlns:a16="http://schemas.microsoft.com/office/drawing/2014/main" id="{717E4C15-4106-C465-0B7B-29484267A6CA}"/>
              </a:ext>
            </a:extLst>
          </p:cNvPr>
          <p:cNvSpPr txBox="1"/>
          <p:nvPr/>
        </p:nvSpPr>
        <p:spPr>
          <a:xfrm>
            <a:off x="8984875" y="4951030"/>
            <a:ext cx="2065954" cy="43088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dirty="0">
                <a:solidFill>
                  <a:srgbClr val="3B3D40"/>
                </a:solidFill>
                <a:latin typeface="Calibri" panose="020F0502020204030204"/>
              </a:rPr>
              <a:t>Here, it is routed to the oracle holding company’s BIN.</a:t>
            </a:r>
            <a:endParaRPr kumimoji="0" lang="en-US" sz="1100" b="1" i="0" u="none" strike="noStrike" kern="1200" cap="none" spc="0" normalizeH="0" baseline="0" noProof="0" dirty="0">
              <a:ln>
                <a:noFill/>
              </a:ln>
              <a:solidFill>
                <a:srgbClr val="3B3D40"/>
              </a:solidFill>
              <a:effectLst/>
              <a:uLnTx/>
              <a:uFillTx/>
              <a:latin typeface="Calibri" panose="020F0502020204030204"/>
              <a:ea typeface="+mn-ea"/>
              <a:cs typeface="+mn-cs"/>
            </a:endParaRPr>
          </a:p>
        </p:txBody>
      </p:sp>
      <p:sp>
        <p:nvSpPr>
          <p:cNvPr id="50" name="TextBox 49">
            <a:extLst>
              <a:ext uri="{FF2B5EF4-FFF2-40B4-BE49-F238E27FC236}">
                <a16:creationId xmlns:a16="http://schemas.microsoft.com/office/drawing/2014/main" id="{49193DA5-E69A-E764-B9B2-269133C7D89D}"/>
              </a:ext>
            </a:extLst>
          </p:cNvPr>
          <p:cNvSpPr txBox="1"/>
          <p:nvPr/>
        </p:nvSpPr>
        <p:spPr>
          <a:xfrm>
            <a:off x="6133284" y="4781753"/>
            <a:ext cx="2065954" cy="76944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dirty="0">
                <a:solidFill>
                  <a:srgbClr val="3B3D40"/>
                </a:solidFill>
                <a:latin typeface="Calibri" panose="020F0502020204030204"/>
              </a:rPr>
              <a:t>The company checks the ledger and approved pending transactions to see if there is sufficient balance.</a:t>
            </a:r>
            <a:endParaRPr kumimoji="0" lang="en-US" sz="1100" b="1" i="0" u="none" strike="noStrike" kern="1200" cap="none" spc="0" normalizeH="0" baseline="0" noProof="0" dirty="0">
              <a:ln>
                <a:noFill/>
              </a:ln>
              <a:solidFill>
                <a:srgbClr val="3B3D40"/>
              </a:solidFill>
              <a:effectLst/>
              <a:uLnTx/>
              <a:uFillTx/>
              <a:latin typeface="Calibri" panose="020F0502020204030204"/>
              <a:ea typeface="+mn-ea"/>
              <a:cs typeface="+mn-cs"/>
            </a:endParaRPr>
          </a:p>
        </p:txBody>
      </p:sp>
      <p:sp>
        <p:nvSpPr>
          <p:cNvPr id="51" name="TextBox 50">
            <a:extLst>
              <a:ext uri="{FF2B5EF4-FFF2-40B4-BE49-F238E27FC236}">
                <a16:creationId xmlns:a16="http://schemas.microsoft.com/office/drawing/2014/main" id="{F21D4631-301E-C522-B227-CF597FD1F3B1}"/>
              </a:ext>
            </a:extLst>
          </p:cNvPr>
          <p:cNvSpPr txBox="1"/>
          <p:nvPr/>
        </p:nvSpPr>
        <p:spPr>
          <a:xfrm>
            <a:off x="3281693" y="5517851"/>
            <a:ext cx="2065954" cy="938719"/>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dirty="0">
                <a:solidFill>
                  <a:srgbClr val="3B3D40"/>
                </a:solidFill>
                <a:latin typeface="Calibri" panose="020F0502020204030204"/>
              </a:rPr>
              <a:t>If there is, it queues the transaction using the oracle for on-chain execution and sends an “approved” response to the merchant.</a:t>
            </a:r>
            <a:endParaRPr kumimoji="0" lang="en-US" sz="1100" b="1" i="0" u="none" strike="noStrike" kern="1200" cap="none" spc="0" normalizeH="0" baseline="0" noProof="0" dirty="0">
              <a:ln>
                <a:noFill/>
              </a:ln>
              <a:solidFill>
                <a:srgbClr val="3B3D40"/>
              </a:solidFill>
              <a:effectLst/>
              <a:uLnTx/>
              <a:uFillTx/>
              <a:latin typeface="Calibri" panose="020F0502020204030204"/>
              <a:ea typeface="+mn-ea"/>
              <a:cs typeface="+mn-cs"/>
            </a:endParaRPr>
          </a:p>
        </p:txBody>
      </p:sp>
      <p:sp>
        <p:nvSpPr>
          <p:cNvPr id="52" name="TextBox 51">
            <a:extLst>
              <a:ext uri="{FF2B5EF4-FFF2-40B4-BE49-F238E27FC236}">
                <a16:creationId xmlns:a16="http://schemas.microsoft.com/office/drawing/2014/main" id="{E32D57B2-9F12-1241-460D-FA6623D9AFE9}"/>
              </a:ext>
            </a:extLst>
          </p:cNvPr>
          <p:cNvSpPr txBox="1"/>
          <p:nvPr/>
        </p:nvSpPr>
        <p:spPr>
          <a:xfrm>
            <a:off x="3281693" y="4424240"/>
            <a:ext cx="2065954" cy="76944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dirty="0">
                <a:solidFill>
                  <a:srgbClr val="3B3D40"/>
                </a:solidFill>
                <a:latin typeface="Calibri" panose="020F0502020204030204"/>
              </a:rPr>
              <a:t>If there is not, it rejects the transaction and broadcasts a ”decline” response back to the merchant.</a:t>
            </a:r>
            <a:endParaRPr kumimoji="0" lang="en-US" sz="1100" b="1" i="0" u="none" strike="noStrike" kern="1200" cap="none" spc="0" normalizeH="0" baseline="0" noProof="0" dirty="0">
              <a:ln>
                <a:noFill/>
              </a:ln>
              <a:solidFill>
                <a:srgbClr val="3B3D40"/>
              </a:solidFill>
              <a:effectLst/>
              <a:uLnTx/>
              <a:uFillTx/>
              <a:latin typeface="Calibri" panose="020F0502020204030204"/>
              <a:ea typeface="+mn-ea"/>
              <a:cs typeface="+mn-cs"/>
            </a:endParaRPr>
          </a:p>
        </p:txBody>
      </p:sp>
      <p:sp>
        <p:nvSpPr>
          <p:cNvPr id="53" name="TextBox 52">
            <a:extLst>
              <a:ext uri="{FF2B5EF4-FFF2-40B4-BE49-F238E27FC236}">
                <a16:creationId xmlns:a16="http://schemas.microsoft.com/office/drawing/2014/main" id="{6D9E93AA-58B8-00F8-8CAF-3E48B671DD73}"/>
              </a:ext>
            </a:extLst>
          </p:cNvPr>
          <p:cNvSpPr txBox="1"/>
          <p:nvPr/>
        </p:nvSpPr>
        <p:spPr>
          <a:xfrm>
            <a:off x="430102" y="4317523"/>
            <a:ext cx="2065954" cy="76944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dirty="0">
                <a:solidFill>
                  <a:srgbClr val="3B3D40"/>
                </a:solidFill>
                <a:latin typeface="Calibri" panose="020F0502020204030204"/>
              </a:rPr>
              <a:t>If the merchant has a blockchain account, tokens are moved on the blockchain for immediate settlement. (Long-Term Goal)</a:t>
            </a:r>
            <a:endParaRPr kumimoji="0" lang="en-US" sz="1100" b="1" i="0" u="none" strike="noStrike" kern="1200" cap="none" spc="0" normalizeH="0" baseline="0" noProof="0" dirty="0">
              <a:ln>
                <a:noFill/>
              </a:ln>
              <a:solidFill>
                <a:srgbClr val="3B3D40"/>
              </a:solidFill>
              <a:effectLst/>
              <a:uLnTx/>
              <a:uFillTx/>
              <a:latin typeface="Calibri" panose="020F0502020204030204"/>
              <a:ea typeface="+mn-ea"/>
              <a:cs typeface="+mn-cs"/>
            </a:endParaRPr>
          </a:p>
        </p:txBody>
      </p:sp>
      <p:sp>
        <p:nvSpPr>
          <p:cNvPr id="54" name="TextBox 53">
            <a:extLst>
              <a:ext uri="{FF2B5EF4-FFF2-40B4-BE49-F238E27FC236}">
                <a16:creationId xmlns:a16="http://schemas.microsoft.com/office/drawing/2014/main" id="{9A42BCE7-39A9-3076-71FE-503380C4E205}"/>
              </a:ext>
            </a:extLst>
          </p:cNvPr>
          <p:cNvSpPr txBox="1"/>
          <p:nvPr/>
        </p:nvSpPr>
        <p:spPr>
          <a:xfrm>
            <a:off x="430102" y="5483262"/>
            <a:ext cx="2065954" cy="1107996"/>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dirty="0">
                <a:solidFill>
                  <a:srgbClr val="3B3D40"/>
                </a:solidFill>
                <a:latin typeface="Calibri" panose="020F0502020204030204"/>
              </a:rPr>
              <a:t>Otherwise, the tokens are reclaimed by the oracle holding company’s account which then settles the transaction through the nightly settlement process.</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dirty="0">
                <a:solidFill>
                  <a:srgbClr val="3B3D40"/>
                </a:solidFill>
                <a:latin typeface="Calibri" panose="020F0502020204030204"/>
              </a:rPr>
              <a:t>(Immediately Implementable)</a:t>
            </a:r>
            <a:endParaRPr kumimoji="0" lang="en-US" sz="1100" b="1" i="0" u="none" strike="noStrike" kern="1200" cap="none" spc="0" normalizeH="0" baseline="0" noProof="0" dirty="0">
              <a:ln>
                <a:noFill/>
              </a:ln>
              <a:solidFill>
                <a:srgbClr val="3B3D40"/>
              </a:solidFill>
              <a:effectLst/>
              <a:uLnTx/>
              <a:uFillTx/>
              <a:latin typeface="Calibri" panose="020F0502020204030204"/>
              <a:ea typeface="+mn-ea"/>
              <a:cs typeface="+mn-cs"/>
            </a:endParaRPr>
          </a:p>
        </p:txBody>
      </p:sp>
      <p:cxnSp>
        <p:nvCxnSpPr>
          <p:cNvPr id="63" name="Elbow Connector 62">
            <a:extLst>
              <a:ext uri="{FF2B5EF4-FFF2-40B4-BE49-F238E27FC236}">
                <a16:creationId xmlns:a16="http://schemas.microsoft.com/office/drawing/2014/main" id="{872D0965-8E69-1F18-F3E5-E713E7B69747}"/>
              </a:ext>
            </a:extLst>
          </p:cNvPr>
          <p:cNvCxnSpPr>
            <a:cxnSpLocks/>
            <a:stCxn id="51" idx="1"/>
            <a:endCxn id="53" idx="3"/>
          </p:cNvCxnSpPr>
          <p:nvPr/>
        </p:nvCxnSpPr>
        <p:spPr>
          <a:xfrm rot="10800000">
            <a:off x="2496057" y="4702245"/>
            <a:ext cx="785637" cy="1284967"/>
          </a:xfrm>
          <a:prstGeom prst="bentConnector3">
            <a:avLst>
              <a:gd name="adj1" fmla="val 50000"/>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6" name="Elbow Connector 65">
            <a:extLst>
              <a:ext uri="{FF2B5EF4-FFF2-40B4-BE49-F238E27FC236}">
                <a16:creationId xmlns:a16="http://schemas.microsoft.com/office/drawing/2014/main" id="{F8F702AC-DFF7-1978-8E4C-8B8B6379C444}"/>
              </a:ext>
            </a:extLst>
          </p:cNvPr>
          <p:cNvCxnSpPr>
            <a:cxnSpLocks/>
            <a:stCxn id="51" idx="1"/>
            <a:endCxn id="54" idx="3"/>
          </p:cNvCxnSpPr>
          <p:nvPr/>
        </p:nvCxnSpPr>
        <p:spPr>
          <a:xfrm rot="10800000" flipV="1">
            <a:off x="2496057" y="5987210"/>
            <a:ext cx="785637" cy="50049"/>
          </a:xfrm>
          <a:prstGeom prst="bentConnector3">
            <a:avLst>
              <a:gd name="adj1" fmla="val 50000"/>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F9121069-AF57-6BB7-72A6-17F6F7E49E34}"/>
              </a:ext>
            </a:extLst>
          </p:cNvPr>
          <p:cNvCxnSpPr>
            <a:cxnSpLocks/>
            <a:stCxn id="42" idx="3"/>
            <a:endCxn id="44" idx="1"/>
          </p:cNvCxnSpPr>
          <p:nvPr/>
        </p:nvCxnSpPr>
        <p:spPr>
          <a:xfrm flipV="1">
            <a:off x="2496056" y="3355476"/>
            <a:ext cx="785637" cy="216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A1865D5F-49AF-6A04-CD5D-A71D47ABC7A3}"/>
              </a:ext>
            </a:extLst>
          </p:cNvPr>
          <p:cNvCxnSpPr>
            <a:cxnSpLocks/>
            <a:stCxn id="44" idx="3"/>
            <a:endCxn id="45" idx="1"/>
          </p:cNvCxnSpPr>
          <p:nvPr/>
        </p:nvCxnSpPr>
        <p:spPr>
          <a:xfrm>
            <a:off x="5347647" y="3355476"/>
            <a:ext cx="785637"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1CF9E5B-3D09-A773-6346-DBCF9B8C7F56}"/>
              </a:ext>
            </a:extLst>
          </p:cNvPr>
          <p:cNvCxnSpPr>
            <a:cxnSpLocks/>
            <a:stCxn id="45" idx="3"/>
            <a:endCxn id="46" idx="1"/>
          </p:cNvCxnSpPr>
          <p:nvPr/>
        </p:nvCxnSpPr>
        <p:spPr>
          <a:xfrm flipV="1">
            <a:off x="8199238" y="3355476"/>
            <a:ext cx="785637"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7490EEC0-4148-057D-9AC0-5ED6837CBE64}"/>
              </a:ext>
            </a:extLst>
          </p:cNvPr>
          <p:cNvCxnSpPr>
            <a:cxnSpLocks/>
            <a:stCxn id="49" idx="1"/>
            <a:endCxn id="50" idx="3"/>
          </p:cNvCxnSpPr>
          <p:nvPr/>
        </p:nvCxnSpPr>
        <p:spPr>
          <a:xfrm flipH="1">
            <a:off x="8199238" y="5166474"/>
            <a:ext cx="785637"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93" name="Elbow Connector 92">
            <a:extLst>
              <a:ext uri="{FF2B5EF4-FFF2-40B4-BE49-F238E27FC236}">
                <a16:creationId xmlns:a16="http://schemas.microsoft.com/office/drawing/2014/main" id="{3B490B41-0F14-FFB3-0683-7632C9CB0CBC}"/>
              </a:ext>
            </a:extLst>
          </p:cNvPr>
          <p:cNvCxnSpPr>
            <a:cxnSpLocks/>
            <a:stCxn id="50" idx="1"/>
            <a:endCxn id="52" idx="3"/>
          </p:cNvCxnSpPr>
          <p:nvPr/>
        </p:nvCxnSpPr>
        <p:spPr>
          <a:xfrm rot="10800000">
            <a:off x="5347648" y="4808962"/>
            <a:ext cx="785637" cy="357513"/>
          </a:xfrm>
          <a:prstGeom prst="bentConnector3">
            <a:avLst>
              <a:gd name="adj1" fmla="val 50000"/>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94" name="Elbow Connector 93">
            <a:extLst>
              <a:ext uri="{FF2B5EF4-FFF2-40B4-BE49-F238E27FC236}">
                <a16:creationId xmlns:a16="http://schemas.microsoft.com/office/drawing/2014/main" id="{D8330181-CEBE-9DBC-A13D-F43108F43CC2}"/>
              </a:ext>
            </a:extLst>
          </p:cNvPr>
          <p:cNvCxnSpPr>
            <a:cxnSpLocks/>
            <a:stCxn id="50" idx="1"/>
            <a:endCxn id="51" idx="3"/>
          </p:cNvCxnSpPr>
          <p:nvPr/>
        </p:nvCxnSpPr>
        <p:spPr>
          <a:xfrm rot="10800000" flipV="1">
            <a:off x="5347648" y="5166473"/>
            <a:ext cx="785637" cy="820737"/>
          </a:xfrm>
          <a:prstGeom prst="bentConnector3">
            <a:avLst>
              <a:gd name="adj1" fmla="val 50000"/>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103" name="Graphic 102" descr="Credit card">
            <a:extLst>
              <a:ext uri="{FF2B5EF4-FFF2-40B4-BE49-F238E27FC236}">
                <a16:creationId xmlns:a16="http://schemas.microsoft.com/office/drawing/2014/main" id="{F73C991A-017C-6B16-405E-C69989D9B9D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87014" y="2244175"/>
            <a:ext cx="822960" cy="822960"/>
          </a:xfrm>
          <a:prstGeom prst="rect">
            <a:avLst/>
          </a:prstGeom>
        </p:spPr>
      </p:pic>
      <p:pic>
        <p:nvPicPr>
          <p:cNvPr id="105" name="Graphic 104" descr="Register">
            <a:extLst>
              <a:ext uri="{FF2B5EF4-FFF2-40B4-BE49-F238E27FC236}">
                <a16:creationId xmlns:a16="http://schemas.microsoft.com/office/drawing/2014/main" id="{9D5436C0-8338-2B9C-91A0-D0AD3CA2A88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934820" y="2175004"/>
            <a:ext cx="822960" cy="822960"/>
          </a:xfrm>
          <a:prstGeom prst="rect">
            <a:avLst/>
          </a:prstGeom>
        </p:spPr>
      </p:pic>
      <p:pic>
        <p:nvPicPr>
          <p:cNvPr id="106" name="Graphic 105" descr="Network diagram">
            <a:extLst>
              <a:ext uri="{FF2B5EF4-FFF2-40B4-BE49-F238E27FC236}">
                <a16:creationId xmlns:a16="http://schemas.microsoft.com/office/drawing/2014/main" id="{6E49C6E9-D81F-322D-1FAA-0F295C592E6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10800000">
            <a:off x="6499040" y="2146478"/>
            <a:ext cx="785803" cy="785803"/>
          </a:xfrm>
          <a:prstGeom prst="rect">
            <a:avLst/>
          </a:prstGeom>
        </p:spPr>
      </p:pic>
      <p:sp>
        <p:nvSpPr>
          <p:cNvPr id="107" name="TextBox 106">
            <a:extLst>
              <a:ext uri="{FF2B5EF4-FFF2-40B4-BE49-F238E27FC236}">
                <a16:creationId xmlns:a16="http://schemas.microsoft.com/office/drawing/2014/main" id="{7ED2ACB9-9EA5-C991-0046-0E1F641C2CB7}"/>
              </a:ext>
            </a:extLst>
          </p:cNvPr>
          <p:cNvSpPr txBox="1"/>
          <p:nvPr/>
        </p:nvSpPr>
        <p:spPr>
          <a:xfrm>
            <a:off x="7130888" y="2175004"/>
            <a:ext cx="766055" cy="261610"/>
          </a:xfrm>
          <a:prstGeom prst="rect">
            <a:avLst/>
          </a:prstGeom>
          <a:noFill/>
        </p:spPr>
        <p:txBody>
          <a:bodyPr wrap="square">
            <a:spAutoFit/>
          </a:bodyPr>
          <a:lstStyle/>
          <a:p>
            <a:r>
              <a:rPr kumimoji="0" lang="en-US" sz="1100" b="1" i="0" u="none" strike="noStrike" kern="1200" cap="none" spc="0" normalizeH="0" baseline="0" noProof="0" dirty="0">
                <a:ln>
                  <a:noFill/>
                </a:ln>
                <a:solidFill>
                  <a:srgbClr val="3B3D40"/>
                </a:solidFill>
                <a:effectLst/>
                <a:uLnTx/>
                <a:uFillTx/>
                <a:latin typeface="Calibri" panose="020F0502020204030204"/>
                <a:ea typeface="+mn-ea"/>
                <a:cs typeface="+mn-cs"/>
              </a:rPr>
              <a:t>Visa</a:t>
            </a:r>
            <a:endParaRPr lang="en-US" dirty="0"/>
          </a:p>
        </p:txBody>
      </p:sp>
      <p:sp>
        <p:nvSpPr>
          <p:cNvPr id="108" name="TextBox 107">
            <a:extLst>
              <a:ext uri="{FF2B5EF4-FFF2-40B4-BE49-F238E27FC236}">
                <a16:creationId xmlns:a16="http://schemas.microsoft.com/office/drawing/2014/main" id="{D183C255-8AD8-1BFD-5370-AD9603B6C8F1}"/>
              </a:ext>
            </a:extLst>
          </p:cNvPr>
          <p:cNvSpPr txBox="1"/>
          <p:nvPr/>
        </p:nvSpPr>
        <p:spPr>
          <a:xfrm>
            <a:off x="7130888" y="2405793"/>
            <a:ext cx="914400" cy="261610"/>
          </a:xfrm>
          <a:prstGeom prst="rect">
            <a:avLst/>
          </a:prstGeom>
          <a:noFill/>
        </p:spPr>
        <p:txBody>
          <a:bodyPr wrap="square">
            <a:spAutoFit/>
          </a:bodyPr>
          <a:lstStyle/>
          <a:p>
            <a:r>
              <a:rPr kumimoji="0" lang="en-US" sz="1100" b="1" i="0" u="none" strike="noStrike" kern="1200" cap="none" spc="0" normalizeH="0" baseline="0" noProof="0" dirty="0">
                <a:ln>
                  <a:noFill/>
                </a:ln>
                <a:solidFill>
                  <a:srgbClr val="3B3D40"/>
                </a:solidFill>
                <a:effectLst/>
                <a:uLnTx/>
                <a:uFillTx/>
                <a:latin typeface="Calibri" panose="020F0502020204030204"/>
                <a:ea typeface="+mn-ea"/>
                <a:cs typeface="+mn-cs"/>
              </a:rPr>
              <a:t>Mastercard</a:t>
            </a:r>
            <a:endParaRPr lang="en-US" dirty="0"/>
          </a:p>
        </p:txBody>
      </p:sp>
      <p:sp>
        <p:nvSpPr>
          <p:cNvPr id="109" name="TextBox 108">
            <a:extLst>
              <a:ext uri="{FF2B5EF4-FFF2-40B4-BE49-F238E27FC236}">
                <a16:creationId xmlns:a16="http://schemas.microsoft.com/office/drawing/2014/main" id="{94563654-4A9E-68E0-43F1-BA97E20ADAC3}"/>
              </a:ext>
            </a:extLst>
          </p:cNvPr>
          <p:cNvSpPr txBox="1"/>
          <p:nvPr/>
        </p:nvSpPr>
        <p:spPr>
          <a:xfrm>
            <a:off x="7130888" y="2637995"/>
            <a:ext cx="766055" cy="261610"/>
          </a:xfrm>
          <a:prstGeom prst="rect">
            <a:avLst/>
          </a:prstGeom>
          <a:noFill/>
        </p:spPr>
        <p:txBody>
          <a:bodyPr wrap="square">
            <a:spAutoFit/>
          </a:bodyPr>
          <a:lstStyle/>
          <a:p>
            <a:r>
              <a:rPr kumimoji="0" lang="en-US" sz="1100" b="1" i="0" u="none" strike="noStrike" kern="1200" cap="none" spc="0" normalizeH="0" baseline="0" noProof="0" dirty="0">
                <a:ln>
                  <a:noFill/>
                </a:ln>
                <a:solidFill>
                  <a:srgbClr val="3B3D40"/>
                </a:solidFill>
                <a:effectLst/>
                <a:uLnTx/>
                <a:uFillTx/>
                <a:latin typeface="Calibri" panose="020F0502020204030204"/>
                <a:ea typeface="+mn-ea"/>
                <a:cs typeface="+mn-cs"/>
              </a:rPr>
              <a:t>Discover</a:t>
            </a:r>
            <a:endParaRPr lang="en-US" dirty="0"/>
          </a:p>
        </p:txBody>
      </p:sp>
      <p:pic>
        <p:nvPicPr>
          <p:cNvPr id="110" name="Graphic 109" descr="Network diagram">
            <a:extLst>
              <a:ext uri="{FF2B5EF4-FFF2-40B4-BE49-F238E27FC236}">
                <a16:creationId xmlns:a16="http://schemas.microsoft.com/office/drawing/2014/main" id="{6FE8D22D-45F5-94C8-2CFD-29299BC1324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10800000">
            <a:off x="8887116" y="2143697"/>
            <a:ext cx="785803" cy="785803"/>
          </a:xfrm>
          <a:prstGeom prst="rect">
            <a:avLst/>
          </a:prstGeom>
        </p:spPr>
      </p:pic>
      <p:sp>
        <p:nvSpPr>
          <p:cNvPr id="111" name="TextBox 110">
            <a:extLst>
              <a:ext uri="{FF2B5EF4-FFF2-40B4-BE49-F238E27FC236}">
                <a16:creationId xmlns:a16="http://schemas.microsoft.com/office/drawing/2014/main" id="{69A9ADEA-BE82-CC0D-0842-09E07ECA36DC}"/>
              </a:ext>
            </a:extLst>
          </p:cNvPr>
          <p:cNvSpPr txBox="1"/>
          <p:nvPr/>
        </p:nvSpPr>
        <p:spPr>
          <a:xfrm>
            <a:off x="9518963" y="2182617"/>
            <a:ext cx="1645920" cy="261610"/>
          </a:xfrm>
          <a:prstGeom prst="rect">
            <a:avLst/>
          </a:prstGeom>
          <a:noFill/>
        </p:spPr>
        <p:txBody>
          <a:bodyPr wrap="square">
            <a:spAutoFit/>
          </a:bodyPr>
          <a:lstStyle>
            <a:defPPr>
              <a:defRPr lang="en-US"/>
            </a:defPPr>
            <a:lvl1pPr>
              <a:defRPr kumimoji="0" sz="1100" b="1" i="0" u="none" strike="noStrike" cap="none" spc="0" normalizeH="0" baseline="0">
                <a:ln>
                  <a:noFill/>
                </a:ln>
                <a:solidFill>
                  <a:srgbClr val="3B3D40"/>
                </a:solidFill>
                <a:effectLst/>
                <a:uLnTx/>
                <a:uFillTx/>
                <a:latin typeface="Calibri" panose="020F0502020204030204"/>
              </a:defRPr>
            </a:lvl1pPr>
          </a:lstStyle>
          <a:p>
            <a:r>
              <a:rPr lang="en-US" dirty="0"/>
              <a:t>BIN </a:t>
            </a:r>
            <a:r>
              <a:rPr lang="en-US"/>
              <a:t>511375 (to Chase)</a:t>
            </a:r>
            <a:endParaRPr lang="en-US" dirty="0"/>
          </a:p>
        </p:txBody>
      </p:sp>
      <p:cxnSp>
        <p:nvCxnSpPr>
          <p:cNvPr id="113" name="Straight Connector 112">
            <a:extLst>
              <a:ext uri="{FF2B5EF4-FFF2-40B4-BE49-F238E27FC236}">
                <a16:creationId xmlns:a16="http://schemas.microsoft.com/office/drawing/2014/main" id="{C028BE2F-734B-48AF-84B1-6F858D98E0C6}"/>
              </a:ext>
            </a:extLst>
          </p:cNvPr>
          <p:cNvCxnSpPr>
            <a:cxnSpLocks/>
            <a:endCxn id="110" idx="3"/>
          </p:cNvCxnSpPr>
          <p:nvPr/>
        </p:nvCxnSpPr>
        <p:spPr>
          <a:xfrm>
            <a:off x="7919558" y="2536598"/>
            <a:ext cx="967558" cy="0"/>
          </a:xfrm>
          <a:prstGeom prst="line">
            <a:avLst/>
          </a:prstGeom>
          <a:ln>
            <a:solidFill>
              <a:srgbClr val="3B3D40"/>
            </a:solidFill>
            <a:prstDash val="lgDash"/>
          </a:ln>
        </p:spPr>
        <p:style>
          <a:lnRef idx="1">
            <a:schemeClr val="accent1"/>
          </a:lnRef>
          <a:fillRef idx="0">
            <a:schemeClr val="accent1"/>
          </a:fillRef>
          <a:effectRef idx="0">
            <a:schemeClr val="accent1"/>
          </a:effectRef>
          <a:fontRef idx="minor">
            <a:schemeClr val="tx1"/>
          </a:fontRef>
        </p:style>
      </p:cxnSp>
      <p:sp>
        <p:nvSpPr>
          <p:cNvPr id="119" name="TextBox 118">
            <a:extLst>
              <a:ext uri="{FF2B5EF4-FFF2-40B4-BE49-F238E27FC236}">
                <a16:creationId xmlns:a16="http://schemas.microsoft.com/office/drawing/2014/main" id="{BD6F9267-3675-398A-A829-755F3B5DCC19}"/>
              </a:ext>
            </a:extLst>
          </p:cNvPr>
          <p:cNvSpPr txBox="1"/>
          <p:nvPr/>
        </p:nvSpPr>
        <p:spPr>
          <a:xfrm>
            <a:off x="9518963" y="2411134"/>
            <a:ext cx="1645920" cy="261610"/>
          </a:xfrm>
          <a:prstGeom prst="rect">
            <a:avLst/>
          </a:prstGeom>
          <a:noFill/>
        </p:spPr>
        <p:txBody>
          <a:bodyPr wrap="square">
            <a:spAutoFit/>
          </a:bodyPr>
          <a:lstStyle>
            <a:defPPr>
              <a:defRPr lang="en-US"/>
            </a:defPPr>
            <a:lvl1pPr>
              <a:defRPr kumimoji="0" sz="1100" b="1" i="0" u="none" strike="noStrike" cap="none" spc="0" normalizeH="0" baseline="0">
                <a:ln>
                  <a:noFill/>
                </a:ln>
                <a:solidFill>
                  <a:srgbClr val="3B3D40"/>
                </a:solidFill>
                <a:effectLst/>
                <a:uLnTx/>
                <a:uFillTx/>
                <a:latin typeface="Calibri" panose="020F0502020204030204"/>
              </a:defRPr>
            </a:lvl1pPr>
          </a:lstStyle>
          <a:p>
            <a:r>
              <a:rPr lang="en-US" dirty="0"/>
              <a:t>BIN 549191 (to </a:t>
            </a:r>
            <a:r>
              <a:rPr lang="en-US"/>
              <a:t>BOA)</a:t>
            </a:r>
            <a:endParaRPr lang="en-US" dirty="0"/>
          </a:p>
        </p:txBody>
      </p:sp>
      <p:sp>
        <p:nvSpPr>
          <p:cNvPr id="120" name="TextBox 119">
            <a:extLst>
              <a:ext uri="{FF2B5EF4-FFF2-40B4-BE49-F238E27FC236}">
                <a16:creationId xmlns:a16="http://schemas.microsoft.com/office/drawing/2014/main" id="{855AD257-A793-4950-AA69-5C4DCB786819}"/>
              </a:ext>
            </a:extLst>
          </p:cNvPr>
          <p:cNvSpPr txBox="1"/>
          <p:nvPr/>
        </p:nvSpPr>
        <p:spPr>
          <a:xfrm>
            <a:off x="9518963" y="2639651"/>
            <a:ext cx="1645920" cy="261610"/>
          </a:xfrm>
          <a:prstGeom prst="rect">
            <a:avLst/>
          </a:prstGeom>
          <a:noFill/>
        </p:spPr>
        <p:txBody>
          <a:bodyPr wrap="square">
            <a:spAutoFit/>
          </a:bodyPr>
          <a:lstStyle>
            <a:defPPr>
              <a:defRPr lang="en-US"/>
            </a:defPPr>
            <a:lvl1pPr>
              <a:defRPr kumimoji="0" sz="1100" b="1" i="0" u="none" strike="noStrike" cap="none" spc="0" normalizeH="0" baseline="0">
                <a:ln>
                  <a:noFill/>
                </a:ln>
                <a:solidFill>
                  <a:srgbClr val="3B3D40"/>
                </a:solidFill>
                <a:effectLst/>
                <a:uLnTx/>
                <a:uFillTx/>
                <a:latin typeface="Calibri" panose="020F0502020204030204"/>
              </a:defRPr>
            </a:lvl1pPr>
          </a:lstStyle>
          <a:p>
            <a:r>
              <a:rPr lang="en-US"/>
              <a:t>BIN 550201</a:t>
            </a:r>
            <a:r>
              <a:rPr lang="en-US" dirty="0"/>
              <a:t> (to </a:t>
            </a:r>
            <a:r>
              <a:rPr lang="en-US"/>
              <a:t>Citi)</a:t>
            </a:r>
            <a:endParaRPr lang="en-US" dirty="0"/>
          </a:p>
        </p:txBody>
      </p:sp>
      <p:pic>
        <p:nvPicPr>
          <p:cNvPr id="123" name="Graphic 122" descr="Network diagram">
            <a:extLst>
              <a:ext uri="{FF2B5EF4-FFF2-40B4-BE49-F238E27FC236}">
                <a16:creationId xmlns:a16="http://schemas.microsoft.com/office/drawing/2014/main" id="{FDAEA8E6-8348-C035-A582-6978E048331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10800000">
            <a:off x="8887116" y="4154994"/>
            <a:ext cx="785803" cy="785803"/>
          </a:xfrm>
          <a:prstGeom prst="rect">
            <a:avLst/>
          </a:prstGeom>
        </p:spPr>
      </p:pic>
      <p:sp>
        <p:nvSpPr>
          <p:cNvPr id="124" name="TextBox 123">
            <a:extLst>
              <a:ext uri="{FF2B5EF4-FFF2-40B4-BE49-F238E27FC236}">
                <a16:creationId xmlns:a16="http://schemas.microsoft.com/office/drawing/2014/main" id="{FFC8B866-C1EF-D1EA-F01C-52B57F51507D}"/>
              </a:ext>
            </a:extLst>
          </p:cNvPr>
          <p:cNvSpPr txBox="1"/>
          <p:nvPr/>
        </p:nvSpPr>
        <p:spPr>
          <a:xfrm>
            <a:off x="9518963" y="4193914"/>
            <a:ext cx="1645920" cy="600164"/>
          </a:xfrm>
          <a:prstGeom prst="rect">
            <a:avLst/>
          </a:prstGeom>
          <a:noFill/>
        </p:spPr>
        <p:txBody>
          <a:bodyPr wrap="square">
            <a:spAutoFit/>
          </a:bodyPr>
          <a:lstStyle/>
          <a:p>
            <a:r>
              <a:rPr kumimoji="0" lang="en-US" sz="1100" b="1" i="0" u="none" strike="noStrike" kern="1200" cap="none" spc="0" normalizeH="0" baseline="0" noProof="0" dirty="0">
                <a:ln>
                  <a:noFill/>
                </a:ln>
                <a:solidFill>
                  <a:srgbClr val="80687A"/>
                </a:solidFill>
                <a:effectLst/>
                <a:uLnTx/>
                <a:uFillTx/>
                <a:latin typeface="Calibri" panose="020F0502020204030204"/>
                <a:ea typeface="+mn-ea"/>
                <a:cs typeface="+mn-cs"/>
              </a:rPr>
              <a:t>BIN ****** </a:t>
            </a:r>
          </a:p>
          <a:p>
            <a:r>
              <a:rPr kumimoji="0" lang="en-US" sz="1100" b="1" i="0" u="none" strike="noStrike" kern="1200" cap="none" spc="0" normalizeH="0" baseline="0" noProof="0" dirty="0">
                <a:ln>
                  <a:noFill/>
                </a:ln>
                <a:solidFill>
                  <a:srgbClr val="80687A"/>
                </a:solidFill>
                <a:effectLst/>
                <a:uLnTx/>
                <a:uFillTx/>
                <a:latin typeface="Calibri" panose="020F0502020204030204"/>
                <a:ea typeface="+mn-ea"/>
                <a:cs typeface="+mn-cs"/>
              </a:rPr>
              <a:t>(Route to the oracle holding company)</a:t>
            </a:r>
            <a:endParaRPr lang="en-US" dirty="0">
              <a:solidFill>
                <a:srgbClr val="80687A"/>
              </a:solidFill>
            </a:endParaRPr>
          </a:p>
        </p:txBody>
      </p:sp>
      <p:cxnSp>
        <p:nvCxnSpPr>
          <p:cNvPr id="127" name="Elbow Connector 126">
            <a:extLst>
              <a:ext uri="{FF2B5EF4-FFF2-40B4-BE49-F238E27FC236}">
                <a16:creationId xmlns:a16="http://schemas.microsoft.com/office/drawing/2014/main" id="{627183B7-0FCA-7989-ED31-9750E63C1092}"/>
              </a:ext>
            </a:extLst>
          </p:cNvPr>
          <p:cNvCxnSpPr>
            <a:cxnSpLocks/>
            <a:stCxn id="46" idx="3"/>
            <a:endCxn id="49" idx="3"/>
          </p:cNvCxnSpPr>
          <p:nvPr/>
        </p:nvCxnSpPr>
        <p:spPr>
          <a:xfrm>
            <a:off x="11050829" y="3355476"/>
            <a:ext cx="12700" cy="1810998"/>
          </a:xfrm>
          <a:prstGeom prst="bentConnector3">
            <a:avLst>
              <a:gd name="adj1" fmla="val 1800000"/>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31" name="TextBox 130">
            <a:extLst>
              <a:ext uri="{FF2B5EF4-FFF2-40B4-BE49-F238E27FC236}">
                <a16:creationId xmlns:a16="http://schemas.microsoft.com/office/drawing/2014/main" id="{5B05A399-F695-B893-07A3-CC69009C15A3}"/>
              </a:ext>
            </a:extLst>
          </p:cNvPr>
          <p:cNvSpPr txBox="1"/>
          <p:nvPr/>
        </p:nvSpPr>
        <p:spPr>
          <a:xfrm>
            <a:off x="2542054" y="3070784"/>
            <a:ext cx="766055" cy="261610"/>
          </a:xfrm>
          <a:prstGeom prst="rect">
            <a:avLst/>
          </a:prstGeom>
          <a:noFill/>
        </p:spPr>
        <p:txBody>
          <a:bodyPr wrap="square">
            <a:spAutoFit/>
          </a:bodyPr>
          <a:lstStyle/>
          <a:p>
            <a:pPr algn="ctr"/>
            <a:r>
              <a:rPr kumimoji="0" lang="en-US" sz="1100" b="1" i="0" u="none" strike="noStrike" kern="1200" cap="none" spc="0" normalizeH="0" baseline="0" noProof="0" dirty="0">
                <a:ln>
                  <a:noFill/>
                </a:ln>
                <a:solidFill>
                  <a:srgbClr val="3B3D40"/>
                </a:solidFill>
                <a:effectLst/>
                <a:uLnTx/>
                <a:uFillTx/>
                <a:latin typeface="Calibri" panose="020F0502020204030204"/>
                <a:ea typeface="+mn-ea"/>
                <a:cs typeface="+mn-cs"/>
              </a:rPr>
              <a:t>API Call</a:t>
            </a:r>
            <a:endParaRPr lang="en-US" dirty="0"/>
          </a:p>
        </p:txBody>
      </p:sp>
      <p:sp>
        <p:nvSpPr>
          <p:cNvPr id="132" name="TextBox 131">
            <a:extLst>
              <a:ext uri="{FF2B5EF4-FFF2-40B4-BE49-F238E27FC236}">
                <a16:creationId xmlns:a16="http://schemas.microsoft.com/office/drawing/2014/main" id="{DC237643-7356-2B86-A50E-08E87A10DDAF}"/>
              </a:ext>
            </a:extLst>
          </p:cNvPr>
          <p:cNvSpPr txBox="1"/>
          <p:nvPr/>
        </p:nvSpPr>
        <p:spPr>
          <a:xfrm>
            <a:off x="5172641" y="2873293"/>
            <a:ext cx="1172610" cy="430887"/>
          </a:xfrm>
          <a:prstGeom prst="rect">
            <a:avLst/>
          </a:prstGeom>
          <a:noFill/>
        </p:spPr>
        <p:txBody>
          <a:bodyPr wrap="square">
            <a:spAutoFit/>
          </a:bodyPr>
          <a:lstStyle/>
          <a:p>
            <a:pPr algn="ctr"/>
            <a:r>
              <a:rPr kumimoji="0" lang="en-US" sz="1100" b="1" i="0" u="none" strike="noStrike" kern="1200" cap="none" spc="0" normalizeH="0" baseline="0" noProof="0" dirty="0">
                <a:ln>
                  <a:noFill/>
                </a:ln>
                <a:solidFill>
                  <a:srgbClr val="3B3D40"/>
                </a:solidFill>
                <a:effectLst/>
                <a:uLnTx/>
                <a:uFillTx/>
                <a:latin typeface="Calibri" panose="020F0502020204030204"/>
                <a:ea typeface="+mn-ea"/>
                <a:cs typeface="+mn-cs"/>
              </a:rPr>
              <a:t>ISO8583</a:t>
            </a:r>
          </a:p>
          <a:p>
            <a:pPr algn="ctr"/>
            <a:r>
              <a:rPr lang="en-US" sz="1100" b="1" dirty="0">
                <a:solidFill>
                  <a:srgbClr val="3B3D40"/>
                </a:solidFill>
                <a:latin typeface="Calibri" panose="020F0502020204030204"/>
              </a:rPr>
              <a:t>Auth Message</a:t>
            </a:r>
            <a:endParaRPr lang="en-US" dirty="0"/>
          </a:p>
        </p:txBody>
      </p:sp>
      <p:sp>
        <p:nvSpPr>
          <p:cNvPr id="133" name="TextBox 132">
            <a:extLst>
              <a:ext uri="{FF2B5EF4-FFF2-40B4-BE49-F238E27FC236}">
                <a16:creationId xmlns:a16="http://schemas.microsoft.com/office/drawing/2014/main" id="{0420D370-6C49-6A78-A220-CD060063FB74}"/>
              </a:ext>
            </a:extLst>
          </p:cNvPr>
          <p:cNvSpPr txBox="1"/>
          <p:nvPr/>
        </p:nvSpPr>
        <p:spPr>
          <a:xfrm>
            <a:off x="8024233" y="2873293"/>
            <a:ext cx="1135648" cy="430887"/>
          </a:xfrm>
          <a:prstGeom prst="rect">
            <a:avLst/>
          </a:prstGeom>
          <a:noFill/>
        </p:spPr>
        <p:txBody>
          <a:bodyPr wrap="square">
            <a:spAutoFit/>
          </a:bodyPr>
          <a:lstStyle/>
          <a:p>
            <a:pPr algn="ctr"/>
            <a:r>
              <a:rPr kumimoji="0" lang="en-US" sz="1100" b="1" i="0" u="none" strike="noStrike" kern="1200" cap="none" spc="0" normalizeH="0" baseline="0" noProof="0" dirty="0">
                <a:ln>
                  <a:noFill/>
                </a:ln>
                <a:solidFill>
                  <a:srgbClr val="3B3D40"/>
                </a:solidFill>
                <a:effectLst/>
                <a:uLnTx/>
                <a:uFillTx/>
                <a:latin typeface="Calibri" panose="020F0502020204030204"/>
                <a:ea typeface="+mn-ea"/>
                <a:cs typeface="+mn-cs"/>
              </a:rPr>
              <a:t>ISO8583</a:t>
            </a:r>
          </a:p>
          <a:p>
            <a:pPr algn="ctr"/>
            <a:r>
              <a:rPr lang="en-US" sz="1100" b="1" dirty="0">
                <a:solidFill>
                  <a:srgbClr val="3B3D40"/>
                </a:solidFill>
                <a:latin typeface="Calibri" panose="020F0502020204030204"/>
              </a:rPr>
              <a:t>Auth Message</a:t>
            </a:r>
            <a:endParaRPr lang="en-US" sz="1100" dirty="0"/>
          </a:p>
        </p:txBody>
      </p:sp>
      <p:sp>
        <p:nvSpPr>
          <p:cNvPr id="134" name="TextBox 133">
            <a:extLst>
              <a:ext uri="{FF2B5EF4-FFF2-40B4-BE49-F238E27FC236}">
                <a16:creationId xmlns:a16="http://schemas.microsoft.com/office/drawing/2014/main" id="{68D6D34F-1359-FDA2-5900-FA2B6EE5E862}"/>
              </a:ext>
            </a:extLst>
          </p:cNvPr>
          <p:cNvSpPr txBox="1"/>
          <p:nvPr/>
        </p:nvSpPr>
        <p:spPr>
          <a:xfrm>
            <a:off x="8096696" y="4701296"/>
            <a:ext cx="990722" cy="430887"/>
          </a:xfrm>
          <a:prstGeom prst="rect">
            <a:avLst/>
          </a:prstGeom>
          <a:noFill/>
        </p:spPr>
        <p:txBody>
          <a:bodyPr wrap="square">
            <a:spAutoFit/>
          </a:bodyPr>
          <a:lstStyle/>
          <a:p>
            <a:pPr algn="ctr"/>
            <a:r>
              <a:rPr kumimoji="0" lang="en-US" sz="1100" b="1" i="0" u="none" strike="noStrike" kern="1200" cap="none" spc="0" normalizeH="0" baseline="0" noProof="0" dirty="0">
                <a:ln>
                  <a:noFill/>
                </a:ln>
                <a:solidFill>
                  <a:srgbClr val="3B3D40"/>
                </a:solidFill>
                <a:effectLst/>
                <a:uLnTx/>
                <a:uFillTx/>
                <a:latin typeface="Calibri" panose="020F0502020204030204"/>
                <a:ea typeface="+mn-ea"/>
                <a:cs typeface="+mn-cs"/>
              </a:rPr>
              <a:t>Internal Data Processing</a:t>
            </a:r>
            <a:endParaRPr lang="en-US" dirty="0"/>
          </a:p>
        </p:txBody>
      </p:sp>
      <p:sp>
        <p:nvSpPr>
          <p:cNvPr id="135" name="TextBox 134">
            <a:extLst>
              <a:ext uri="{FF2B5EF4-FFF2-40B4-BE49-F238E27FC236}">
                <a16:creationId xmlns:a16="http://schemas.microsoft.com/office/drawing/2014/main" id="{07D4DF6A-B7C1-851C-FB7E-CAE663F924CC}"/>
              </a:ext>
            </a:extLst>
          </p:cNvPr>
          <p:cNvSpPr txBox="1"/>
          <p:nvPr/>
        </p:nvSpPr>
        <p:spPr>
          <a:xfrm rot="16200000">
            <a:off x="10952652" y="4059962"/>
            <a:ext cx="1187604" cy="430887"/>
          </a:xfrm>
          <a:prstGeom prst="rect">
            <a:avLst/>
          </a:prstGeom>
          <a:noFill/>
        </p:spPr>
        <p:txBody>
          <a:bodyPr wrap="square">
            <a:spAutoFit/>
          </a:bodyPr>
          <a:lstStyle/>
          <a:p>
            <a:pPr algn="ctr"/>
            <a:r>
              <a:rPr kumimoji="0" lang="en-US" sz="1100" b="1" i="0" u="none" strike="noStrike" kern="1200" cap="none" spc="0" normalizeH="0" baseline="0" noProof="0" dirty="0">
                <a:ln>
                  <a:noFill/>
                </a:ln>
                <a:solidFill>
                  <a:srgbClr val="3B3D40"/>
                </a:solidFill>
                <a:effectLst/>
                <a:uLnTx/>
                <a:uFillTx/>
                <a:latin typeface="Calibri" panose="020F0502020204030204"/>
                <a:ea typeface="+mn-ea"/>
                <a:cs typeface="+mn-cs"/>
              </a:rPr>
              <a:t>ISO8583</a:t>
            </a:r>
          </a:p>
          <a:p>
            <a:pPr algn="ctr"/>
            <a:r>
              <a:rPr lang="en-US" sz="1100" b="1" dirty="0">
                <a:solidFill>
                  <a:srgbClr val="3B3D40"/>
                </a:solidFill>
                <a:latin typeface="Calibri" panose="020F0502020204030204"/>
              </a:rPr>
              <a:t>Auth Message</a:t>
            </a:r>
            <a:endParaRPr lang="en-US" sz="1100" dirty="0"/>
          </a:p>
        </p:txBody>
      </p:sp>
      <p:sp>
        <p:nvSpPr>
          <p:cNvPr id="136" name="TextBox 135">
            <a:extLst>
              <a:ext uri="{FF2B5EF4-FFF2-40B4-BE49-F238E27FC236}">
                <a16:creationId xmlns:a16="http://schemas.microsoft.com/office/drawing/2014/main" id="{3881DA98-FCDE-886F-DD0E-60FA58710C14}"/>
              </a:ext>
            </a:extLst>
          </p:cNvPr>
          <p:cNvSpPr txBox="1"/>
          <p:nvPr/>
        </p:nvSpPr>
        <p:spPr>
          <a:xfrm rot="16200000">
            <a:off x="3023375" y="3702496"/>
            <a:ext cx="990722" cy="430887"/>
          </a:xfrm>
          <a:prstGeom prst="rect">
            <a:avLst/>
          </a:prstGeom>
          <a:noFill/>
        </p:spPr>
        <p:txBody>
          <a:bodyPr wrap="square">
            <a:spAutoFit/>
          </a:bodyPr>
          <a:lstStyle/>
          <a:p>
            <a:pPr algn="ctr"/>
            <a:r>
              <a:rPr kumimoji="0" lang="en-US" sz="1100" b="1" i="0" u="none" strike="noStrike" kern="1200" cap="none" spc="0" normalizeH="0" baseline="0" noProof="0" dirty="0">
                <a:ln>
                  <a:noFill/>
                </a:ln>
                <a:solidFill>
                  <a:srgbClr val="3B3D40"/>
                </a:solidFill>
                <a:effectLst/>
                <a:uLnTx/>
                <a:uFillTx/>
                <a:latin typeface="Calibri" panose="020F0502020204030204"/>
                <a:ea typeface="+mn-ea"/>
                <a:cs typeface="+mn-cs"/>
              </a:rPr>
              <a:t>ISO8583</a:t>
            </a:r>
          </a:p>
          <a:p>
            <a:pPr algn="ctr"/>
            <a:r>
              <a:rPr lang="en-US" sz="1100" b="1" dirty="0">
                <a:solidFill>
                  <a:srgbClr val="3B3D40"/>
                </a:solidFill>
                <a:latin typeface="Calibri" panose="020F0502020204030204"/>
              </a:rPr>
              <a:t>Response</a:t>
            </a:r>
            <a:endParaRPr lang="en-US" dirty="0"/>
          </a:p>
        </p:txBody>
      </p:sp>
      <p:pic>
        <p:nvPicPr>
          <p:cNvPr id="138" name="Graphic 137" descr="No sign">
            <a:extLst>
              <a:ext uri="{FF2B5EF4-FFF2-40B4-BE49-F238E27FC236}">
                <a16:creationId xmlns:a16="http://schemas.microsoft.com/office/drawing/2014/main" id="{DCF26AFE-6F4F-7F80-593A-01CFDF58B15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035961" y="3850605"/>
            <a:ext cx="548640" cy="548640"/>
          </a:xfrm>
          <a:prstGeom prst="rect">
            <a:avLst/>
          </a:prstGeom>
        </p:spPr>
      </p:pic>
      <p:pic>
        <p:nvPicPr>
          <p:cNvPr id="140" name="Graphic 139" descr="Handshake">
            <a:extLst>
              <a:ext uri="{FF2B5EF4-FFF2-40B4-BE49-F238E27FC236}">
                <a16:creationId xmlns:a16="http://schemas.microsoft.com/office/drawing/2014/main" id="{25F5E760-AD61-BBDB-82D8-9527914353EE}"/>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192544" y="5063340"/>
            <a:ext cx="548640" cy="548640"/>
          </a:xfrm>
          <a:prstGeom prst="rect">
            <a:avLst/>
          </a:prstGeom>
        </p:spPr>
      </p:pic>
      <p:pic>
        <p:nvPicPr>
          <p:cNvPr id="143" name="Graphic 142" descr="Contract RTL">
            <a:extLst>
              <a:ext uri="{FF2B5EF4-FFF2-40B4-BE49-F238E27FC236}">
                <a16:creationId xmlns:a16="http://schemas.microsoft.com/office/drawing/2014/main" id="{526394D0-95D2-6ED8-28F3-6A94790D3C55}"/>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192544" y="3768883"/>
            <a:ext cx="548640" cy="548640"/>
          </a:xfrm>
          <a:prstGeom prst="rect">
            <a:avLst/>
          </a:prstGeom>
        </p:spPr>
      </p:pic>
      <p:pic>
        <p:nvPicPr>
          <p:cNvPr id="148" name="Graphic 147" descr="Checklist">
            <a:extLst>
              <a:ext uri="{FF2B5EF4-FFF2-40B4-BE49-F238E27FC236}">
                <a16:creationId xmlns:a16="http://schemas.microsoft.com/office/drawing/2014/main" id="{D2700791-BFE8-F7C6-48D4-2F1335B4E8D5}"/>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6850725" y="4222860"/>
            <a:ext cx="548640" cy="548640"/>
          </a:xfrm>
          <a:prstGeom prst="rect">
            <a:avLst/>
          </a:prstGeom>
        </p:spPr>
      </p:pic>
      <p:cxnSp>
        <p:nvCxnSpPr>
          <p:cNvPr id="149" name="Elbow Connector 148">
            <a:extLst>
              <a:ext uri="{FF2B5EF4-FFF2-40B4-BE49-F238E27FC236}">
                <a16:creationId xmlns:a16="http://schemas.microsoft.com/office/drawing/2014/main" id="{1D8EC216-CF49-C74D-40EB-1876C0A2E499}"/>
              </a:ext>
            </a:extLst>
          </p:cNvPr>
          <p:cNvCxnSpPr>
            <a:cxnSpLocks/>
            <a:stCxn id="51" idx="2"/>
          </p:cNvCxnSpPr>
          <p:nvPr/>
        </p:nvCxnSpPr>
        <p:spPr>
          <a:xfrm rot="5400000" flipH="1">
            <a:off x="2636884" y="4778784"/>
            <a:ext cx="2827442" cy="528131"/>
          </a:xfrm>
          <a:prstGeom prst="bentConnector5">
            <a:avLst>
              <a:gd name="adj1" fmla="val -4701"/>
              <a:gd name="adj2" fmla="val 238876"/>
              <a:gd name="adj3" fmla="val 73369"/>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57" name="TextBox 156">
            <a:extLst>
              <a:ext uri="{FF2B5EF4-FFF2-40B4-BE49-F238E27FC236}">
                <a16:creationId xmlns:a16="http://schemas.microsoft.com/office/drawing/2014/main" id="{CFBE3481-7536-AFEA-C10F-1B03F2A571DC}"/>
              </a:ext>
            </a:extLst>
          </p:cNvPr>
          <p:cNvSpPr txBox="1"/>
          <p:nvPr/>
        </p:nvSpPr>
        <p:spPr>
          <a:xfrm rot="16200000">
            <a:off x="4358112" y="3787135"/>
            <a:ext cx="990722" cy="261610"/>
          </a:xfrm>
          <a:prstGeom prst="rect">
            <a:avLst/>
          </a:prstGeom>
          <a:noFill/>
        </p:spPr>
        <p:txBody>
          <a:bodyPr wrap="square">
            <a:spAutoFit/>
          </a:bodyPr>
          <a:lstStyle/>
          <a:p>
            <a:pPr algn="ctr"/>
            <a:r>
              <a:rPr lang="en-US" sz="1100" b="1" dirty="0">
                <a:solidFill>
                  <a:srgbClr val="3B3D40"/>
                </a:solidFill>
                <a:latin typeface="Calibri" panose="020F0502020204030204"/>
              </a:rPr>
              <a:t>Decline</a:t>
            </a:r>
            <a:endParaRPr kumimoji="0" lang="en-US" sz="1100" b="1" i="0" u="none" strike="noStrike" kern="1200" cap="none" spc="0" normalizeH="0" baseline="0" noProof="0" dirty="0">
              <a:ln>
                <a:noFill/>
              </a:ln>
              <a:solidFill>
                <a:srgbClr val="3B3D40"/>
              </a:solidFill>
              <a:effectLst/>
              <a:uLnTx/>
              <a:uFillTx/>
              <a:latin typeface="Calibri" panose="020F0502020204030204"/>
              <a:ea typeface="+mn-ea"/>
              <a:cs typeface="+mn-cs"/>
            </a:endParaRPr>
          </a:p>
        </p:txBody>
      </p:sp>
      <p:sp>
        <p:nvSpPr>
          <p:cNvPr id="158" name="TextBox 157">
            <a:extLst>
              <a:ext uri="{FF2B5EF4-FFF2-40B4-BE49-F238E27FC236}">
                <a16:creationId xmlns:a16="http://schemas.microsoft.com/office/drawing/2014/main" id="{4E95F2DA-D487-8D4E-7833-16CE679FB012}"/>
              </a:ext>
            </a:extLst>
          </p:cNvPr>
          <p:cNvSpPr txBox="1"/>
          <p:nvPr/>
        </p:nvSpPr>
        <p:spPr>
          <a:xfrm rot="16200000">
            <a:off x="3421985" y="3787134"/>
            <a:ext cx="990722" cy="261610"/>
          </a:xfrm>
          <a:prstGeom prst="rect">
            <a:avLst/>
          </a:prstGeom>
          <a:noFill/>
        </p:spPr>
        <p:txBody>
          <a:bodyPr wrap="square">
            <a:spAutoFit/>
          </a:bodyPr>
          <a:lstStyle/>
          <a:p>
            <a:pPr algn="ctr"/>
            <a:r>
              <a:rPr lang="en-US" sz="1100" b="1" dirty="0">
                <a:solidFill>
                  <a:srgbClr val="3B3D40"/>
                </a:solidFill>
                <a:latin typeface="Calibri" panose="020F0502020204030204"/>
              </a:rPr>
              <a:t>Approved</a:t>
            </a:r>
            <a:endParaRPr kumimoji="0" lang="en-US" sz="1100" b="1" i="0" u="none" strike="noStrike" kern="1200" cap="none" spc="0" normalizeH="0" baseline="0" noProof="0" dirty="0">
              <a:ln>
                <a:noFill/>
              </a:ln>
              <a:solidFill>
                <a:srgbClr val="3B3D40"/>
              </a:solidFill>
              <a:effectLst/>
              <a:uLnTx/>
              <a:uFillTx/>
              <a:latin typeface="Calibri" panose="020F0502020204030204"/>
              <a:ea typeface="+mn-ea"/>
              <a:cs typeface="+mn-cs"/>
            </a:endParaRPr>
          </a:p>
        </p:txBody>
      </p:sp>
      <p:pic>
        <p:nvPicPr>
          <p:cNvPr id="160" name="Graphic 159" descr="Checkmark">
            <a:extLst>
              <a:ext uri="{FF2B5EF4-FFF2-40B4-BE49-F238E27FC236}">
                <a16:creationId xmlns:a16="http://schemas.microsoft.com/office/drawing/2014/main" id="{DF42E486-B628-9E9A-255E-FA35FA0D3438}"/>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3979025" y="5063340"/>
            <a:ext cx="548640" cy="548640"/>
          </a:xfrm>
          <a:prstGeom prst="rect">
            <a:avLst/>
          </a:prstGeom>
        </p:spPr>
      </p:pic>
      <p:sp>
        <p:nvSpPr>
          <p:cNvPr id="161" name="TextBox 160">
            <a:extLst>
              <a:ext uri="{FF2B5EF4-FFF2-40B4-BE49-F238E27FC236}">
                <a16:creationId xmlns:a16="http://schemas.microsoft.com/office/drawing/2014/main" id="{D805C01C-12AA-EB7E-C5DD-1BFF21B177CD}"/>
              </a:ext>
            </a:extLst>
          </p:cNvPr>
          <p:cNvSpPr txBox="1"/>
          <p:nvPr/>
        </p:nvSpPr>
        <p:spPr>
          <a:xfrm>
            <a:off x="5455861" y="4267263"/>
            <a:ext cx="990722" cy="430887"/>
          </a:xfrm>
          <a:prstGeom prst="rect">
            <a:avLst/>
          </a:prstGeom>
          <a:noFill/>
        </p:spPr>
        <p:txBody>
          <a:bodyPr wrap="square">
            <a:spAutoFit/>
          </a:bodyPr>
          <a:lstStyle/>
          <a:p>
            <a:pPr algn="ctr"/>
            <a:r>
              <a:rPr kumimoji="0" lang="en-US" sz="1100" b="1" i="0" u="none" strike="noStrike" kern="1200" cap="none" spc="0" normalizeH="0" baseline="0" noProof="0" dirty="0">
                <a:ln>
                  <a:noFill/>
                </a:ln>
                <a:solidFill>
                  <a:srgbClr val="3B3D40"/>
                </a:solidFill>
                <a:effectLst/>
                <a:uLnTx/>
                <a:uFillTx/>
                <a:latin typeface="Calibri" panose="020F0502020204030204"/>
                <a:ea typeface="+mn-ea"/>
                <a:cs typeface="+mn-cs"/>
              </a:rPr>
              <a:t>Internal Data Processing</a:t>
            </a:r>
            <a:endParaRPr lang="en-US" dirty="0"/>
          </a:p>
        </p:txBody>
      </p:sp>
      <p:sp>
        <p:nvSpPr>
          <p:cNvPr id="162" name="TextBox 161">
            <a:extLst>
              <a:ext uri="{FF2B5EF4-FFF2-40B4-BE49-F238E27FC236}">
                <a16:creationId xmlns:a16="http://schemas.microsoft.com/office/drawing/2014/main" id="{13302B59-3E07-68E0-AF75-CB5A10F32CFC}"/>
              </a:ext>
            </a:extLst>
          </p:cNvPr>
          <p:cNvSpPr txBox="1"/>
          <p:nvPr/>
        </p:nvSpPr>
        <p:spPr>
          <a:xfrm rot="16200000">
            <a:off x="2189367" y="5166473"/>
            <a:ext cx="990722" cy="430887"/>
          </a:xfrm>
          <a:prstGeom prst="rect">
            <a:avLst/>
          </a:prstGeom>
          <a:noFill/>
        </p:spPr>
        <p:txBody>
          <a:bodyPr wrap="square">
            <a:spAutoFit/>
          </a:bodyPr>
          <a:lstStyle/>
          <a:p>
            <a:pPr algn="ctr"/>
            <a:r>
              <a:rPr kumimoji="0" lang="en-US" sz="1100" b="1" i="0" u="none" strike="noStrike" kern="1200" cap="none" spc="0" normalizeH="0" baseline="0" noProof="0" dirty="0">
                <a:ln>
                  <a:noFill/>
                </a:ln>
                <a:solidFill>
                  <a:srgbClr val="3B3D40"/>
                </a:solidFill>
                <a:effectLst/>
                <a:uLnTx/>
                <a:uFillTx/>
                <a:latin typeface="Calibri" panose="020F0502020204030204"/>
                <a:ea typeface="+mn-ea"/>
                <a:cs typeface="+mn-cs"/>
              </a:rPr>
              <a:t>Substrate Transaction</a:t>
            </a:r>
            <a:endParaRPr lang="en-US" dirty="0"/>
          </a:p>
        </p:txBody>
      </p:sp>
      <p:cxnSp>
        <p:nvCxnSpPr>
          <p:cNvPr id="165" name="Elbow Connector 164">
            <a:extLst>
              <a:ext uri="{FF2B5EF4-FFF2-40B4-BE49-F238E27FC236}">
                <a16:creationId xmlns:a16="http://schemas.microsoft.com/office/drawing/2014/main" id="{F1C0117A-F68C-B176-8BA2-D12B4E225C8C}"/>
              </a:ext>
            </a:extLst>
          </p:cNvPr>
          <p:cNvCxnSpPr>
            <a:cxnSpLocks/>
            <a:stCxn id="138" idx="3"/>
          </p:cNvCxnSpPr>
          <p:nvPr/>
        </p:nvCxnSpPr>
        <p:spPr>
          <a:xfrm flipV="1">
            <a:off x="4584601" y="3629127"/>
            <a:ext cx="138066" cy="495798"/>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72" name="Text Placeholder 2">
            <a:extLst>
              <a:ext uri="{FF2B5EF4-FFF2-40B4-BE49-F238E27FC236}">
                <a16:creationId xmlns:a16="http://schemas.microsoft.com/office/drawing/2014/main" id="{72F69B8B-EB27-5345-AD36-5CBFBD1276BE}"/>
              </a:ext>
            </a:extLst>
          </p:cNvPr>
          <p:cNvSpPr txBox="1">
            <a:spLocks/>
          </p:cNvSpPr>
          <p:nvPr/>
        </p:nvSpPr>
        <p:spPr>
          <a:xfrm>
            <a:off x="203187" y="1548071"/>
            <a:ext cx="11785626" cy="445250"/>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ctr" defTabSz="412724" rtl="0" eaLnBrk="1" fontAlgn="auto" latinLnBrk="0" hangingPunct="0">
              <a:lnSpc>
                <a:spcPct val="80000"/>
              </a:lnSpc>
              <a:spcBef>
                <a:spcPts val="0"/>
              </a:spcBef>
              <a:spcAft>
                <a:spcPts val="0"/>
              </a:spcAft>
              <a:buClrTx/>
              <a:buSzTx/>
              <a:buFontTx/>
              <a:buNone/>
              <a:tabLst/>
              <a:defRPr/>
            </a:pPr>
            <a:r>
              <a:rPr lang="en-US" sz="1600" b="0" dirty="0">
                <a:latin typeface="Helvetica Neue" panose="02000503000000020004" pitchFamily="2" charset="0"/>
                <a:ea typeface="Helvetica Neue" panose="02000503000000020004" pitchFamily="2" charset="0"/>
                <a:cs typeface="Helvetica Neue" panose="02000503000000020004" pitchFamily="2" charset="0"/>
              </a:rPr>
              <a:t>The full flow is significantly more complex, however despite this backend complexity, the process is seamless from the user’s and merchant’s point of view and the customer experience is exactly the same as using a generic bank issued payment card.</a:t>
            </a:r>
            <a:endParaRPr kumimoji="0" lang="en-US" sz="1600" b="0" i="0" u="none" strike="noStrike" kern="0" cap="none" spc="0" normalizeH="0" baseline="0" noProof="0" dirty="0">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cxnSp>
        <p:nvCxnSpPr>
          <p:cNvPr id="173" name="Straight Connector 172">
            <a:extLst>
              <a:ext uri="{FF2B5EF4-FFF2-40B4-BE49-F238E27FC236}">
                <a16:creationId xmlns:a16="http://schemas.microsoft.com/office/drawing/2014/main" id="{8CFCD5D1-CEA5-2655-68F3-9AAB337BF9CE}"/>
              </a:ext>
            </a:extLst>
          </p:cNvPr>
          <p:cNvCxnSpPr>
            <a:cxnSpLocks/>
          </p:cNvCxnSpPr>
          <p:nvPr/>
        </p:nvCxnSpPr>
        <p:spPr>
          <a:xfrm>
            <a:off x="234186" y="1992829"/>
            <a:ext cx="11723628"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174" name="Oval 173">
            <a:extLst>
              <a:ext uri="{FF2B5EF4-FFF2-40B4-BE49-F238E27FC236}">
                <a16:creationId xmlns:a16="http://schemas.microsoft.com/office/drawing/2014/main" id="{8726D823-86CF-3409-A9AB-02CDBDE87F2A}"/>
              </a:ext>
            </a:extLst>
          </p:cNvPr>
          <p:cNvSpPr>
            <a:spLocks noChangeAspect="1"/>
          </p:cNvSpPr>
          <p:nvPr/>
        </p:nvSpPr>
        <p:spPr>
          <a:xfrm flipH="1">
            <a:off x="474914" y="2195588"/>
            <a:ext cx="586488" cy="286450"/>
          </a:xfrm>
          <a:prstGeom prst="ellipse">
            <a:avLst/>
          </a:prstGeom>
          <a:solidFill>
            <a:schemeClr val="accent2"/>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7859" tIns="8930" rIns="17859" bIns="893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Helvetica Neue" panose="02000503000000020004" pitchFamily="2" charset="0"/>
                <a:ea typeface="Helvetica Neue" panose="02000503000000020004" pitchFamily="2" charset="0"/>
                <a:cs typeface="Helvetica Neue" panose="02000503000000020004" pitchFamily="2" charset="0"/>
              </a:rPr>
              <a:t>Start</a:t>
            </a:r>
            <a:endParaRPr kumimoji="0" lang="en-US" sz="2000" b="0" i="0" u="none" strike="noStrike" kern="1200" cap="none" spc="0" normalizeH="0" baseline="0" noProof="0" dirty="0">
              <a:ln>
                <a:noFill/>
              </a:ln>
              <a:solidFill>
                <a:prstClr val="white"/>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75" name="Oval 174">
            <a:extLst>
              <a:ext uri="{FF2B5EF4-FFF2-40B4-BE49-F238E27FC236}">
                <a16:creationId xmlns:a16="http://schemas.microsoft.com/office/drawing/2014/main" id="{978BAA97-26F9-070E-F9FB-2B1640B37814}"/>
              </a:ext>
            </a:extLst>
          </p:cNvPr>
          <p:cNvSpPr>
            <a:spLocks noChangeAspect="1"/>
          </p:cNvSpPr>
          <p:nvPr/>
        </p:nvSpPr>
        <p:spPr>
          <a:xfrm flipH="1">
            <a:off x="474914" y="3659077"/>
            <a:ext cx="586488" cy="286450"/>
          </a:xfrm>
          <a:prstGeom prst="ellipse">
            <a:avLst/>
          </a:prstGeom>
          <a:solidFill>
            <a:schemeClr val="accent2"/>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7859" tIns="8930" rIns="17859" bIns="893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solidFill>
                  <a:prstClr val="white"/>
                </a:solidFill>
                <a:latin typeface="Helvetica Neue" panose="02000503000000020004" pitchFamily="2" charset="0"/>
                <a:ea typeface="Helvetica Neue" panose="02000503000000020004" pitchFamily="2" charset="0"/>
                <a:cs typeface="Helvetica Neue" panose="02000503000000020004" pitchFamily="2" charset="0"/>
              </a:rPr>
              <a:t>End</a:t>
            </a:r>
            <a:endParaRPr kumimoji="0" lang="en-US" sz="2000" b="0" i="0" u="none" strike="noStrike" kern="1200" cap="none" spc="0" normalizeH="0" baseline="0" noProof="0" dirty="0">
              <a:ln>
                <a:noFill/>
              </a:ln>
              <a:solidFill>
                <a:prstClr val="white"/>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37144353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E4E4E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B18EC-7933-446E-A750-8FCBDAD67CC3}"/>
              </a:ext>
            </a:extLst>
          </p:cNvPr>
          <p:cNvSpPr>
            <a:spLocks noGrp="1"/>
          </p:cNvSpPr>
          <p:nvPr>
            <p:ph type="title"/>
          </p:nvPr>
        </p:nvSpPr>
        <p:spPr>
          <a:xfrm>
            <a:off x="457200" y="252669"/>
            <a:ext cx="11304698" cy="1325563"/>
          </a:xfrm>
        </p:spPr>
        <p:txBody>
          <a:bodyPr>
            <a:noAutofit/>
          </a:bodyPr>
          <a:lstStyle/>
          <a:p>
            <a:r>
              <a:rPr lang="en-US" sz="2800" kern="0" dirty="0">
                <a:solidFill>
                  <a:srgbClr val="3B3D40"/>
                </a:solidFill>
                <a:latin typeface="Helvetica Neue" panose="02000503000000020004" pitchFamily="2" charset="0"/>
                <a:ea typeface="Helvetica Neue" panose="02000503000000020004" pitchFamily="2" charset="0"/>
                <a:cs typeface="Helvetica Neue" panose="02000503000000020004" pitchFamily="2" charset="0"/>
              </a:rPr>
              <a:t>In order to minimize currency risks, it’s ideal if the smart contract tokens are some form of custodied stablecoins. </a:t>
            </a:r>
          </a:p>
        </p:txBody>
      </p:sp>
      <p:sp>
        <p:nvSpPr>
          <p:cNvPr id="4" name="Text Placeholder 2">
            <a:extLst>
              <a:ext uri="{FF2B5EF4-FFF2-40B4-BE49-F238E27FC236}">
                <a16:creationId xmlns:a16="http://schemas.microsoft.com/office/drawing/2014/main" id="{4E6C474C-11B6-33E8-987B-3E5035010103}"/>
              </a:ext>
            </a:extLst>
          </p:cNvPr>
          <p:cNvSpPr txBox="1">
            <a:spLocks/>
          </p:cNvSpPr>
          <p:nvPr/>
        </p:nvSpPr>
        <p:spPr>
          <a:xfrm>
            <a:off x="203187" y="1547579"/>
            <a:ext cx="11785626" cy="445250"/>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ctr">
              <a:defRPr/>
            </a:pPr>
            <a:r>
              <a:rPr lang="en-US" sz="1600" b="0" dirty="0">
                <a:latin typeface="Helvetica Neue" panose="02000503000000020004" pitchFamily="2" charset="0"/>
                <a:ea typeface="Helvetica Neue" panose="02000503000000020004" pitchFamily="2" charset="0"/>
                <a:cs typeface="Helvetica Neue" panose="02000503000000020004" pitchFamily="2" charset="0"/>
              </a:rPr>
              <a:t>For the simplest implementation, the smart contract’s tokens would ultimately be backed by custodied assets (USD ideally) held by the oracle holding company, </a:t>
            </a:r>
            <a:r>
              <a:rPr lang="en-US" sz="1600" b="0" kern="0" dirty="0">
                <a:solidFill>
                  <a:srgbClr val="3B3D40"/>
                </a:solidFill>
                <a:latin typeface="Helvetica Neue" panose="02000503000000020004" pitchFamily="2" charset="0"/>
                <a:ea typeface="Helvetica Neue" panose="02000503000000020004" pitchFamily="2" charset="0"/>
                <a:cs typeface="Helvetica Neue" panose="02000503000000020004" pitchFamily="2" charset="0"/>
              </a:rPr>
              <a:t>this allows them to easily be liquidated and used </a:t>
            </a:r>
            <a:r>
              <a:rPr lang="en-US" sz="1600" b="0" dirty="0">
                <a:latin typeface="Helvetica Neue" panose="02000503000000020004" pitchFamily="2" charset="0"/>
                <a:ea typeface="Helvetica Neue" panose="02000503000000020004" pitchFamily="2" charset="0"/>
                <a:cs typeface="Helvetica Neue" panose="02000503000000020004" pitchFamily="2" charset="0"/>
              </a:rPr>
              <a:t>in the nightly </a:t>
            </a:r>
            <a:r>
              <a:rPr lang="en-US" sz="1600" b="0" kern="0" dirty="0">
                <a:solidFill>
                  <a:srgbClr val="3B3D40"/>
                </a:solidFill>
                <a:latin typeface="Helvetica Neue" panose="02000503000000020004" pitchFamily="2" charset="0"/>
                <a:ea typeface="Helvetica Neue" panose="02000503000000020004" pitchFamily="2" charset="0"/>
                <a:cs typeface="Helvetica Neue" panose="02000503000000020004" pitchFamily="2" charset="0"/>
              </a:rPr>
              <a:t>settlement process</a:t>
            </a:r>
            <a:r>
              <a:rPr lang="en-US" sz="1600" b="0" dirty="0">
                <a:latin typeface="Helvetica Neue" panose="02000503000000020004" pitchFamily="2" charset="0"/>
                <a:ea typeface="Helvetica Neue" panose="02000503000000020004" pitchFamily="2" charset="0"/>
                <a:cs typeface="Helvetica Neue" panose="02000503000000020004" pitchFamily="2" charset="0"/>
              </a:rPr>
              <a:t>.</a:t>
            </a:r>
            <a:endParaRPr kumimoji="0" lang="en-US" sz="1600" b="0" i="0" u="none" strike="noStrike" kern="0" cap="none" spc="0" normalizeH="0" baseline="0" noProof="0" dirty="0">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cxnSp>
        <p:nvCxnSpPr>
          <p:cNvPr id="6" name="Straight Connector 5">
            <a:extLst>
              <a:ext uri="{FF2B5EF4-FFF2-40B4-BE49-F238E27FC236}">
                <a16:creationId xmlns:a16="http://schemas.microsoft.com/office/drawing/2014/main" id="{0576DE4C-ACA1-4E8B-F5B6-37235B41C03E}"/>
              </a:ext>
            </a:extLst>
          </p:cNvPr>
          <p:cNvCxnSpPr>
            <a:cxnSpLocks/>
          </p:cNvCxnSpPr>
          <p:nvPr/>
        </p:nvCxnSpPr>
        <p:spPr>
          <a:xfrm>
            <a:off x="234186" y="1992829"/>
            <a:ext cx="11723628"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0F611649-9DD2-F51D-2E07-4596331D90BC}"/>
              </a:ext>
            </a:extLst>
          </p:cNvPr>
          <p:cNvPicPr>
            <a:picLocks noChangeAspect="1"/>
          </p:cNvPicPr>
          <p:nvPr/>
        </p:nvPicPr>
        <p:blipFill>
          <a:blip r:embed="rId3"/>
          <a:stretch>
            <a:fillRect/>
          </a:stretch>
        </p:blipFill>
        <p:spPr>
          <a:xfrm>
            <a:off x="406689" y="2238333"/>
            <a:ext cx="6178922" cy="4373619"/>
          </a:xfrm>
          <a:prstGeom prst="rect">
            <a:avLst/>
          </a:prstGeom>
        </p:spPr>
      </p:pic>
      <p:sp>
        <p:nvSpPr>
          <p:cNvPr id="14" name="Rectangle 13">
            <a:extLst>
              <a:ext uri="{FF2B5EF4-FFF2-40B4-BE49-F238E27FC236}">
                <a16:creationId xmlns:a16="http://schemas.microsoft.com/office/drawing/2014/main" id="{6EBF0998-B549-0524-288B-6F608DE14EDF}"/>
              </a:ext>
            </a:extLst>
          </p:cNvPr>
          <p:cNvSpPr/>
          <p:nvPr/>
        </p:nvSpPr>
        <p:spPr>
          <a:xfrm>
            <a:off x="6616610" y="2204126"/>
            <a:ext cx="5372203" cy="4185761"/>
          </a:xfrm>
          <a:prstGeom prst="rect">
            <a:avLst/>
          </a:prstGeom>
        </p:spPr>
        <p:txBody>
          <a:bodyPr wrap="square">
            <a:spAutoFit/>
          </a:bodyPr>
          <a:lstStyle/>
          <a:p>
            <a:pPr marL="227013" lvl="0">
              <a:defRPr/>
            </a:pPr>
            <a:r>
              <a:rPr kumimoji="0" lang="en-US" sz="1400" b="0" i="0" u="none" strike="noStrike" kern="1200" cap="none" spc="0" normalizeH="0" baseline="0" noProof="0" dirty="0">
                <a:ln>
                  <a:noFill/>
                </a:ln>
                <a:solidFill>
                  <a:srgbClr val="3B3D40"/>
                </a:solidFill>
                <a:effectLst/>
                <a:uLnTx/>
                <a:uFillTx/>
                <a:latin typeface="Calibri" panose="020F0502020204030204"/>
                <a:ea typeface="+mn-ea"/>
                <a:cs typeface="+mn-cs"/>
              </a:rPr>
              <a:t>There is precedent for using 3</a:t>
            </a:r>
            <a:r>
              <a:rPr kumimoji="0" lang="en-US" sz="1400" b="0" i="0" u="none" strike="noStrike" kern="1200" cap="none" spc="0" normalizeH="0" baseline="30000" noProof="0" dirty="0">
                <a:ln>
                  <a:noFill/>
                </a:ln>
                <a:solidFill>
                  <a:srgbClr val="3B3D40"/>
                </a:solidFill>
                <a:effectLst/>
                <a:uLnTx/>
                <a:uFillTx/>
                <a:latin typeface="Calibri" panose="020F0502020204030204"/>
                <a:ea typeface="+mn-ea"/>
                <a:cs typeface="+mn-cs"/>
              </a:rPr>
              <a:t>rd</a:t>
            </a:r>
            <a:r>
              <a:rPr kumimoji="0" lang="en-US" sz="1400" b="0" i="0" u="none" strike="noStrike" kern="1200" cap="none" spc="0" normalizeH="0" baseline="0" noProof="0" dirty="0">
                <a:ln>
                  <a:noFill/>
                </a:ln>
                <a:solidFill>
                  <a:srgbClr val="3B3D40"/>
                </a:solidFill>
                <a:effectLst/>
                <a:uLnTx/>
                <a:uFillTx/>
                <a:latin typeface="Calibri" panose="020F0502020204030204"/>
                <a:ea typeface="+mn-ea"/>
                <a:cs typeface="+mn-cs"/>
              </a:rPr>
              <a:t> party stablecoins themselves to settle on </a:t>
            </a:r>
            <a:r>
              <a:rPr kumimoji="0" lang="en-US" sz="1400" b="0" i="0" u="none" strike="noStrike" kern="1200" cap="none" spc="0" normalizeH="0" baseline="0" noProof="0" dirty="0" err="1">
                <a:ln>
                  <a:noFill/>
                </a:ln>
                <a:solidFill>
                  <a:srgbClr val="3B3D40"/>
                </a:solidFill>
                <a:effectLst/>
                <a:uLnTx/>
                <a:uFillTx/>
                <a:latin typeface="Calibri" panose="020F0502020204030204"/>
                <a:ea typeface="+mn-ea"/>
                <a:cs typeface="+mn-cs"/>
              </a:rPr>
              <a:t>VisaNet</a:t>
            </a:r>
            <a:r>
              <a:rPr kumimoji="0" lang="en-US" sz="1400" b="0" i="0" u="none" strike="noStrike" kern="1200" cap="none" spc="0" normalizeH="0" baseline="0" noProof="0" dirty="0">
                <a:ln>
                  <a:noFill/>
                </a:ln>
                <a:solidFill>
                  <a:srgbClr val="3B3D40"/>
                </a:solidFill>
                <a:effectLst/>
                <a:uLnTx/>
                <a:uFillTx/>
                <a:latin typeface="Calibri" panose="020F0502020204030204"/>
                <a:ea typeface="+mn-ea"/>
                <a:cs typeface="+mn-cs"/>
              </a:rPr>
              <a:t>, VISA’s inter-firm settlement network. In 2021, VISA piloted the ability to settle in USDC by partnering with </a:t>
            </a:r>
            <a:r>
              <a:rPr kumimoji="0" lang="en-US" sz="1400" b="0" i="0" u="none" strike="noStrike" kern="1200" cap="none" spc="0" normalizeH="0" baseline="0" noProof="0" dirty="0" err="1">
                <a:ln>
                  <a:noFill/>
                </a:ln>
                <a:solidFill>
                  <a:srgbClr val="3B3D40"/>
                </a:solidFill>
                <a:effectLst/>
                <a:uLnTx/>
                <a:uFillTx/>
                <a:latin typeface="Calibri" panose="020F0502020204030204"/>
                <a:ea typeface="+mn-ea"/>
                <a:cs typeface="+mn-cs"/>
              </a:rPr>
              <a:t>Crypto.com</a:t>
            </a:r>
            <a:r>
              <a:rPr kumimoji="0" lang="en-US" sz="1400" b="0" i="0" u="none" strike="noStrike" kern="1200" cap="none" spc="0" normalizeH="0" baseline="0" noProof="0" dirty="0">
                <a:ln>
                  <a:noFill/>
                </a:ln>
                <a:solidFill>
                  <a:srgbClr val="3B3D40"/>
                </a:solidFill>
                <a:effectLst/>
                <a:uLnTx/>
                <a:uFillTx/>
                <a:latin typeface="Calibri" panose="020F0502020204030204"/>
                <a:ea typeface="+mn-ea"/>
                <a:cs typeface="+mn-cs"/>
              </a:rPr>
              <a:t>, though it didn’t see widespread adoption, and ultimately relies on a combination of Anchorage and </a:t>
            </a:r>
            <a:r>
              <a:rPr kumimoji="0" lang="en-US" sz="1400" b="0" i="0" u="none" strike="noStrike" kern="1200" cap="none" spc="0" normalizeH="0" baseline="0" noProof="0" dirty="0" err="1">
                <a:ln>
                  <a:noFill/>
                </a:ln>
                <a:solidFill>
                  <a:srgbClr val="3B3D40"/>
                </a:solidFill>
                <a:effectLst/>
                <a:uLnTx/>
                <a:uFillTx/>
                <a:latin typeface="Calibri" panose="020F0502020204030204"/>
                <a:ea typeface="+mn-ea"/>
                <a:cs typeface="+mn-cs"/>
              </a:rPr>
              <a:t>Crypto.com</a:t>
            </a:r>
            <a:r>
              <a:rPr kumimoji="0" lang="en-US" sz="1400" b="0" i="0" u="none" strike="noStrike" kern="1200" cap="none" spc="0" normalizeH="0" baseline="0" noProof="0" dirty="0">
                <a:ln>
                  <a:noFill/>
                </a:ln>
                <a:solidFill>
                  <a:srgbClr val="3B3D40"/>
                </a:solidFill>
                <a:effectLst/>
                <a:uLnTx/>
                <a:uFillTx/>
                <a:latin typeface="Calibri" panose="020F0502020204030204"/>
                <a:ea typeface="+mn-ea"/>
                <a:cs typeface="+mn-cs"/>
              </a:rPr>
              <a:t> to facilitate the redemption to USD to settle the debt. In our view, settling on </a:t>
            </a:r>
            <a:r>
              <a:rPr kumimoji="0" lang="en-US" sz="1400" b="0" i="0" u="none" strike="noStrike" kern="1200" cap="none" spc="0" normalizeH="0" baseline="0" noProof="0" dirty="0" err="1">
                <a:ln>
                  <a:noFill/>
                </a:ln>
                <a:solidFill>
                  <a:srgbClr val="3B3D40"/>
                </a:solidFill>
                <a:effectLst/>
                <a:uLnTx/>
                <a:uFillTx/>
                <a:latin typeface="Calibri" panose="020F0502020204030204"/>
                <a:ea typeface="+mn-ea"/>
                <a:cs typeface="+mn-cs"/>
              </a:rPr>
              <a:t>VisaNet</a:t>
            </a:r>
            <a:r>
              <a:rPr kumimoji="0" lang="en-US" sz="1400" b="0" i="0" u="none" strike="noStrike" kern="1200" cap="none" spc="0" normalizeH="0" baseline="0" noProof="0" dirty="0">
                <a:ln>
                  <a:noFill/>
                </a:ln>
                <a:solidFill>
                  <a:srgbClr val="3B3D40"/>
                </a:solidFill>
                <a:effectLst/>
                <a:uLnTx/>
                <a:uFillTx/>
                <a:latin typeface="Calibri" panose="020F0502020204030204"/>
                <a:ea typeface="+mn-ea"/>
                <a:cs typeface="+mn-cs"/>
              </a:rPr>
              <a:t> in crypto adds additional complexity and headache to the receiving partners on the network as they must now have separate systems to accept the settlement currency. </a:t>
            </a:r>
          </a:p>
          <a:p>
            <a:pPr marL="227013" lvl="0">
              <a:defRPr/>
            </a:pPr>
            <a:endParaRPr lang="en-US" sz="1400" dirty="0">
              <a:solidFill>
                <a:srgbClr val="3B3D40"/>
              </a:solidFill>
              <a:latin typeface="Calibri" panose="020F0502020204030204"/>
            </a:endParaRPr>
          </a:p>
          <a:p>
            <a:pPr marL="227013" lvl="0">
              <a:defRPr/>
            </a:pPr>
            <a:r>
              <a:rPr kumimoji="0" lang="en-US" sz="1400" b="0" i="0" u="none" strike="noStrike" kern="1200" cap="none" spc="0" normalizeH="0" baseline="0" noProof="0" dirty="0">
                <a:ln>
                  <a:noFill/>
                </a:ln>
                <a:solidFill>
                  <a:srgbClr val="3B3D40"/>
                </a:solidFill>
                <a:effectLst/>
                <a:uLnTx/>
                <a:uFillTx/>
                <a:latin typeface="Calibri" panose="020F0502020204030204"/>
                <a:ea typeface="+mn-ea"/>
                <a:cs typeface="+mn-cs"/>
              </a:rPr>
              <a:t>In our architecture, the oracle holding company simply reclaims the issued tokens and the custodied USD released is sent through </a:t>
            </a:r>
            <a:r>
              <a:rPr kumimoji="0" lang="en-US" sz="1400" b="0" i="0" u="none" strike="noStrike" kern="1200" cap="none" spc="0" normalizeH="0" baseline="0" noProof="0" dirty="0" err="1">
                <a:ln>
                  <a:noFill/>
                </a:ln>
                <a:solidFill>
                  <a:srgbClr val="3B3D40"/>
                </a:solidFill>
                <a:effectLst/>
                <a:uLnTx/>
                <a:uFillTx/>
                <a:latin typeface="Calibri" panose="020F0502020204030204"/>
                <a:ea typeface="+mn-ea"/>
                <a:cs typeface="+mn-cs"/>
              </a:rPr>
              <a:t>VisaNet</a:t>
            </a:r>
            <a:r>
              <a:rPr kumimoji="0" lang="en-US" sz="1400" b="0" i="0" u="none" strike="noStrike" kern="1200" cap="none" spc="0" normalizeH="0" baseline="0" noProof="0" dirty="0">
                <a:ln>
                  <a:noFill/>
                </a:ln>
                <a:solidFill>
                  <a:srgbClr val="3B3D40"/>
                </a:solidFill>
                <a:effectLst/>
                <a:uLnTx/>
                <a:uFillTx/>
                <a:latin typeface="Calibri" panose="020F0502020204030204"/>
                <a:ea typeface="+mn-ea"/>
                <a:cs typeface="+mn-cs"/>
              </a:rPr>
              <a:t>. This is </a:t>
            </a:r>
            <a:r>
              <a:rPr kumimoji="0" lang="en-US" sz="1400" b="1" i="0" u="none" strike="noStrike" kern="1200" cap="none" spc="0" normalizeH="0" baseline="0" noProof="0" dirty="0">
                <a:ln>
                  <a:noFill/>
                </a:ln>
                <a:solidFill>
                  <a:srgbClr val="3B3D40"/>
                </a:solidFill>
                <a:effectLst/>
                <a:uLnTx/>
                <a:uFillTx/>
                <a:latin typeface="Calibri" panose="020F0502020204030204"/>
                <a:ea typeface="+mn-ea"/>
                <a:cs typeface="+mn-cs"/>
              </a:rPr>
              <a:t>significantly </a:t>
            </a:r>
            <a:r>
              <a:rPr kumimoji="0" lang="en-US" sz="1400" i="0" u="none" strike="noStrike" kern="1200" cap="none" spc="0" normalizeH="0" baseline="0" noProof="0" dirty="0">
                <a:ln>
                  <a:noFill/>
                </a:ln>
                <a:solidFill>
                  <a:srgbClr val="3B3D40"/>
                </a:solidFill>
                <a:effectLst/>
                <a:uLnTx/>
                <a:uFillTx/>
                <a:latin typeface="Calibri" panose="020F0502020204030204"/>
                <a:ea typeface="+mn-ea"/>
                <a:cs typeface="+mn-cs"/>
              </a:rPr>
              <a:t>easier </a:t>
            </a:r>
            <a:r>
              <a:rPr kumimoji="0" lang="en-US" sz="1400" b="0" i="0" u="none" strike="noStrike" kern="1200" cap="none" spc="0" normalizeH="0" baseline="0" noProof="0" dirty="0">
                <a:ln>
                  <a:noFill/>
                </a:ln>
                <a:solidFill>
                  <a:srgbClr val="3B3D40"/>
                </a:solidFill>
                <a:effectLst/>
                <a:uLnTx/>
                <a:uFillTx/>
                <a:latin typeface="Calibri" panose="020F0502020204030204"/>
                <a:ea typeface="+mn-ea"/>
                <a:cs typeface="+mn-cs"/>
              </a:rPr>
              <a:t>to implement than it probably seems at first glance as the settlement process is a batched process and is firm-to-firm for overall account imbalances and not performed on an individual transaction basis. The holding company only needs to audit the smart contract’s overall token balance to the custodied assets after every settlement process instead of auditing accounts and transactions individually. </a:t>
            </a:r>
          </a:p>
        </p:txBody>
      </p:sp>
    </p:spTree>
    <p:extLst>
      <p:ext uri="{BB962C8B-B14F-4D97-AF65-F5344CB8AC3E}">
        <p14:creationId xmlns:p14="http://schemas.microsoft.com/office/powerpoint/2010/main" val="36508671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4E4E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B18EC-7933-446E-A750-8FCBDAD67CC3}"/>
              </a:ext>
            </a:extLst>
          </p:cNvPr>
          <p:cNvSpPr>
            <a:spLocks noGrp="1"/>
          </p:cNvSpPr>
          <p:nvPr>
            <p:ph type="title"/>
          </p:nvPr>
        </p:nvSpPr>
        <p:spPr>
          <a:xfrm>
            <a:off x="457200" y="252669"/>
            <a:ext cx="11304698" cy="1325563"/>
          </a:xfrm>
        </p:spPr>
        <p:txBody>
          <a:bodyPr>
            <a:noAutofit/>
          </a:bodyPr>
          <a:lstStyle/>
          <a:p>
            <a:r>
              <a:rPr lang="en-US" sz="2800" kern="0" dirty="0">
                <a:solidFill>
                  <a:srgbClr val="3B3D40"/>
                </a:solidFill>
                <a:latin typeface="Helvetica Neue" panose="02000503000000020004" pitchFamily="2" charset="0"/>
                <a:ea typeface="Helvetica Neue" panose="02000503000000020004" pitchFamily="2" charset="0"/>
                <a:cs typeface="Helvetica Neue" panose="02000503000000020004" pitchFamily="2" charset="0"/>
              </a:rPr>
              <a:t>This report will focus specifically on integrating payment card transactions and their associated data messaging standard, ISO8583 and the closely related Australian Standard AS2805*.</a:t>
            </a:r>
          </a:p>
        </p:txBody>
      </p:sp>
      <p:sp>
        <p:nvSpPr>
          <p:cNvPr id="3" name="Text Placeholder 2">
            <a:extLst>
              <a:ext uri="{FF2B5EF4-FFF2-40B4-BE49-F238E27FC236}">
                <a16:creationId xmlns:a16="http://schemas.microsoft.com/office/drawing/2014/main" id="{D5C8B8D0-162F-EAD9-485D-7B6CED7B1651}"/>
              </a:ext>
            </a:extLst>
          </p:cNvPr>
          <p:cNvSpPr txBox="1">
            <a:spLocks/>
          </p:cNvSpPr>
          <p:nvPr/>
        </p:nvSpPr>
        <p:spPr>
          <a:xfrm>
            <a:off x="203187" y="1736828"/>
            <a:ext cx="11785626" cy="248273"/>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ctr" defTabSz="412724" rtl="0" eaLnBrk="1" fontAlgn="auto" latinLnBrk="0" hangingPunct="0">
              <a:lnSpc>
                <a:spcPct val="8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rPr>
              <a:t>ISO8583 messages are used to stream</a:t>
            </a:r>
            <a:r>
              <a:rPr lang="en-US" sz="1600" b="0" dirty="0">
                <a:latin typeface="Helvetica Neue" panose="02000503000000020004" pitchFamily="2" charset="0"/>
                <a:ea typeface="Helvetica Neue" panose="02000503000000020004" pitchFamily="2" charset="0"/>
                <a:cs typeface="Helvetica Neue" panose="02000503000000020004" pitchFamily="2" charset="0"/>
              </a:rPr>
              <a:t>line and standardize information during a payment card transaction. </a:t>
            </a:r>
            <a:endParaRPr kumimoji="0" lang="en-US" sz="1600" b="0" i="0" u="none" strike="noStrike" kern="0" cap="none" spc="0" normalizeH="0" baseline="0" noProof="0" dirty="0">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cxnSp>
        <p:nvCxnSpPr>
          <p:cNvPr id="4" name="Straight Connector 3">
            <a:extLst>
              <a:ext uri="{FF2B5EF4-FFF2-40B4-BE49-F238E27FC236}">
                <a16:creationId xmlns:a16="http://schemas.microsoft.com/office/drawing/2014/main" id="{14E5E2BF-0A93-AA54-DD4B-951E503CA43F}"/>
              </a:ext>
            </a:extLst>
          </p:cNvPr>
          <p:cNvCxnSpPr>
            <a:cxnSpLocks/>
          </p:cNvCxnSpPr>
          <p:nvPr/>
        </p:nvCxnSpPr>
        <p:spPr>
          <a:xfrm>
            <a:off x="234186" y="1992829"/>
            <a:ext cx="11723628"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Rounded Rectangle 4">
            <a:extLst>
              <a:ext uri="{FF2B5EF4-FFF2-40B4-BE49-F238E27FC236}">
                <a16:creationId xmlns:a16="http://schemas.microsoft.com/office/drawing/2014/main" id="{48899F8D-52A9-91E6-9E0C-29625F4DD6BD}"/>
              </a:ext>
            </a:extLst>
          </p:cNvPr>
          <p:cNvSpPr/>
          <p:nvPr/>
        </p:nvSpPr>
        <p:spPr>
          <a:xfrm>
            <a:off x="651642" y="2903483"/>
            <a:ext cx="2233448" cy="105103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kern="0" dirty="0">
                <a:solidFill>
                  <a:srgbClr val="3B3D40"/>
                </a:solidFill>
                <a:latin typeface="Helvetica Neue" panose="02000503000000020004" pitchFamily="2" charset="0"/>
                <a:ea typeface="Helvetica Neue" panose="02000503000000020004" pitchFamily="2" charset="0"/>
                <a:cs typeface="Helvetica Neue" panose="02000503000000020004" pitchFamily="2" charset="0"/>
              </a:rPr>
              <a:t>Merchant</a:t>
            </a:r>
          </a:p>
          <a:p>
            <a:pPr algn="ctr"/>
            <a:endParaRPr lang="en-US" sz="1600" kern="0" dirty="0">
              <a:solidFill>
                <a:srgbClr val="3B3D40"/>
              </a:solidFill>
              <a:latin typeface="Helvetica Neue" panose="02000503000000020004" pitchFamily="2" charset="0"/>
              <a:ea typeface="Helvetica Neue" panose="02000503000000020004" pitchFamily="2" charset="0"/>
              <a:cs typeface="Helvetica Neue" panose="02000503000000020004" pitchFamily="2" charset="0"/>
            </a:endParaRPr>
          </a:p>
          <a:p>
            <a:pPr algn="ctr"/>
            <a:r>
              <a:rPr lang="en-US" sz="1600" i="1" kern="0" dirty="0" err="1">
                <a:solidFill>
                  <a:srgbClr val="3B3D40"/>
                </a:solidFill>
                <a:latin typeface="Helvetica Neue" panose="02000503000000020004" pitchFamily="2" charset="0"/>
                <a:ea typeface="Helvetica Neue" panose="02000503000000020004" pitchFamily="2" charset="0"/>
                <a:cs typeface="Helvetica Neue" panose="02000503000000020004" pitchFamily="2" charset="0"/>
              </a:rPr>
              <a:t>Amazon.com</a:t>
            </a:r>
            <a:endParaRPr lang="en-US" sz="1600" i="1" kern="0" dirty="0">
              <a:solidFill>
                <a:srgbClr val="3B3D40"/>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6" name="Rounded Rectangle 5">
            <a:extLst>
              <a:ext uri="{FF2B5EF4-FFF2-40B4-BE49-F238E27FC236}">
                <a16:creationId xmlns:a16="http://schemas.microsoft.com/office/drawing/2014/main" id="{FC0DC165-E3F7-AA14-9C10-813AD812A093}"/>
              </a:ext>
            </a:extLst>
          </p:cNvPr>
          <p:cNvSpPr/>
          <p:nvPr/>
        </p:nvSpPr>
        <p:spPr>
          <a:xfrm>
            <a:off x="3536732" y="2903483"/>
            <a:ext cx="2233448" cy="105103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kern="0" dirty="0">
                <a:solidFill>
                  <a:srgbClr val="3B3D40"/>
                </a:solidFill>
                <a:latin typeface="Helvetica Neue" panose="02000503000000020004" pitchFamily="2" charset="0"/>
                <a:ea typeface="Helvetica Neue" panose="02000503000000020004" pitchFamily="2" charset="0"/>
                <a:cs typeface="Helvetica Neue" panose="02000503000000020004" pitchFamily="2" charset="0"/>
              </a:rPr>
              <a:t>Payment Processer</a:t>
            </a:r>
          </a:p>
          <a:p>
            <a:pPr algn="ctr"/>
            <a:endParaRPr lang="en-US" sz="1600" kern="0" dirty="0">
              <a:solidFill>
                <a:srgbClr val="3B3D40"/>
              </a:solidFill>
              <a:latin typeface="Helvetica Neue" panose="02000503000000020004" pitchFamily="2" charset="0"/>
              <a:ea typeface="Helvetica Neue" panose="02000503000000020004" pitchFamily="2" charset="0"/>
              <a:cs typeface="Helvetica Neue" panose="02000503000000020004" pitchFamily="2" charset="0"/>
            </a:endParaRPr>
          </a:p>
          <a:p>
            <a:pPr algn="ctr"/>
            <a:r>
              <a:rPr lang="en-US" sz="1600" i="1" kern="0" dirty="0">
                <a:solidFill>
                  <a:srgbClr val="3B3D40"/>
                </a:solidFill>
                <a:latin typeface="Helvetica Neue" panose="02000503000000020004" pitchFamily="2" charset="0"/>
                <a:ea typeface="Helvetica Neue" panose="02000503000000020004" pitchFamily="2" charset="0"/>
                <a:cs typeface="Helvetica Neue" panose="02000503000000020004" pitchFamily="2" charset="0"/>
              </a:rPr>
              <a:t>Stripe</a:t>
            </a:r>
          </a:p>
        </p:txBody>
      </p:sp>
      <p:sp>
        <p:nvSpPr>
          <p:cNvPr id="7" name="Rounded Rectangle 6">
            <a:extLst>
              <a:ext uri="{FF2B5EF4-FFF2-40B4-BE49-F238E27FC236}">
                <a16:creationId xmlns:a16="http://schemas.microsoft.com/office/drawing/2014/main" id="{0861BE25-A45A-1477-863F-BA596107B3A0}"/>
              </a:ext>
            </a:extLst>
          </p:cNvPr>
          <p:cNvSpPr/>
          <p:nvPr/>
        </p:nvSpPr>
        <p:spPr>
          <a:xfrm>
            <a:off x="6421822" y="2903483"/>
            <a:ext cx="2233448" cy="105103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kern="0" dirty="0">
                <a:solidFill>
                  <a:srgbClr val="3B3D40"/>
                </a:solidFill>
                <a:latin typeface="Helvetica Neue" panose="02000503000000020004" pitchFamily="2" charset="0"/>
                <a:ea typeface="Helvetica Neue" panose="02000503000000020004" pitchFamily="2" charset="0"/>
                <a:cs typeface="Helvetica Neue" panose="02000503000000020004" pitchFamily="2" charset="0"/>
              </a:rPr>
              <a:t>Payment Network</a:t>
            </a:r>
          </a:p>
          <a:p>
            <a:pPr algn="ctr"/>
            <a:endParaRPr lang="en-US" sz="1600" kern="0" dirty="0">
              <a:solidFill>
                <a:srgbClr val="3B3D40"/>
              </a:solidFill>
              <a:latin typeface="Helvetica Neue" panose="02000503000000020004" pitchFamily="2" charset="0"/>
              <a:ea typeface="Helvetica Neue" panose="02000503000000020004" pitchFamily="2" charset="0"/>
              <a:cs typeface="Helvetica Neue" panose="02000503000000020004" pitchFamily="2" charset="0"/>
            </a:endParaRPr>
          </a:p>
          <a:p>
            <a:pPr algn="ctr"/>
            <a:r>
              <a:rPr lang="en-US" sz="1600" i="1" kern="0" dirty="0">
                <a:solidFill>
                  <a:srgbClr val="3B3D40"/>
                </a:solidFill>
                <a:latin typeface="Helvetica Neue" panose="02000503000000020004" pitchFamily="2" charset="0"/>
                <a:ea typeface="Helvetica Neue" panose="02000503000000020004" pitchFamily="2" charset="0"/>
                <a:cs typeface="Helvetica Neue" panose="02000503000000020004" pitchFamily="2" charset="0"/>
              </a:rPr>
              <a:t>VISA/MasterCard</a:t>
            </a:r>
          </a:p>
        </p:txBody>
      </p:sp>
      <p:sp>
        <p:nvSpPr>
          <p:cNvPr id="8" name="Rounded Rectangle 7">
            <a:extLst>
              <a:ext uri="{FF2B5EF4-FFF2-40B4-BE49-F238E27FC236}">
                <a16:creationId xmlns:a16="http://schemas.microsoft.com/office/drawing/2014/main" id="{C66BE64B-2BFB-4FA2-87B8-180C86BD96D6}"/>
              </a:ext>
            </a:extLst>
          </p:cNvPr>
          <p:cNvSpPr/>
          <p:nvPr/>
        </p:nvSpPr>
        <p:spPr>
          <a:xfrm>
            <a:off x="9306912" y="2903483"/>
            <a:ext cx="2233448" cy="105103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kern="0" dirty="0">
                <a:solidFill>
                  <a:srgbClr val="3B3D40"/>
                </a:solidFill>
                <a:latin typeface="Helvetica Neue" panose="02000503000000020004" pitchFamily="2" charset="0"/>
                <a:ea typeface="Helvetica Neue" panose="02000503000000020004" pitchFamily="2" charset="0"/>
                <a:cs typeface="Helvetica Neue" panose="02000503000000020004" pitchFamily="2" charset="0"/>
              </a:rPr>
              <a:t>Issuing Bank</a:t>
            </a:r>
          </a:p>
          <a:p>
            <a:pPr algn="ctr"/>
            <a:endParaRPr lang="en-US" sz="1600" kern="0" dirty="0">
              <a:solidFill>
                <a:srgbClr val="3B3D40"/>
              </a:solidFill>
              <a:latin typeface="Helvetica Neue" panose="02000503000000020004" pitchFamily="2" charset="0"/>
              <a:ea typeface="Helvetica Neue" panose="02000503000000020004" pitchFamily="2" charset="0"/>
              <a:cs typeface="Helvetica Neue" panose="02000503000000020004" pitchFamily="2" charset="0"/>
            </a:endParaRPr>
          </a:p>
          <a:p>
            <a:pPr algn="ctr"/>
            <a:r>
              <a:rPr lang="en-US" sz="1600" i="1" kern="0" dirty="0">
                <a:solidFill>
                  <a:srgbClr val="3B3D40"/>
                </a:solidFill>
                <a:latin typeface="Helvetica Neue" panose="02000503000000020004" pitchFamily="2" charset="0"/>
                <a:ea typeface="Helvetica Neue" panose="02000503000000020004" pitchFamily="2" charset="0"/>
                <a:cs typeface="Helvetica Neue" panose="02000503000000020004" pitchFamily="2" charset="0"/>
              </a:rPr>
              <a:t>Citibank</a:t>
            </a:r>
          </a:p>
        </p:txBody>
      </p:sp>
      <p:sp>
        <p:nvSpPr>
          <p:cNvPr id="9" name="Triangle 8">
            <a:extLst>
              <a:ext uri="{FF2B5EF4-FFF2-40B4-BE49-F238E27FC236}">
                <a16:creationId xmlns:a16="http://schemas.microsoft.com/office/drawing/2014/main" id="{05E299E7-0EEE-CF53-BFB0-2A9F1CBE80C9}"/>
              </a:ext>
            </a:extLst>
          </p:cNvPr>
          <p:cNvSpPr/>
          <p:nvPr/>
        </p:nvSpPr>
        <p:spPr>
          <a:xfrm rot="5400000">
            <a:off x="2790497" y="3292365"/>
            <a:ext cx="840827" cy="273269"/>
          </a:xfrm>
          <a:prstGeom prst="triangle">
            <a:avLst/>
          </a:prstGeom>
          <a:solidFill>
            <a:srgbClr val="3B3D4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riangle 9">
            <a:extLst>
              <a:ext uri="{FF2B5EF4-FFF2-40B4-BE49-F238E27FC236}">
                <a16:creationId xmlns:a16="http://schemas.microsoft.com/office/drawing/2014/main" id="{68581F3F-AB91-1CE7-7731-031A60711251}"/>
              </a:ext>
            </a:extLst>
          </p:cNvPr>
          <p:cNvSpPr/>
          <p:nvPr/>
        </p:nvSpPr>
        <p:spPr>
          <a:xfrm rot="5400000">
            <a:off x="5675586" y="3292365"/>
            <a:ext cx="840827" cy="273269"/>
          </a:xfrm>
          <a:prstGeom prst="triangle">
            <a:avLst/>
          </a:prstGeom>
          <a:solidFill>
            <a:srgbClr val="3B3D4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riangle 10">
            <a:extLst>
              <a:ext uri="{FF2B5EF4-FFF2-40B4-BE49-F238E27FC236}">
                <a16:creationId xmlns:a16="http://schemas.microsoft.com/office/drawing/2014/main" id="{6932BF3E-7DFE-B210-B4FD-D8D92ED65819}"/>
              </a:ext>
            </a:extLst>
          </p:cNvPr>
          <p:cNvSpPr/>
          <p:nvPr/>
        </p:nvSpPr>
        <p:spPr>
          <a:xfrm rot="5400000">
            <a:off x="8560677" y="3292365"/>
            <a:ext cx="840827" cy="273269"/>
          </a:xfrm>
          <a:prstGeom prst="triangle">
            <a:avLst/>
          </a:prstGeom>
          <a:solidFill>
            <a:srgbClr val="3B3D4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ED8157CE-F836-BD43-B13B-1F4FFE528488}"/>
              </a:ext>
            </a:extLst>
          </p:cNvPr>
          <p:cNvSpPr txBox="1"/>
          <p:nvPr/>
        </p:nvSpPr>
        <p:spPr>
          <a:xfrm>
            <a:off x="111760" y="4498021"/>
            <a:ext cx="3840480" cy="1661993"/>
          </a:xfrm>
          <a:prstGeom prst="rect">
            <a:avLst/>
          </a:prstGeom>
          <a:noFill/>
        </p:spPr>
        <p:txBody>
          <a:bodyPr wrap="square" rtlCol="0">
            <a:spAutoFit/>
          </a:bodyPr>
          <a:lstStyle/>
          <a:p>
            <a:pPr algn="ctr"/>
            <a:r>
              <a:rPr lang="en-US" b="1" dirty="0">
                <a:solidFill>
                  <a:srgbClr val="3B3D40"/>
                </a:solidFill>
              </a:rPr>
              <a:t>Merchant to Payment Processor</a:t>
            </a:r>
          </a:p>
          <a:p>
            <a:pPr algn="ctr"/>
            <a:r>
              <a:rPr lang="en-US" sz="1200" b="1" dirty="0">
                <a:solidFill>
                  <a:srgbClr val="3B3D40"/>
                </a:solidFill>
              </a:rPr>
              <a:t>Any language can be used to accept transactions on the merchant site and communicate them to the payment processors. Today Stripe has client libraries in Ruby, Python, Java, Node, and many others. In addition, they also support JSON API calls over the internet or even mobile applications. Data standards at this rate are left up to the engineering team at the merchant.</a:t>
            </a:r>
          </a:p>
        </p:txBody>
      </p:sp>
      <p:sp>
        <p:nvSpPr>
          <p:cNvPr id="13" name="TextBox 12">
            <a:extLst>
              <a:ext uri="{FF2B5EF4-FFF2-40B4-BE49-F238E27FC236}">
                <a16:creationId xmlns:a16="http://schemas.microsoft.com/office/drawing/2014/main" id="{34007B68-07AB-0FF5-31A5-7957F69E1240}"/>
              </a:ext>
            </a:extLst>
          </p:cNvPr>
          <p:cNvSpPr txBox="1"/>
          <p:nvPr/>
        </p:nvSpPr>
        <p:spPr>
          <a:xfrm>
            <a:off x="4175760" y="4498021"/>
            <a:ext cx="3840480" cy="1292662"/>
          </a:xfrm>
          <a:prstGeom prst="rect">
            <a:avLst/>
          </a:prstGeom>
          <a:noFill/>
        </p:spPr>
        <p:txBody>
          <a:bodyPr wrap="square" rtlCol="0">
            <a:spAutoFit/>
          </a:bodyPr>
          <a:lstStyle/>
          <a:p>
            <a:pPr algn="ctr"/>
            <a:r>
              <a:rPr lang="en-US" b="1" dirty="0">
                <a:solidFill>
                  <a:srgbClr val="3B3D40"/>
                </a:solidFill>
              </a:rPr>
              <a:t>Payment Processor To Network</a:t>
            </a:r>
          </a:p>
          <a:p>
            <a:pPr algn="ctr"/>
            <a:r>
              <a:rPr lang="en-US" sz="1200" b="1" dirty="0">
                <a:solidFill>
                  <a:srgbClr val="3B3D40"/>
                </a:solidFill>
              </a:rPr>
              <a:t>As the user ‘swipes’ their card or enters transaction details, the payment processer converts the transaction request at the point of sale to an ISO8583 formatted message, or AS2805 format in Australia. We’ll detail what this looks like on the next slide.</a:t>
            </a:r>
          </a:p>
        </p:txBody>
      </p:sp>
      <p:sp>
        <p:nvSpPr>
          <p:cNvPr id="14" name="TextBox 13">
            <a:extLst>
              <a:ext uri="{FF2B5EF4-FFF2-40B4-BE49-F238E27FC236}">
                <a16:creationId xmlns:a16="http://schemas.microsoft.com/office/drawing/2014/main" id="{238755D7-3AFF-68AA-2184-BD3627E1243D}"/>
              </a:ext>
            </a:extLst>
          </p:cNvPr>
          <p:cNvSpPr txBox="1"/>
          <p:nvPr/>
        </p:nvSpPr>
        <p:spPr>
          <a:xfrm>
            <a:off x="8239760" y="4498021"/>
            <a:ext cx="3840480" cy="1292662"/>
          </a:xfrm>
          <a:prstGeom prst="rect">
            <a:avLst/>
          </a:prstGeom>
          <a:noFill/>
        </p:spPr>
        <p:txBody>
          <a:bodyPr wrap="square" rtlCol="0">
            <a:spAutoFit/>
          </a:bodyPr>
          <a:lstStyle/>
          <a:p>
            <a:pPr algn="ctr"/>
            <a:r>
              <a:rPr lang="en-US" b="1" dirty="0">
                <a:solidFill>
                  <a:srgbClr val="3B3D40"/>
                </a:solidFill>
              </a:rPr>
              <a:t>Intra-Financial Markets</a:t>
            </a:r>
            <a:endParaRPr lang="en-US" sz="1600" b="1" dirty="0">
              <a:solidFill>
                <a:srgbClr val="3B3D40"/>
              </a:solidFill>
            </a:endParaRPr>
          </a:p>
          <a:p>
            <a:pPr algn="ctr"/>
            <a:r>
              <a:rPr lang="en-US" sz="1200" b="1" dirty="0">
                <a:solidFill>
                  <a:srgbClr val="3B3D40"/>
                </a:solidFill>
              </a:rPr>
              <a:t>This ISO8583 is then sent through secure connections directly to the issuing bank who runs it through fraud models and either approves the transaction or declines it. This approval/decline message itself is return coded in ISO8583.</a:t>
            </a:r>
          </a:p>
        </p:txBody>
      </p:sp>
      <p:cxnSp>
        <p:nvCxnSpPr>
          <p:cNvPr id="15" name="Straight Connector 14">
            <a:extLst>
              <a:ext uri="{FF2B5EF4-FFF2-40B4-BE49-F238E27FC236}">
                <a16:creationId xmlns:a16="http://schemas.microsoft.com/office/drawing/2014/main" id="{9F9E7DA5-2C90-68F3-27DC-E197BDC4F36B}"/>
              </a:ext>
            </a:extLst>
          </p:cNvPr>
          <p:cNvCxnSpPr>
            <a:cxnSpLocks/>
          </p:cNvCxnSpPr>
          <p:nvPr/>
        </p:nvCxnSpPr>
        <p:spPr>
          <a:xfrm>
            <a:off x="4064000" y="4498021"/>
            <a:ext cx="0" cy="1645920"/>
          </a:xfrm>
          <a:prstGeom prst="line">
            <a:avLst/>
          </a:prstGeom>
          <a:ln w="9525">
            <a:solidFill>
              <a:srgbClr val="3B3D40">
                <a:alpha val="26275"/>
              </a:srgb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3F566BE7-C81D-90C7-A339-F7C1C305BC29}"/>
              </a:ext>
            </a:extLst>
          </p:cNvPr>
          <p:cNvCxnSpPr>
            <a:cxnSpLocks/>
          </p:cNvCxnSpPr>
          <p:nvPr/>
        </p:nvCxnSpPr>
        <p:spPr>
          <a:xfrm>
            <a:off x="8128000" y="4498021"/>
            <a:ext cx="0" cy="1645920"/>
          </a:xfrm>
          <a:prstGeom prst="line">
            <a:avLst/>
          </a:prstGeom>
          <a:ln w="9525">
            <a:solidFill>
              <a:srgbClr val="3B3D40">
                <a:alpha val="26275"/>
              </a:srgbClr>
            </a:solidFill>
          </a:ln>
        </p:spPr>
        <p:style>
          <a:lnRef idx="1">
            <a:schemeClr val="accent1"/>
          </a:lnRef>
          <a:fillRef idx="0">
            <a:schemeClr val="accent1"/>
          </a:fillRef>
          <a:effectRef idx="0">
            <a:schemeClr val="accent1"/>
          </a:effectRef>
          <a:fontRef idx="minor">
            <a:schemeClr val="tx1"/>
          </a:fontRef>
        </p:style>
      </p:cxnSp>
      <p:sp>
        <p:nvSpPr>
          <p:cNvPr id="19" name="Text Placeholder 2">
            <a:extLst>
              <a:ext uri="{FF2B5EF4-FFF2-40B4-BE49-F238E27FC236}">
                <a16:creationId xmlns:a16="http://schemas.microsoft.com/office/drawing/2014/main" id="{534D213A-C364-E8E9-2A26-A3C687F7F18E}"/>
              </a:ext>
            </a:extLst>
          </p:cNvPr>
          <p:cNvSpPr txBox="1">
            <a:spLocks/>
          </p:cNvSpPr>
          <p:nvPr/>
        </p:nvSpPr>
        <p:spPr>
          <a:xfrm>
            <a:off x="2288143" y="2313709"/>
            <a:ext cx="1845534" cy="445250"/>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ctr"/>
            <a:r>
              <a:rPr lang="en-US" sz="1600" dirty="0">
                <a:latin typeface="Helvetica Neue" panose="02000503000000020004" pitchFamily="2" charset="0"/>
                <a:ea typeface="Helvetica Neue" panose="02000503000000020004" pitchFamily="2" charset="0"/>
                <a:cs typeface="Helvetica Neue" panose="02000503000000020004" pitchFamily="2" charset="0"/>
              </a:rPr>
              <a:t>JSON, XML or</a:t>
            </a:r>
          </a:p>
          <a:p>
            <a:pPr algn="ctr"/>
            <a:r>
              <a:rPr lang="en-US" sz="1600" dirty="0">
                <a:latin typeface="Helvetica Neue" panose="02000503000000020004" pitchFamily="2" charset="0"/>
                <a:ea typeface="Helvetica Neue" panose="02000503000000020004" pitchFamily="2" charset="0"/>
                <a:cs typeface="Helvetica Neue" panose="02000503000000020004" pitchFamily="2" charset="0"/>
              </a:rPr>
              <a:t>Other Custom API</a:t>
            </a:r>
          </a:p>
        </p:txBody>
      </p:sp>
      <p:sp>
        <p:nvSpPr>
          <p:cNvPr id="20" name="Text Placeholder 2">
            <a:extLst>
              <a:ext uri="{FF2B5EF4-FFF2-40B4-BE49-F238E27FC236}">
                <a16:creationId xmlns:a16="http://schemas.microsoft.com/office/drawing/2014/main" id="{A114FDBA-DC0C-A75F-ADB5-47A70494A9EB}"/>
              </a:ext>
            </a:extLst>
          </p:cNvPr>
          <p:cNvSpPr txBox="1">
            <a:spLocks/>
          </p:cNvSpPr>
          <p:nvPr/>
        </p:nvSpPr>
        <p:spPr>
          <a:xfrm>
            <a:off x="5173232" y="2313709"/>
            <a:ext cx="1845534" cy="445250"/>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ctr"/>
            <a:r>
              <a:rPr lang="en-US" sz="1600" dirty="0">
                <a:latin typeface="Helvetica Neue" panose="02000503000000020004" pitchFamily="2" charset="0"/>
                <a:ea typeface="Helvetica Neue" panose="02000503000000020004" pitchFamily="2" charset="0"/>
                <a:cs typeface="Helvetica Neue" panose="02000503000000020004" pitchFamily="2" charset="0"/>
              </a:rPr>
              <a:t>ISO8583 or</a:t>
            </a:r>
          </a:p>
          <a:p>
            <a:pPr algn="ctr"/>
            <a:r>
              <a:rPr lang="en-US" sz="1600" dirty="0">
                <a:latin typeface="Helvetica Neue" panose="02000503000000020004" pitchFamily="2" charset="0"/>
                <a:ea typeface="Helvetica Neue" panose="02000503000000020004" pitchFamily="2" charset="0"/>
                <a:cs typeface="Helvetica Neue" panose="02000503000000020004" pitchFamily="2" charset="0"/>
              </a:rPr>
              <a:t>AS2805</a:t>
            </a:r>
          </a:p>
        </p:txBody>
      </p:sp>
      <p:sp>
        <p:nvSpPr>
          <p:cNvPr id="21" name="Text Placeholder 2">
            <a:extLst>
              <a:ext uri="{FF2B5EF4-FFF2-40B4-BE49-F238E27FC236}">
                <a16:creationId xmlns:a16="http://schemas.microsoft.com/office/drawing/2014/main" id="{CC806DAC-2D65-EE25-D0D1-03A6964A372E}"/>
              </a:ext>
            </a:extLst>
          </p:cNvPr>
          <p:cNvSpPr txBox="1">
            <a:spLocks/>
          </p:cNvSpPr>
          <p:nvPr/>
        </p:nvSpPr>
        <p:spPr>
          <a:xfrm>
            <a:off x="8058323" y="2313709"/>
            <a:ext cx="1845534" cy="445250"/>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ctr"/>
            <a:r>
              <a:rPr lang="en-US" sz="1600" dirty="0">
                <a:latin typeface="Helvetica Neue" panose="02000503000000020004" pitchFamily="2" charset="0"/>
                <a:ea typeface="Helvetica Neue" panose="02000503000000020004" pitchFamily="2" charset="0"/>
                <a:cs typeface="Helvetica Neue" panose="02000503000000020004" pitchFamily="2" charset="0"/>
              </a:rPr>
              <a:t>ISO8583 or</a:t>
            </a:r>
          </a:p>
          <a:p>
            <a:pPr algn="ctr"/>
            <a:r>
              <a:rPr lang="en-US" sz="1600" dirty="0">
                <a:latin typeface="Helvetica Neue" panose="02000503000000020004" pitchFamily="2" charset="0"/>
                <a:ea typeface="Helvetica Neue" panose="02000503000000020004" pitchFamily="2" charset="0"/>
                <a:cs typeface="Helvetica Neue" panose="02000503000000020004" pitchFamily="2" charset="0"/>
              </a:rPr>
              <a:t>AS2805</a:t>
            </a:r>
          </a:p>
        </p:txBody>
      </p:sp>
      <p:sp>
        <p:nvSpPr>
          <p:cNvPr id="17" name="Text Placeholder 2">
            <a:extLst>
              <a:ext uri="{FF2B5EF4-FFF2-40B4-BE49-F238E27FC236}">
                <a16:creationId xmlns:a16="http://schemas.microsoft.com/office/drawing/2014/main" id="{DE65361C-2516-858D-B24E-F7C928746E2A}"/>
              </a:ext>
            </a:extLst>
          </p:cNvPr>
          <p:cNvSpPr txBox="1">
            <a:spLocks/>
          </p:cNvSpPr>
          <p:nvPr/>
        </p:nvSpPr>
        <p:spPr>
          <a:xfrm>
            <a:off x="6847827" y="6459708"/>
            <a:ext cx="5347983" cy="346762"/>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defTabSz="412724" rtl="0" eaLnBrk="1" fontAlgn="auto" latinLnBrk="0" hangingPunct="0">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rPr>
              <a:t>*AS2805 from a messaging perspective is nearly identical to ISO8583 and should be thought of as interchangeable for the purposes of this architecture.</a:t>
            </a:r>
          </a:p>
        </p:txBody>
      </p:sp>
    </p:spTree>
    <p:extLst>
      <p:ext uri="{BB962C8B-B14F-4D97-AF65-F5344CB8AC3E}">
        <p14:creationId xmlns:p14="http://schemas.microsoft.com/office/powerpoint/2010/main" val="41858189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E4E4E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B18EC-7933-446E-A750-8FCBDAD67CC3}"/>
              </a:ext>
            </a:extLst>
          </p:cNvPr>
          <p:cNvSpPr>
            <a:spLocks noGrp="1"/>
          </p:cNvSpPr>
          <p:nvPr>
            <p:ph type="title"/>
          </p:nvPr>
        </p:nvSpPr>
        <p:spPr>
          <a:xfrm>
            <a:off x="457200" y="252669"/>
            <a:ext cx="11304698" cy="1325563"/>
          </a:xfrm>
        </p:spPr>
        <p:txBody>
          <a:bodyPr>
            <a:noAutofit/>
          </a:bodyPr>
          <a:lstStyle/>
          <a:p>
            <a:r>
              <a:rPr lang="en-US" sz="2800" kern="0" dirty="0">
                <a:solidFill>
                  <a:srgbClr val="3B3D40"/>
                </a:solidFill>
                <a:latin typeface="Helvetica Neue" panose="02000503000000020004" pitchFamily="2" charset="0"/>
                <a:ea typeface="Helvetica Neue" panose="02000503000000020004" pitchFamily="2" charset="0"/>
                <a:cs typeface="Helvetica Neue" panose="02000503000000020004" pitchFamily="2" charset="0"/>
              </a:rPr>
              <a:t>The oracle controlling company can also issue reversals as is required by law, though blockchain architectures and the ERC20 standard were not designed with this capability natively.</a:t>
            </a:r>
          </a:p>
        </p:txBody>
      </p:sp>
      <p:cxnSp>
        <p:nvCxnSpPr>
          <p:cNvPr id="3" name="Straight Connector 2">
            <a:extLst>
              <a:ext uri="{FF2B5EF4-FFF2-40B4-BE49-F238E27FC236}">
                <a16:creationId xmlns:a16="http://schemas.microsoft.com/office/drawing/2014/main" id="{ABB56D17-B8EF-A921-BACA-400ABE6EDEB4}"/>
              </a:ext>
            </a:extLst>
          </p:cNvPr>
          <p:cNvCxnSpPr>
            <a:cxnSpLocks/>
          </p:cNvCxnSpPr>
          <p:nvPr/>
        </p:nvCxnSpPr>
        <p:spPr>
          <a:xfrm>
            <a:off x="6086573" y="1906192"/>
            <a:ext cx="0" cy="4468969"/>
          </a:xfrm>
          <a:prstGeom prst="line">
            <a:avLst/>
          </a:prstGeom>
          <a:ln w="9525">
            <a:solidFill>
              <a:srgbClr val="3B3D40">
                <a:alpha val="26275"/>
              </a:srgbClr>
            </a:solidFill>
          </a:ln>
        </p:spPr>
        <p:style>
          <a:lnRef idx="1">
            <a:schemeClr val="accent1"/>
          </a:lnRef>
          <a:fillRef idx="0">
            <a:schemeClr val="accent1"/>
          </a:fillRef>
          <a:effectRef idx="0">
            <a:schemeClr val="accent1"/>
          </a:effectRef>
          <a:fontRef idx="minor">
            <a:schemeClr val="tx1"/>
          </a:fontRef>
        </p:style>
      </p:cxnSp>
      <p:sp>
        <p:nvSpPr>
          <p:cNvPr id="5" name="Text Placeholder 2">
            <a:extLst>
              <a:ext uri="{FF2B5EF4-FFF2-40B4-BE49-F238E27FC236}">
                <a16:creationId xmlns:a16="http://schemas.microsoft.com/office/drawing/2014/main" id="{11F77EAF-94D5-2CCC-B173-C396F61816AB}"/>
              </a:ext>
            </a:extLst>
          </p:cNvPr>
          <p:cNvSpPr txBox="1">
            <a:spLocks/>
          </p:cNvSpPr>
          <p:nvPr/>
        </p:nvSpPr>
        <p:spPr>
          <a:xfrm>
            <a:off x="332568" y="1718025"/>
            <a:ext cx="5486400" cy="445250"/>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ctr" defTabSz="412724" rtl="0" eaLnBrk="1" fontAlgn="auto" latinLnBrk="0" hangingPunct="0">
              <a:lnSpc>
                <a:spcPct val="8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rPr>
              <a:t>All payment card transactions, and therefore all ISO8583 transactions, must be reversable.</a:t>
            </a:r>
          </a:p>
        </p:txBody>
      </p:sp>
      <p:cxnSp>
        <p:nvCxnSpPr>
          <p:cNvPr id="8" name="Straight Connector 7">
            <a:extLst>
              <a:ext uri="{FF2B5EF4-FFF2-40B4-BE49-F238E27FC236}">
                <a16:creationId xmlns:a16="http://schemas.microsoft.com/office/drawing/2014/main" id="{18410616-3C86-BFE4-8830-0BA387881E18}"/>
              </a:ext>
            </a:extLst>
          </p:cNvPr>
          <p:cNvCxnSpPr>
            <a:cxnSpLocks/>
          </p:cNvCxnSpPr>
          <p:nvPr/>
        </p:nvCxnSpPr>
        <p:spPr>
          <a:xfrm>
            <a:off x="332568" y="2187170"/>
            <a:ext cx="5486400"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9" name="Text Placeholder 2">
            <a:extLst>
              <a:ext uri="{FF2B5EF4-FFF2-40B4-BE49-F238E27FC236}">
                <a16:creationId xmlns:a16="http://schemas.microsoft.com/office/drawing/2014/main" id="{CAE2F5F0-EC04-75BC-52D9-DB85132DA971}"/>
              </a:ext>
            </a:extLst>
          </p:cNvPr>
          <p:cNvSpPr txBox="1">
            <a:spLocks/>
          </p:cNvSpPr>
          <p:nvPr/>
        </p:nvSpPr>
        <p:spPr>
          <a:xfrm>
            <a:off x="6194436" y="1718025"/>
            <a:ext cx="5843592" cy="445250"/>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ctr" defTabSz="412724" rtl="0" eaLnBrk="1" fontAlgn="auto" latinLnBrk="0" hangingPunct="0">
              <a:lnSpc>
                <a:spcPct val="8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rPr>
              <a:t>Blockchains are not reversible by design, chargebacks were viewed as a design flaw Satoshi attempted to address.</a:t>
            </a:r>
          </a:p>
        </p:txBody>
      </p:sp>
      <p:cxnSp>
        <p:nvCxnSpPr>
          <p:cNvPr id="10" name="Straight Connector 9">
            <a:extLst>
              <a:ext uri="{FF2B5EF4-FFF2-40B4-BE49-F238E27FC236}">
                <a16:creationId xmlns:a16="http://schemas.microsoft.com/office/drawing/2014/main" id="{B011F547-EF5D-5F5B-9604-6F3EE539D3F7}"/>
              </a:ext>
            </a:extLst>
          </p:cNvPr>
          <p:cNvCxnSpPr>
            <a:cxnSpLocks/>
          </p:cNvCxnSpPr>
          <p:nvPr/>
        </p:nvCxnSpPr>
        <p:spPr>
          <a:xfrm>
            <a:off x="6373032" y="2187170"/>
            <a:ext cx="5486400"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6E5C3926-334B-3BCD-7F32-CFDA19F389D9}"/>
              </a:ext>
            </a:extLst>
          </p:cNvPr>
          <p:cNvSpPr/>
          <p:nvPr/>
        </p:nvSpPr>
        <p:spPr>
          <a:xfrm>
            <a:off x="-112266" y="5567400"/>
            <a:ext cx="6096000" cy="954107"/>
          </a:xfrm>
          <a:prstGeom prst="rect">
            <a:avLst/>
          </a:prstGeom>
        </p:spPr>
        <p:txBody>
          <a:bodyPr wrap="square">
            <a:spAutoFit/>
          </a:bodyPr>
          <a:lstStyle/>
          <a:p>
            <a:pPr marL="227013"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3B3D40"/>
                </a:solidFill>
                <a:effectLst/>
                <a:uLnTx/>
                <a:uFillTx/>
                <a:latin typeface="Calibri" panose="020F0502020204030204"/>
                <a:ea typeface="+mn-ea"/>
                <a:cs typeface="+mn-cs"/>
              </a:rPr>
              <a:t>US, EU laws, the terms and service of VISA and MasterCard, and several regulatory bodies have stated in no uncertain terms that payment card fraud is not the liability of the consumer and those transactions must be reversible. A large portion of ISO8583 messages are related to transaction reversals.</a:t>
            </a:r>
          </a:p>
        </p:txBody>
      </p:sp>
      <p:sp>
        <p:nvSpPr>
          <p:cNvPr id="13" name="Rectangle 12">
            <a:extLst>
              <a:ext uri="{FF2B5EF4-FFF2-40B4-BE49-F238E27FC236}">
                <a16:creationId xmlns:a16="http://schemas.microsoft.com/office/drawing/2014/main" id="{2571F0C2-F8D7-6C49-BB9F-2FB58D58AA96}"/>
              </a:ext>
            </a:extLst>
          </p:cNvPr>
          <p:cNvSpPr/>
          <p:nvPr/>
        </p:nvSpPr>
        <p:spPr>
          <a:xfrm>
            <a:off x="6018081" y="5567400"/>
            <a:ext cx="6096000" cy="954107"/>
          </a:xfrm>
          <a:prstGeom prst="rect">
            <a:avLst/>
          </a:prstGeom>
        </p:spPr>
        <p:txBody>
          <a:bodyPr>
            <a:spAutoFit/>
          </a:bodyPr>
          <a:lstStyle/>
          <a:p>
            <a:pPr marL="227013"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3B3D40"/>
                </a:solidFill>
                <a:effectLst/>
                <a:uLnTx/>
                <a:uFillTx/>
                <a:latin typeface="Calibri" panose="020F0502020204030204"/>
                <a:ea typeface="+mn-ea"/>
                <a:cs typeface="+mn-cs"/>
              </a:rPr>
              <a:t>Reversals and their effects compose nearly the </a:t>
            </a:r>
            <a:r>
              <a:rPr lang="en-US" sz="1400" dirty="0">
                <a:solidFill>
                  <a:srgbClr val="3B3D40"/>
                </a:solidFill>
                <a:latin typeface="Calibri" panose="020F0502020204030204"/>
              </a:rPr>
              <a:t>entire intro of the original Bitcoin white paper. </a:t>
            </a:r>
            <a:r>
              <a:rPr kumimoji="0" lang="en-US" sz="1400" b="0" i="0" u="none" strike="noStrike" kern="1200" cap="none" spc="0" normalizeH="0" baseline="0" noProof="0" dirty="0">
                <a:ln>
                  <a:noFill/>
                </a:ln>
                <a:solidFill>
                  <a:srgbClr val="3B3D40"/>
                </a:solidFill>
                <a:effectLst/>
                <a:uLnTx/>
                <a:uFillTx/>
                <a:latin typeface="Calibri" panose="020F0502020204030204"/>
                <a:ea typeface="+mn-ea"/>
                <a:cs typeface="+mn-cs"/>
              </a:rPr>
              <a:t>Chargebacks introduce uncertainty into the payment system and require a centralized entity to resolve. Decentralization and finality are key components of blockchains from their inception.</a:t>
            </a:r>
          </a:p>
        </p:txBody>
      </p:sp>
      <p:pic>
        <p:nvPicPr>
          <p:cNvPr id="43" name="Picture 42">
            <a:extLst>
              <a:ext uri="{FF2B5EF4-FFF2-40B4-BE49-F238E27FC236}">
                <a16:creationId xmlns:a16="http://schemas.microsoft.com/office/drawing/2014/main" id="{5B63634A-04A7-4875-8F12-AE248DD39B50}"/>
              </a:ext>
            </a:extLst>
          </p:cNvPr>
          <p:cNvPicPr>
            <a:picLocks noChangeAspect="1"/>
          </p:cNvPicPr>
          <p:nvPr/>
        </p:nvPicPr>
        <p:blipFill>
          <a:blip r:embed="rId3"/>
          <a:stretch>
            <a:fillRect/>
          </a:stretch>
        </p:blipFill>
        <p:spPr>
          <a:xfrm>
            <a:off x="332568" y="2351136"/>
            <a:ext cx="5479918" cy="2752191"/>
          </a:xfrm>
          <a:prstGeom prst="rect">
            <a:avLst/>
          </a:prstGeom>
        </p:spPr>
      </p:pic>
      <p:pic>
        <p:nvPicPr>
          <p:cNvPr id="47" name="Picture 46">
            <a:extLst>
              <a:ext uri="{FF2B5EF4-FFF2-40B4-BE49-F238E27FC236}">
                <a16:creationId xmlns:a16="http://schemas.microsoft.com/office/drawing/2014/main" id="{9E402C04-7135-2DB2-BF57-8F74B4460CDB}"/>
              </a:ext>
            </a:extLst>
          </p:cNvPr>
          <p:cNvPicPr>
            <a:picLocks noChangeAspect="1"/>
          </p:cNvPicPr>
          <p:nvPr/>
        </p:nvPicPr>
        <p:blipFill>
          <a:blip r:embed="rId4"/>
          <a:stretch>
            <a:fillRect/>
          </a:stretch>
        </p:blipFill>
        <p:spPr>
          <a:xfrm>
            <a:off x="6858993" y="2370740"/>
            <a:ext cx="4414176" cy="3013090"/>
          </a:xfrm>
          <a:prstGeom prst="rect">
            <a:avLst/>
          </a:prstGeom>
        </p:spPr>
      </p:pic>
      <p:sp>
        <p:nvSpPr>
          <p:cNvPr id="53" name="Rectangle 52">
            <a:extLst>
              <a:ext uri="{FF2B5EF4-FFF2-40B4-BE49-F238E27FC236}">
                <a16:creationId xmlns:a16="http://schemas.microsoft.com/office/drawing/2014/main" id="{F3F82F29-C9A7-02D6-94F4-466EBDE92E36}"/>
              </a:ext>
            </a:extLst>
          </p:cNvPr>
          <p:cNvSpPr/>
          <p:nvPr/>
        </p:nvSpPr>
        <p:spPr>
          <a:xfrm>
            <a:off x="7040631" y="3080243"/>
            <a:ext cx="3988730" cy="1039269"/>
          </a:xfrm>
          <a:prstGeom prst="rect">
            <a:avLst/>
          </a:prstGeom>
          <a:solidFill>
            <a:srgbClr val="FFC000">
              <a:alpha val="4666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9531367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E4E4E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B18EC-7933-446E-A750-8FCBDAD67CC3}"/>
              </a:ext>
            </a:extLst>
          </p:cNvPr>
          <p:cNvSpPr>
            <a:spLocks noGrp="1"/>
          </p:cNvSpPr>
          <p:nvPr>
            <p:ph type="title"/>
          </p:nvPr>
        </p:nvSpPr>
        <p:spPr>
          <a:xfrm>
            <a:off x="457200" y="252669"/>
            <a:ext cx="11304698" cy="1325563"/>
          </a:xfrm>
        </p:spPr>
        <p:txBody>
          <a:bodyPr>
            <a:noAutofit/>
          </a:bodyPr>
          <a:lstStyle/>
          <a:p>
            <a:r>
              <a:rPr lang="en-US" sz="2800" kern="0" dirty="0">
                <a:solidFill>
                  <a:srgbClr val="3B3D40"/>
                </a:solidFill>
                <a:latin typeface="Helvetica Neue" panose="02000503000000020004" pitchFamily="2" charset="0"/>
                <a:ea typeface="Helvetica Neue" panose="02000503000000020004" pitchFamily="2" charset="0"/>
                <a:cs typeface="Helvetica Neue" panose="02000503000000020004" pitchFamily="2" charset="0"/>
              </a:rPr>
              <a:t>Luckily, reversibility is an area of active research and Stanford has just released its reversable ERC20R smart contracts. Though, these implementations are still on the untested cutting edge of technology. </a:t>
            </a:r>
          </a:p>
        </p:txBody>
      </p:sp>
      <p:cxnSp>
        <p:nvCxnSpPr>
          <p:cNvPr id="3" name="Straight Connector 2">
            <a:extLst>
              <a:ext uri="{FF2B5EF4-FFF2-40B4-BE49-F238E27FC236}">
                <a16:creationId xmlns:a16="http://schemas.microsoft.com/office/drawing/2014/main" id="{ABB56D17-B8EF-A921-BACA-400ABE6EDEB4}"/>
              </a:ext>
            </a:extLst>
          </p:cNvPr>
          <p:cNvCxnSpPr>
            <a:cxnSpLocks/>
          </p:cNvCxnSpPr>
          <p:nvPr/>
        </p:nvCxnSpPr>
        <p:spPr>
          <a:xfrm>
            <a:off x="6086573" y="2434060"/>
            <a:ext cx="0" cy="2524401"/>
          </a:xfrm>
          <a:prstGeom prst="line">
            <a:avLst/>
          </a:prstGeom>
          <a:ln w="9525">
            <a:solidFill>
              <a:srgbClr val="3B3D40">
                <a:alpha val="26275"/>
              </a:srgbClr>
            </a:solidFill>
          </a:ln>
        </p:spPr>
        <p:style>
          <a:lnRef idx="1">
            <a:schemeClr val="accent1"/>
          </a:lnRef>
          <a:fillRef idx="0">
            <a:schemeClr val="accent1"/>
          </a:fillRef>
          <a:effectRef idx="0">
            <a:schemeClr val="accent1"/>
          </a:effectRef>
          <a:fontRef idx="minor">
            <a:schemeClr val="tx1"/>
          </a:fontRef>
        </p:style>
      </p:cxnSp>
      <p:sp>
        <p:nvSpPr>
          <p:cNvPr id="5" name="Text Placeholder 2">
            <a:extLst>
              <a:ext uri="{FF2B5EF4-FFF2-40B4-BE49-F238E27FC236}">
                <a16:creationId xmlns:a16="http://schemas.microsoft.com/office/drawing/2014/main" id="{11F77EAF-94D5-2CCC-B173-C396F61816AB}"/>
              </a:ext>
            </a:extLst>
          </p:cNvPr>
          <p:cNvSpPr txBox="1">
            <a:spLocks/>
          </p:cNvSpPr>
          <p:nvPr/>
        </p:nvSpPr>
        <p:spPr>
          <a:xfrm>
            <a:off x="332568" y="1718025"/>
            <a:ext cx="5486400" cy="445250"/>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ctr" defTabSz="412724" rtl="0" eaLnBrk="1" fontAlgn="auto" latinLnBrk="0" hangingPunct="0">
              <a:lnSpc>
                <a:spcPct val="8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rPr>
              <a:t>The idea of reversable transactions on the blockchain isn’t a new idea and has been thrown around for years.  </a:t>
            </a:r>
          </a:p>
        </p:txBody>
      </p:sp>
      <p:cxnSp>
        <p:nvCxnSpPr>
          <p:cNvPr id="8" name="Straight Connector 7">
            <a:extLst>
              <a:ext uri="{FF2B5EF4-FFF2-40B4-BE49-F238E27FC236}">
                <a16:creationId xmlns:a16="http://schemas.microsoft.com/office/drawing/2014/main" id="{18410616-3C86-BFE4-8830-0BA387881E18}"/>
              </a:ext>
            </a:extLst>
          </p:cNvPr>
          <p:cNvCxnSpPr>
            <a:cxnSpLocks/>
          </p:cNvCxnSpPr>
          <p:nvPr/>
        </p:nvCxnSpPr>
        <p:spPr>
          <a:xfrm>
            <a:off x="332568" y="2187170"/>
            <a:ext cx="5486400"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9" name="Text Placeholder 2">
            <a:extLst>
              <a:ext uri="{FF2B5EF4-FFF2-40B4-BE49-F238E27FC236}">
                <a16:creationId xmlns:a16="http://schemas.microsoft.com/office/drawing/2014/main" id="{CAE2F5F0-EC04-75BC-52D9-DB85132DA971}"/>
              </a:ext>
            </a:extLst>
          </p:cNvPr>
          <p:cNvSpPr txBox="1">
            <a:spLocks/>
          </p:cNvSpPr>
          <p:nvPr/>
        </p:nvSpPr>
        <p:spPr>
          <a:xfrm>
            <a:off x="6194436" y="1718025"/>
            <a:ext cx="5843592" cy="445250"/>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ctr">
              <a:defRPr/>
            </a:pPr>
            <a:r>
              <a:rPr kumimoji="0" lang="en-US" sz="1600" b="0" i="0" u="none" strike="noStrike" kern="0" cap="none" spc="0" normalizeH="0" baseline="0" noProof="0" dirty="0">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rPr>
              <a:t>ERC20 implementations with </a:t>
            </a:r>
            <a:r>
              <a:rPr lang="en-US" sz="1600" b="0" dirty="0">
                <a:latin typeface="Helvetica Neue" panose="02000503000000020004" pitchFamily="2" charset="0"/>
                <a:ea typeface="Helvetica Neue" panose="02000503000000020004" pitchFamily="2" charset="0"/>
                <a:cs typeface="Helvetica Neue" panose="02000503000000020004" pitchFamily="2" charset="0"/>
              </a:rPr>
              <a:t>reversal functions have recently been outlined in the latest research by Stanford.</a:t>
            </a:r>
            <a:endParaRPr kumimoji="0" lang="en-US" sz="1600" b="0" i="0" u="none" strike="noStrike" kern="0" cap="none" spc="0" normalizeH="0" baseline="0" noProof="0" dirty="0">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cxnSp>
        <p:nvCxnSpPr>
          <p:cNvPr id="10" name="Straight Connector 9">
            <a:extLst>
              <a:ext uri="{FF2B5EF4-FFF2-40B4-BE49-F238E27FC236}">
                <a16:creationId xmlns:a16="http://schemas.microsoft.com/office/drawing/2014/main" id="{B011F547-EF5D-5F5B-9604-6F3EE539D3F7}"/>
              </a:ext>
            </a:extLst>
          </p:cNvPr>
          <p:cNvCxnSpPr>
            <a:cxnSpLocks/>
          </p:cNvCxnSpPr>
          <p:nvPr/>
        </p:nvCxnSpPr>
        <p:spPr>
          <a:xfrm>
            <a:off x="6373032" y="2187170"/>
            <a:ext cx="5486400"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B43DF37F-DE4D-D235-4938-CA445BB781C8}"/>
              </a:ext>
            </a:extLst>
          </p:cNvPr>
          <p:cNvPicPr>
            <a:picLocks noChangeAspect="1"/>
          </p:cNvPicPr>
          <p:nvPr/>
        </p:nvPicPr>
        <p:blipFill>
          <a:blip r:embed="rId3"/>
          <a:stretch>
            <a:fillRect/>
          </a:stretch>
        </p:blipFill>
        <p:spPr>
          <a:xfrm>
            <a:off x="560895" y="2447161"/>
            <a:ext cx="5153396" cy="2511300"/>
          </a:xfrm>
          <a:prstGeom prst="rect">
            <a:avLst/>
          </a:prstGeom>
        </p:spPr>
      </p:pic>
      <p:pic>
        <p:nvPicPr>
          <p:cNvPr id="12" name="Picture 11">
            <a:extLst>
              <a:ext uri="{FF2B5EF4-FFF2-40B4-BE49-F238E27FC236}">
                <a16:creationId xmlns:a16="http://schemas.microsoft.com/office/drawing/2014/main" id="{B322066D-58EF-A7B7-93E0-1EC1B9D401E2}"/>
              </a:ext>
            </a:extLst>
          </p:cNvPr>
          <p:cNvPicPr>
            <a:picLocks noChangeAspect="1"/>
          </p:cNvPicPr>
          <p:nvPr/>
        </p:nvPicPr>
        <p:blipFill>
          <a:blip r:embed="rId4"/>
          <a:stretch>
            <a:fillRect/>
          </a:stretch>
        </p:blipFill>
        <p:spPr>
          <a:xfrm>
            <a:off x="6354179" y="2352444"/>
            <a:ext cx="2326199" cy="2606017"/>
          </a:xfrm>
          <a:prstGeom prst="rect">
            <a:avLst/>
          </a:prstGeom>
        </p:spPr>
      </p:pic>
      <p:sp>
        <p:nvSpPr>
          <p:cNvPr id="18" name="Rectangle 17">
            <a:extLst>
              <a:ext uri="{FF2B5EF4-FFF2-40B4-BE49-F238E27FC236}">
                <a16:creationId xmlns:a16="http://schemas.microsoft.com/office/drawing/2014/main" id="{ECC5DB77-4FF5-3FA1-795E-6EFC14210B25}"/>
              </a:ext>
            </a:extLst>
          </p:cNvPr>
          <p:cNvSpPr/>
          <p:nvPr/>
        </p:nvSpPr>
        <p:spPr>
          <a:xfrm>
            <a:off x="8680378" y="2328548"/>
            <a:ext cx="3153810" cy="1661993"/>
          </a:xfrm>
          <a:prstGeom prst="rect">
            <a:avLst/>
          </a:prstGeom>
        </p:spPr>
        <p:txBody>
          <a:bodyPr wrap="square">
            <a:spAutoFit/>
          </a:bodyPr>
          <a:lstStyle/>
          <a:p>
            <a:r>
              <a:rPr lang="en-US" sz="1400" dirty="0">
                <a:solidFill>
                  <a:srgbClr val="333333"/>
                </a:solidFill>
                <a:latin typeface="hero-new"/>
              </a:rPr>
              <a:t>ERC-20R and ERC-721R: Reversible Transactions on Ethereum</a:t>
            </a:r>
          </a:p>
          <a:p>
            <a:endParaRPr lang="en-US" sz="1400" dirty="0">
              <a:solidFill>
                <a:srgbClr val="333333"/>
              </a:solidFill>
              <a:latin typeface="hero-new"/>
            </a:endParaRPr>
          </a:p>
          <a:p>
            <a:r>
              <a:rPr lang="en-US" sz="1400" dirty="0">
                <a:solidFill>
                  <a:srgbClr val="333333"/>
                </a:solidFill>
                <a:latin typeface="hero-new"/>
              </a:rPr>
              <a:t>Published August 2, 2022 by </a:t>
            </a:r>
            <a:r>
              <a:rPr lang="en-US" sz="1400" dirty="0" err="1">
                <a:solidFill>
                  <a:srgbClr val="333333"/>
                </a:solidFill>
                <a:latin typeface="hero-new"/>
              </a:rPr>
              <a:t>Kaili</a:t>
            </a:r>
            <a:r>
              <a:rPr lang="en-US" sz="1400" dirty="0">
                <a:solidFill>
                  <a:srgbClr val="333333"/>
                </a:solidFill>
                <a:latin typeface="hero-new"/>
              </a:rPr>
              <a:t> Wang, </a:t>
            </a:r>
            <a:r>
              <a:rPr lang="en-US" sz="1400" dirty="0" err="1">
                <a:solidFill>
                  <a:srgbClr val="333333"/>
                </a:solidFill>
                <a:latin typeface="hero-new"/>
              </a:rPr>
              <a:t>Qinchen</a:t>
            </a:r>
            <a:r>
              <a:rPr lang="en-US" sz="1400" dirty="0">
                <a:solidFill>
                  <a:srgbClr val="333333"/>
                </a:solidFill>
                <a:latin typeface="hero-new"/>
              </a:rPr>
              <a:t> Wang, and Dan </a:t>
            </a:r>
            <a:r>
              <a:rPr lang="en-US" sz="1400" dirty="0" err="1">
                <a:solidFill>
                  <a:srgbClr val="333333"/>
                </a:solidFill>
                <a:latin typeface="hero-new"/>
              </a:rPr>
              <a:t>Boneh</a:t>
            </a:r>
            <a:r>
              <a:rPr lang="en-US" sz="1400" dirty="0">
                <a:solidFill>
                  <a:srgbClr val="333333"/>
                </a:solidFill>
                <a:latin typeface="hero-new"/>
              </a:rPr>
              <a:t>.</a:t>
            </a:r>
          </a:p>
          <a:p>
            <a:endParaRPr lang="en-US" sz="1400" i="1" dirty="0">
              <a:solidFill>
                <a:srgbClr val="333333"/>
              </a:solidFill>
              <a:latin typeface="hero-new"/>
            </a:endParaRPr>
          </a:p>
          <a:p>
            <a:r>
              <a:rPr lang="en-US" sz="1400" i="1" dirty="0">
                <a:solidFill>
                  <a:srgbClr val="333333"/>
                </a:solidFill>
                <a:latin typeface="hero-new"/>
              </a:rPr>
              <a:t>https://</a:t>
            </a:r>
            <a:r>
              <a:rPr lang="en-US" sz="1400" i="1" dirty="0" err="1">
                <a:solidFill>
                  <a:srgbClr val="333333"/>
                </a:solidFill>
                <a:latin typeface="hero-new"/>
              </a:rPr>
              <a:t>arxiv.org</a:t>
            </a:r>
            <a:r>
              <a:rPr lang="en-US" sz="1400" i="1" dirty="0">
                <a:solidFill>
                  <a:srgbClr val="333333"/>
                </a:solidFill>
                <a:latin typeface="hero-new"/>
              </a:rPr>
              <a:t>/pdf/2208.00543.pdf</a:t>
            </a:r>
          </a:p>
        </p:txBody>
      </p:sp>
      <p:sp>
        <p:nvSpPr>
          <p:cNvPr id="29" name="Rectangle 28">
            <a:extLst>
              <a:ext uri="{FF2B5EF4-FFF2-40B4-BE49-F238E27FC236}">
                <a16:creationId xmlns:a16="http://schemas.microsoft.com/office/drawing/2014/main" id="{DFD3F30F-6D13-8A21-5BC6-78E72100C4A6}"/>
              </a:ext>
            </a:extLst>
          </p:cNvPr>
          <p:cNvSpPr/>
          <p:nvPr/>
        </p:nvSpPr>
        <p:spPr>
          <a:xfrm>
            <a:off x="-112266" y="5161889"/>
            <a:ext cx="6096000" cy="954107"/>
          </a:xfrm>
          <a:prstGeom prst="rect">
            <a:avLst/>
          </a:prstGeom>
        </p:spPr>
        <p:txBody>
          <a:bodyPr wrap="square">
            <a:spAutoFit/>
          </a:bodyPr>
          <a:lstStyle/>
          <a:p>
            <a:pPr marL="227013" lvl="0">
              <a:defRPr/>
            </a:pPr>
            <a:r>
              <a:rPr lang="en-US" sz="1400" dirty="0">
                <a:solidFill>
                  <a:srgbClr val="3B3D40"/>
                </a:solidFill>
              </a:rPr>
              <a:t>Reversible ERC-20 or ERC-721 transactions are still at the cutting edge of blockchain technology. While seemingly simple, reversals actually introduce several significant engineering and economic challenges. Most of these challenges are still unsolved in decentralized trustless networks.</a:t>
            </a:r>
          </a:p>
        </p:txBody>
      </p:sp>
      <p:sp>
        <p:nvSpPr>
          <p:cNvPr id="30" name="Rectangle 29">
            <a:extLst>
              <a:ext uri="{FF2B5EF4-FFF2-40B4-BE49-F238E27FC236}">
                <a16:creationId xmlns:a16="http://schemas.microsoft.com/office/drawing/2014/main" id="{3D0ED1C7-C3E3-CC95-06D9-4CB0501CC7B4}"/>
              </a:ext>
            </a:extLst>
          </p:cNvPr>
          <p:cNvSpPr/>
          <p:nvPr/>
        </p:nvSpPr>
        <p:spPr>
          <a:xfrm>
            <a:off x="6018081" y="5161889"/>
            <a:ext cx="6096000" cy="1600438"/>
          </a:xfrm>
          <a:prstGeom prst="rect">
            <a:avLst/>
          </a:prstGeom>
        </p:spPr>
        <p:txBody>
          <a:bodyPr>
            <a:spAutoFit/>
          </a:bodyPr>
          <a:lstStyle/>
          <a:p>
            <a:pPr marL="227013" lvl="0">
              <a:defRPr/>
            </a:pPr>
            <a:r>
              <a:rPr lang="en-US" sz="1400" dirty="0">
                <a:solidFill>
                  <a:srgbClr val="3B3D40"/>
                </a:solidFill>
              </a:rPr>
              <a:t>This proposed implementation from Stanford is largely in response to the recent large-scale bridge hacks, and has been designed to facilitate reversal disputes through a decentralized panel of randomly chosen judges. If the judges approve, the transaction(s) are reversed through a transaction. With a payment card reversal, the authority is relatively simplified, but the economics of reversing largely legitimate transactions down chain of the transaction is far more complicated.</a:t>
            </a:r>
          </a:p>
        </p:txBody>
      </p:sp>
    </p:spTree>
    <p:extLst>
      <p:ext uri="{BB962C8B-B14F-4D97-AF65-F5344CB8AC3E}">
        <p14:creationId xmlns:p14="http://schemas.microsoft.com/office/powerpoint/2010/main" val="378314115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E4E4E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B18EC-7933-446E-A750-8FCBDAD67CC3}"/>
              </a:ext>
            </a:extLst>
          </p:cNvPr>
          <p:cNvSpPr>
            <a:spLocks noGrp="1"/>
          </p:cNvSpPr>
          <p:nvPr>
            <p:ph type="title"/>
          </p:nvPr>
        </p:nvSpPr>
        <p:spPr>
          <a:xfrm>
            <a:off x="457200" y="252669"/>
            <a:ext cx="11304698" cy="1325563"/>
          </a:xfrm>
        </p:spPr>
        <p:txBody>
          <a:bodyPr>
            <a:noAutofit/>
          </a:bodyPr>
          <a:lstStyle/>
          <a:p>
            <a:r>
              <a:rPr lang="en-US" sz="2800" kern="0" dirty="0">
                <a:solidFill>
                  <a:srgbClr val="3B3D40"/>
                </a:solidFill>
                <a:latin typeface="Helvetica Neue" panose="02000503000000020004" pitchFamily="2" charset="0"/>
                <a:ea typeface="Helvetica Neue" panose="02000503000000020004" pitchFamily="2" charset="0"/>
                <a:cs typeface="Helvetica Neue" panose="02000503000000020004" pitchFamily="2" charset="0"/>
              </a:rPr>
              <a:t>There are a few key challenges a reversible ERC20 token must address. The Stanford implementation addressed authority and downstream impacts, but not capital efficiency.</a:t>
            </a:r>
          </a:p>
        </p:txBody>
      </p:sp>
      <p:sp>
        <p:nvSpPr>
          <p:cNvPr id="3" name="TextBox 2">
            <a:extLst>
              <a:ext uri="{FF2B5EF4-FFF2-40B4-BE49-F238E27FC236}">
                <a16:creationId xmlns:a16="http://schemas.microsoft.com/office/drawing/2014/main" id="{EB132E7B-9B17-7B31-C60E-890EC23E250A}"/>
              </a:ext>
            </a:extLst>
          </p:cNvPr>
          <p:cNvSpPr txBox="1"/>
          <p:nvPr/>
        </p:nvSpPr>
        <p:spPr>
          <a:xfrm>
            <a:off x="111760" y="2935932"/>
            <a:ext cx="3840480" cy="1877437"/>
          </a:xfrm>
          <a:prstGeom prst="rect">
            <a:avLst/>
          </a:prstGeom>
          <a:noFill/>
        </p:spPr>
        <p:txBody>
          <a:bodyPr wrap="square" rtlCol="0">
            <a:spAutoFit/>
          </a:bodyPr>
          <a:lstStyle/>
          <a:p>
            <a:pPr algn="ctr"/>
            <a:r>
              <a:rPr lang="en-US" sz="2000" b="1" dirty="0">
                <a:solidFill>
                  <a:srgbClr val="3B3D40"/>
                </a:solidFill>
              </a:rPr>
              <a:t>Downstream Impacts</a:t>
            </a:r>
          </a:p>
          <a:p>
            <a:pPr algn="ctr"/>
            <a:endParaRPr lang="en-US" sz="1200" b="1" dirty="0">
              <a:solidFill>
                <a:srgbClr val="3B3D40"/>
              </a:solidFill>
            </a:endParaRPr>
          </a:p>
          <a:p>
            <a:pPr algn="ctr"/>
            <a:r>
              <a:rPr lang="en-US" sz="1200" b="1" dirty="0">
                <a:solidFill>
                  <a:srgbClr val="3B3D40"/>
                </a:solidFill>
              </a:rPr>
              <a:t>Reversing a transaction up to 90 days later has significant logistics challenges if those funds have been spent in the general transaction pool. Generally, funds can be pulled from an account as long as there is sufficient balance, however if that account has then spent the funds in legitimate transactions reversing those downstream has a strong negative impact on everyday users.</a:t>
            </a:r>
          </a:p>
        </p:txBody>
      </p:sp>
      <p:sp>
        <p:nvSpPr>
          <p:cNvPr id="4" name="TextBox 3">
            <a:extLst>
              <a:ext uri="{FF2B5EF4-FFF2-40B4-BE49-F238E27FC236}">
                <a16:creationId xmlns:a16="http://schemas.microsoft.com/office/drawing/2014/main" id="{429577C7-A82F-4DF5-B4AB-A8A8104B3642}"/>
              </a:ext>
            </a:extLst>
          </p:cNvPr>
          <p:cNvSpPr txBox="1"/>
          <p:nvPr/>
        </p:nvSpPr>
        <p:spPr>
          <a:xfrm>
            <a:off x="4175760" y="2935932"/>
            <a:ext cx="3840480" cy="1323439"/>
          </a:xfrm>
          <a:prstGeom prst="rect">
            <a:avLst/>
          </a:prstGeom>
          <a:noFill/>
        </p:spPr>
        <p:txBody>
          <a:bodyPr wrap="square" rtlCol="0">
            <a:spAutoFit/>
          </a:bodyPr>
          <a:lstStyle/>
          <a:p>
            <a:pPr lvl="0" algn="ctr"/>
            <a:r>
              <a:rPr lang="en-US" sz="2000" b="1" dirty="0">
                <a:solidFill>
                  <a:srgbClr val="3B3D40"/>
                </a:solidFill>
              </a:rPr>
              <a:t>Authority</a:t>
            </a:r>
          </a:p>
          <a:p>
            <a:pPr lvl="0" algn="ctr"/>
            <a:endParaRPr lang="en-US" sz="1200" b="1" dirty="0">
              <a:solidFill>
                <a:srgbClr val="3B3D40"/>
              </a:solidFill>
            </a:endParaRPr>
          </a:p>
          <a:p>
            <a:pPr lvl="0" algn="ctr"/>
            <a:r>
              <a:rPr lang="en-US" sz="1200" b="1" dirty="0">
                <a:solidFill>
                  <a:srgbClr val="3B3D40"/>
                </a:solidFill>
              </a:rPr>
              <a:t>As fraudulent users, honest users, merchants and banks all have conflicts of interest and unaligned incentives, there is an outstanding challenge as to who holds the ultimate authority to reverse transactions. </a:t>
            </a:r>
          </a:p>
        </p:txBody>
      </p:sp>
      <p:pic>
        <p:nvPicPr>
          <p:cNvPr id="8" name="Graphic 7" descr="Social network">
            <a:extLst>
              <a:ext uri="{FF2B5EF4-FFF2-40B4-BE49-F238E27FC236}">
                <a16:creationId xmlns:a16="http://schemas.microsoft.com/office/drawing/2014/main" id="{CE8BB4FA-7E9A-0C33-854D-FBEEF75DA9C4}"/>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1574800" y="1883004"/>
            <a:ext cx="914400" cy="914400"/>
          </a:xfrm>
          <a:prstGeom prst="rect">
            <a:avLst/>
          </a:prstGeom>
        </p:spPr>
      </p:pic>
      <p:sp>
        <p:nvSpPr>
          <p:cNvPr id="9" name="TextBox 8">
            <a:extLst>
              <a:ext uri="{FF2B5EF4-FFF2-40B4-BE49-F238E27FC236}">
                <a16:creationId xmlns:a16="http://schemas.microsoft.com/office/drawing/2014/main" id="{F01329A0-BFDB-6A00-DB86-D49D3127EE89}"/>
              </a:ext>
            </a:extLst>
          </p:cNvPr>
          <p:cNvSpPr txBox="1"/>
          <p:nvPr/>
        </p:nvSpPr>
        <p:spPr>
          <a:xfrm>
            <a:off x="8239760" y="2935931"/>
            <a:ext cx="3840480" cy="1877437"/>
          </a:xfrm>
          <a:prstGeom prst="rect">
            <a:avLst/>
          </a:prstGeom>
          <a:noFill/>
        </p:spPr>
        <p:txBody>
          <a:bodyPr wrap="square" rtlCol="0">
            <a:spAutoFit/>
          </a:bodyPr>
          <a:lstStyle/>
          <a:p>
            <a:pPr lvl="0" algn="ctr"/>
            <a:r>
              <a:rPr lang="en-US" sz="2000" b="1" dirty="0">
                <a:solidFill>
                  <a:srgbClr val="3B3D40"/>
                </a:solidFill>
              </a:rPr>
              <a:t>Capital Efficiency</a:t>
            </a:r>
          </a:p>
          <a:p>
            <a:pPr lvl="0" algn="ctr"/>
            <a:endParaRPr lang="en-US" sz="1200" b="1" dirty="0">
              <a:solidFill>
                <a:srgbClr val="3B3D40"/>
              </a:solidFill>
            </a:endParaRPr>
          </a:p>
          <a:p>
            <a:pPr algn="ctr"/>
            <a:r>
              <a:rPr lang="en-US" sz="1200" b="1" dirty="0">
                <a:solidFill>
                  <a:srgbClr val="3B3D40"/>
                </a:solidFill>
              </a:rPr>
              <a:t>As any account can hold ERC20 tokens, one possible attack vector is to have a new fraudulent account that immediately cashes out into a non-reversable token. Some solutions might be requiring users to post collateral or a holding period before which moving tokens out of the smart contract is not possible, however both solutions are very capital inefficient. </a:t>
            </a:r>
          </a:p>
        </p:txBody>
      </p:sp>
      <p:pic>
        <p:nvPicPr>
          <p:cNvPr id="10" name="Graphic 9" descr="Gavel">
            <a:extLst>
              <a:ext uri="{FF2B5EF4-FFF2-40B4-BE49-F238E27FC236}">
                <a16:creationId xmlns:a16="http://schemas.microsoft.com/office/drawing/2014/main" id="{F26DC9D0-8377-1765-047F-89763F6AEE08}"/>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5638800" y="1894954"/>
            <a:ext cx="914400" cy="914400"/>
          </a:xfrm>
          <a:prstGeom prst="rect">
            <a:avLst/>
          </a:prstGeom>
        </p:spPr>
      </p:pic>
      <p:sp>
        <p:nvSpPr>
          <p:cNvPr id="11" name="TextBox 10">
            <a:extLst>
              <a:ext uri="{FF2B5EF4-FFF2-40B4-BE49-F238E27FC236}">
                <a16:creationId xmlns:a16="http://schemas.microsoft.com/office/drawing/2014/main" id="{3764266F-63B5-0C32-86F8-876249953CF2}"/>
              </a:ext>
            </a:extLst>
          </p:cNvPr>
          <p:cNvSpPr txBox="1"/>
          <p:nvPr/>
        </p:nvSpPr>
        <p:spPr>
          <a:xfrm>
            <a:off x="111760" y="5293905"/>
            <a:ext cx="3840480" cy="1200329"/>
          </a:xfrm>
          <a:prstGeom prst="rect">
            <a:avLst/>
          </a:prstGeom>
          <a:noFill/>
        </p:spPr>
        <p:txBody>
          <a:bodyPr wrap="square" rtlCol="0">
            <a:spAutoFit/>
          </a:bodyPr>
          <a:lstStyle/>
          <a:p>
            <a:pPr algn="ctr"/>
            <a:r>
              <a:rPr lang="en-US" sz="1200" b="1" dirty="0">
                <a:solidFill>
                  <a:srgbClr val="3B3D40"/>
                </a:solidFill>
              </a:rPr>
              <a:t>As transactions are not settled on a 1:1 basis, but rather aggregated into a nightly settlement, any reversals are also aggregated and the account holder is required to keep a sufficient balance in their account to cover any potential debits and are liable for 100% of the reversal regardless of any further transaction they have made.</a:t>
            </a:r>
          </a:p>
        </p:txBody>
      </p:sp>
      <p:sp>
        <p:nvSpPr>
          <p:cNvPr id="12" name="TextBox 11">
            <a:extLst>
              <a:ext uri="{FF2B5EF4-FFF2-40B4-BE49-F238E27FC236}">
                <a16:creationId xmlns:a16="http://schemas.microsoft.com/office/drawing/2014/main" id="{807177D9-D04D-D979-CC73-0FAECC76CD15}"/>
              </a:ext>
            </a:extLst>
          </p:cNvPr>
          <p:cNvSpPr txBox="1"/>
          <p:nvPr/>
        </p:nvSpPr>
        <p:spPr>
          <a:xfrm>
            <a:off x="4175760" y="5293905"/>
            <a:ext cx="3840480" cy="1200329"/>
          </a:xfrm>
          <a:prstGeom prst="rect">
            <a:avLst/>
          </a:prstGeom>
          <a:noFill/>
        </p:spPr>
        <p:txBody>
          <a:bodyPr wrap="square" rtlCol="0">
            <a:spAutoFit/>
          </a:bodyPr>
          <a:lstStyle/>
          <a:p>
            <a:pPr lvl="0" algn="ctr"/>
            <a:r>
              <a:rPr lang="en-US" sz="1200" b="1" dirty="0">
                <a:solidFill>
                  <a:srgbClr val="3B3D40"/>
                </a:solidFill>
              </a:rPr>
              <a:t>In traditional finance, the network itself, such as Visa and Mastercard act as the ultimate arbiters and retain the ultimate authority. They coordinate a complex fraud dispute process that allows the merchant, issuer bank, and cardholder to identify and reverse fraudulent transactions.</a:t>
            </a:r>
          </a:p>
        </p:txBody>
      </p:sp>
      <p:sp>
        <p:nvSpPr>
          <p:cNvPr id="13" name="TextBox 12">
            <a:extLst>
              <a:ext uri="{FF2B5EF4-FFF2-40B4-BE49-F238E27FC236}">
                <a16:creationId xmlns:a16="http://schemas.microsoft.com/office/drawing/2014/main" id="{72B21934-4B76-B1CE-6C8D-7325036195B9}"/>
              </a:ext>
            </a:extLst>
          </p:cNvPr>
          <p:cNvSpPr txBox="1"/>
          <p:nvPr/>
        </p:nvSpPr>
        <p:spPr>
          <a:xfrm>
            <a:off x="8239760" y="5293904"/>
            <a:ext cx="3840480" cy="646331"/>
          </a:xfrm>
          <a:prstGeom prst="rect">
            <a:avLst/>
          </a:prstGeom>
          <a:noFill/>
        </p:spPr>
        <p:txBody>
          <a:bodyPr wrap="square" rtlCol="0">
            <a:spAutoFit/>
          </a:bodyPr>
          <a:lstStyle/>
          <a:p>
            <a:pPr algn="ctr"/>
            <a:r>
              <a:rPr lang="en-US" sz="1200" b="1" dirty="0">
                <a:solidFill>
                  <a:srgbClr val="3B3D40"/>
                </a:solidFill>
              </a:rPr>
              <a:t>Traditional finance has the benefit of known identities which allows firms to operate with a high level of trust without posting collateral or requiring lockup periods.</a:t>
            </a:r>
          </a:p>
        </p:txBody>
      </p:sp>
      <p:sp>
        <p:nvSpPr>
          <p:cNvPr id="14" name="Text Placeholder 2">
            <a:extLst>
              <a:ext uri="{FF2B5EF4-FFF2-40B4-BE49-F238E27FC236}">
                <a16:creationId xmlns:a16="http://schemas.microsoft.com/office/drawing/2014/main" id="{FE2C5F6D-B9DB-599A-0ED1-07542CFF37E6}"/>
              </a:ext>
            </a:extLst>
          </p:cNvPr>
          <p:cNvSpPr txBox="1">
            <a:spLocks/>
          </p:cNvSpPr>
          <p:nvPr/>
        </p:nvSpPr>
        <p:spPr>
          <a:xfrm>
            <a:off x="56562" y="5089107"/>
            <a:ext cx="3592974" cy="223651"/>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400" dirty="0">
                <a:latin typeface="Helvetica Neue" panose="02000503000000020004" pitchFamily="2" charset="0"/>
                <a:ea typeface="Helvetica Neue" panose="02000503000000020004" pitchFamily="2" charset="0"/>
                <a:cs typeface="Helvetica Neue" panose="02000503000000020004" pitchFamily="2" charset="0"/>
              </a:rPr>
              <a:t>Traditional Financial Market Solutions</a:t>
            </a:r>
          </a:p>
        </p:txBody>
      </p:sp>
      <p:pic>
        <p:nvPicPr>
          <p:cNvPr id="15" name="Graphic 14" descr="Dollar">
            <a:extLst>
              <a:ext uri="{FF2B5EF4-FFF2-40B4-BE49-F238E27FC236}">
                <a16:creationId xmlns:a16="http://schemas.microsoft.com/office/drawing/2014/main" id="{E817C1E0-A92D-2A56-F4E8-ACE52F99F287}"/>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9702800" y="1894954"/>
            <a:ext cx="914400" cy="914400"/>
          </a:xfrm>
          <a:prstGeom prst="rect">
            <a:avLst/>
          </a:prstGeom>
        </p:spPr>
      </p:pic>
    </p:spTree>
    <p:extLst>
      <p:ext uri="{BB962C8B-B14F-4D97-AF65-F5344CB8AC3E}">
        <p14:creationId xmlns:p14="http://schemas.microsoft.com/office/powerpoint/2010/main" val="126622424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E4E4E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B18EC-7933-446E-A750-8FCBDAD67CC3}"/>
              </a:ext>
            </a:extLst>
          </p:cNvPr>
          <p:cNvSpPr>
            <a:spLocks noGrp="1"/>
          </p:cNvSpPr>
          <p:nvPr>
            <p:ph type="title"/>
          </p:nvPr>
        </p:nvSpPr>
        <p:spPr>
          <a:xfrm>
            <a:off x="457200" y="252669"/>
            <a:ext cx="11304698" cy="1325563"/>
          </a:xfrm>
        </p:spPr>
        <p:txBody>
          <a:bodyPr>
            <a:noAutofit/>
          </a:bodyPr>
          <a:lstStyle/>
          <a:p>
            <a:r>
              <a:rPr lang="en-US" sz="2800" kern="0" dirty="0">
                <a:solidFill>
                  <a:srgbClr val="3B3D40"/>
                </a:solidFill>
                <a:latin typeface="Helvetica Neue" panose="02000503000000020004" pitchFamily="2" charset="0"/>
                <a:ea typeface="Helvetica Neue" panose="02000503000000020004" pitchFamily="2" charset="0"/>
                <a:cs typeface="Helvetica Neue" panose="02000503000000020004" pitchFamily="2" charset="0"/>
              </a:rPr>
              <a:t>The custodied stablecoin smart contract that underpins the system on the blockchain is proposed at this stage to be an ERC20R contract modified to include oracle based approvals.</a:t>
            </a:r>
          </a:p>
        </p:txBody>
      </p:sp>
      <p:sp>
        <p:nvSpPr>
          <p:cNvPr id="5" name="Text Placeholder 2">
            <a:extLst>
              <a:ext uri="{FF2B5EF4-FFF2-40B4-BE49-F238E27FC236}">
                <a16:creationId xmlns:a16="http://schemas.microsoft.com/office/drawing/2014/main" id="{F70F9657-F073-CE91-5E95-07DB5B5EB00D}"/>
              </a:ext>
            </a:extLst>
          </p:cNvPr>
          <p:cNvSpPr txBox="1">
            <a:spLocks/>
          </p:cNvSpPr>
          <p:nvPr/>
        </p:nvSpPr>
        <p:spPr>
          <a:xfrm>
            <a:off x="7878221" y="1710122"/>
            <a:ext cx="3809282" cy="445250"/>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ctr" defTabSz="412724" rtl="0" eaLnBrk="1" fontAlgn="auto" latinLnBrk="0" hangingPunct="0">
              <a:lnSpc>
                <a:spcPct val="8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rPr>
              <a:t>ERC20 is a powerful standard and adapts well to our use case.</a:t>
            </a:r>
          </a:p>
        </p:txBody>
      </p:sp>
      <p:cxnSp>
        <p:nvCxnSpPr>
          <p:cNvPr id="8" name="Straight Connector 7">
            <a:extLst>
              <a:ext uri="{FF2B5EF4-FFF2-40B4-BE49-F238E27FC236}">
                <a16:creationId xmlns:a16="http://schemas.microsoft.com/office/drawing/2014/main" id="{8658922E-8F38-A6F2-892D-1B30A991A59D}"/>
              </a:ext>
            </a:extLst>
          </p:cNvPr>
          <p:cNvCxnSpPr>
            <a:cxnSpLocks/>
          </p:cNvCxnSpPr>
          <p:nvPr/>
        </p:nvCxnSpPr>
        <p:spPr>
          <a:xfrm>
            <a:off x="7845236" y="2179267"/>
            <a:ext cx="4069582"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9" name="Text Placeholder 2">
            <a:extLst>
              <a:ext uri="{FF2B5EF4-FFF2-40B4-BE49-F238E27FC236}">
                <a16:creationId xmlns:a16="http://schemas.microsoft.com/office/drawing/2014/main" id="{52500046-D450-A8E2-147E-D8729000A9B7}"/>
              </a:ext>
            </a:extLst>
          </p:cNvPr>
          <p:cNvSpPr txBox="1">
            <a:spLocks/>
          </p:cNvSpPr>
          <p:nvPr/>
        </p:nvSpPr>
        <p:spPr>
          <a:xfrm>
            <a:off x="457200" y="1710122"/>
            <a:ext cx="7004304" cy="445250"/>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ctr">
              <a:defRPr/>
            </a:pPr>
            <a:r>
              <a:rPr lang="en-US" sz="1600" b="0" dirty="0">
                <a:latin typeface="Helvetica Neue" panose="02000503000000020004" pitchFamily="2" charset="0"/>
                <a:ea typeface="Helvetica Neue" panose="02000503000000020004" pitchFamily="2" charset="0"/>
                <a:cs typeface="Helvetica Neue" panose="02000503000000020004" pitchFamily="2" charset="0"/>
              </a:rPr>
              <a:t>As a quick recap, an ERC20 token has two main databases for balances and permitted allowance. We extend this with just one function for reversals.</a:t>
            </a:r>
            <a:endParaRPr kumimoji="0" lang="en-US" sz="1600" b="0" i="0" u="none" strike="noStrike" kern="0" cap="none" spc="0" normalizeH="0" baseline="0" noProof="0" dirty="0">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cxnSp>
        <p:nvCxnSpPr>
          <p:cNvPr id="10" name="Straight Connector 9">
            <a:extLst>
              <a:ext uri="{FF2B5EF4-FFF2-40B4-BE49-F238E27FC236}">
                <a16:creationId xmlns:a16="http://schemas.microsoft.com/office/drawing/2014/main" id="{B33DA16E-E97C-3747-EF9F-1C74211FFBE7}"/>
              </a:ext>
            </a:extLst>
          </p:cNvPr>
          <p:cNvCxnSpPr>
            <a:cxnSpLocks/>
          </p:cNvCxnSpPr>
          <p:nvPr/>
        </p:nvCxnSpPr>
        <p:spPr>
          <a:xfrm>
            <a:off x="485629" y="2179267"/>
            <a:ext cx="6907388"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12" name="Content Placeholder 5">
            <a:extLst>
              <a:ext uri="{FF2B5EF4-FFF2-40B4-BE49-F238E27FC236}">
                <a16:creationId xmlns:a16="http://schemas.microsoft.com/office/drawing/2014/main" id="{5799F2CE-4A9A-C8F8-A8A4-DCF34D6D6CE4}"/>
              </a:ext>
            </a:extLst>
          </p:cNvPr>
          <p:cNvSpPr txBox="1">
            <a:spLocks/>
          </p:cNvSpPr>
          <p:nvPr/>
        </p:nvSpPr>
        <p:spPr>
          <a:xfrm>
            <a:off x="7845237" y="2267789"/>
            <a:ext cx="4170376" cy="380730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nSpc>
                <a:spcPct val="100000"/>
              </a:lnSpc>
              <a:spcBef>
                <a:spcPts val="0"/>
              </a:spcBef>
              <a:buNone/>
            </a:pPr>
            <a:r>
              <a:rPr lang="en-US" sz="1600" b="1" dirty="0">
                <a:solidFill>
                  <a:srgbClr val="3B3D40"/>
                </a:solidFill>
              </a:rPr>
              <a:t>Oracle Based Approve Function:</a:t>
            </a:r>
            <a:r>
              <a:rPr lang="en-US" sz="1600" dirty="0">
                <a:solidFill>
                  <a:srgbClr val="3B3D40"/>
                </a:solidFill>
              </a:rPr>
              <a:t> </a:t>
            </a:r>
          </a:p>
          <a:p>
            <a:pPr marL="227013" lvl="0" indent="0">
              <a:lnSpc>
                <a:spcPct val="100000"/>
              </a:lnSpc>
              <a:spcBef>
                <a:spcPts val="0"/>
              </a:spcBef>
              <a:buNone/>
            </a:pPr>
            <a:r>
              <a:rPr lang="en-US" sz="1200" dirty="0">
                <a:solidFill>
                  <a:srgbClr val="3B3D40"/>
                </a:solidFill>
              </a:rPr>
              <a:t>In addition to the traditional private key/public key to transfer allowed balances, we also code a separate approval function that allows the oracle to approve reversals.  </a:t>
            </a:r>
          </a:p>
          <a:p>
            <a:pPr marL="0" indent="0">
              <a:lnSpc>
                <a:spcPct val="100000"/>
              </a:lnSpc>
              <a:spcBef>
                <a:spcPts val="0"/>
              </a:spcBef>
              <a:buNone/>
            </a:pPr>
            <a:endParaRPr lang="en-US" sz="800" b="1" dirty="0">
              <a:solidFill>
                <a:srgbClr val="3B3D40"/>
              </a:solidFill>
            </a:endParaRPr>
          </a:p>
          <a:p>
            <a:pPr marL="0" indent="0">
              <a:lnSpc>
                <a:spcPct val="100000"/>
              </a:lnSpc>
              <a:spcBef>
                <a:spcPts val="0"/>
              </a:spcBef>
              <a:buNone/>
            </a:pPr>
            <a:r>
              <a:rPr lang="en-US" sz="1600" b="1" dirty="0">
                <a:solidFill>
                  <a:srgbClr val="3B3D40"/>
                </a:solidFill>
              </a:rPr>
              <a:t>Balances/Allowance:</a:t>
            </a:r>
            <a:r>
              <a:rPr lang="en-US" sz="1600" dirty="0">
                <a:solidFill>
                  <a:srgbClr val="3B3D40"/>
                </a:solidFill>
              </a:rPr>
              <a:t> </a:t>
            </a:r>
          </a:p>
          <a:p>
            <a:pPr marL="227013" indent="0">
              <a:lnSpc>
                <a:spcPct val="100000"/>
              </a:lnSpc>
              <a:spcBef>
                <a:spcPts val="0"/>
              </a:spcBef>
              <a:buNone/>
            </a:pPr>
            <a:r>
              <a:rPr lang="en-US" sz="1200" dirty="0">
                <a:solidFill>
                  <a:srgbClr val="3B3D40"/>
                </a:solidFill>
              </a:rPr>
              <a:t>Users are able to freely transfer their allowed balances while the smart contracts keeps potentially reversible transactions sequestered until they clear the dispute window.</a:t>
            </a:r>
          </a:p>
          <a:p>
            <a:pPr marL="227013" indent="0">
              <a:lnSpc>
                <a:spcPct val="100000"/>
              </a:lnSpc>
              <a:spcBef>
                <a:spcPts val="0"/>
              </a:spcBef>
              <a:buNone/>
            </a:pPr>
            <a:endParaRPr lang="en-US" sz="600" dirty="0">
              <a:solidFill>
                <a:srgbClr val="3B3D40"/>
              </a:solidFill>
            </a:endParaRPr>
          </a:p>
          <a:p>
            <a:pPr marL="0" indent="0">
              <a:lnSpc>
                <a:spcPct val="100000"/>
              </a:lnSpc>
              <a:spcBef>
                <a:spcPts val="0"/>
              </a:spcBef>
              <a:buNone/>
            </a:pPr>
            <a:r>
              <a:rPr lang="en-US" sz="1600" b="1" dirty="0">
                <a:solidFill>
                  <a:srgbClr val="3B3D40"/>
                </a:solidFill>
              </a:rPr>
              <a:t>Reversal Function:</a:t>
            </a:r>
            <a:r>
              <a:rPr lang="en-US" sz="1600" dirty="0">
                <a:solidFill>
                  <a:srgbClr val="3B3D40"/>
                </a:solidFill>
              </a:rPr>
              <a:t> </a:t>
            </a:r>
          </a:p>
          <a:p>
            <a:pPr marL="227013" indent="0">
              <a:lnSpc>
                <a:spcPct val="100000"/>
              </a:lnSpc>
              <a:spcBef>
                <a:spcPts val="0"/>
              </a:spcBef>
              <a:buNone/>
            </a:pPr>
            <a:r>
              <a:rPr lang="en-US" sz="1200" dirty="0">
                <a:solidFill>
                  <a:srgbClr val="3B3D40"/>
                </a:solidFill>
              </a:rPr>
              <a:t>To create the ERC20R standard, Stanford researchers extended the ERC20 standard with a reversal function. We can use this in order to execute any reversal ISO8583 message the network receives.</a:t>
            </a:r>
          </a:p>
        </p:txBody>
      </p:sp>
      <p:sp>
        <p:nvSpPr>
          <p:cNvPr id="3" name="Rectangle 2">
            <a:extLst>
              <a:ext uri="{FF2B5EF4-FFF2-40B4-BE49-F238E27FC236}">
                <a16:creationId xmlns:a16="http://schemas.microsoft.com/office/drawing/2014/main" id="{0C8A8B1F-C084-38A3-D9EC-6383DF5F6176}"/>
              </a:ext>
            </a:extLst>
          </p:cNvPr>
          <p:cNvSpPr/>
          <p:nvPr/>
        </p:nvSpPr>
        <p:spPr>
          <a:xfrm>
            <a:off x="485629" y="5624600"/>
            <a:ext cx="6907389" cy="954107"/>
          </a:xfrm>
          <a:prstGeom prst="rect">
            <a:avLst/>
          </a:prstGeom>
        </p:spPr>
        <p:txBody>
          <a:bodyPr wrap="square">
            <a:spAutoFit/>
          </a:bodyPr>
          <a:lstStyle/>
          <a:p>
            <a:pPr marL="227013"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3B3D40"/>
                </a:solidFill>
                <a:effectLst/>
                <a:uLnTx/>
                <a:uFillTx/>
                <a:latin typeface="Calibri" panose="020F0502020204030204"/>
                <a:ea typeface="+mn-ea"/>
                <a:cs typeface="+mn-cs"/>
              </a:rPr>
              <a:t>Here we’ve placed reversals as their own function that extends the standard, a reversal is similar to a traditional transfer except it can withdraw from the total balance, not just the allowed portion, and it relies on authentication and approval by the oracle, not based on the users ownership of the private key.</a:t>
            </a:r>
          </a:p>
        </p:txBody>
      </p:sp>
      <p:grpSp>
        <p:nvGrpSpPr>
          <p:cNvPr id="4" name="Group 3">
            <a:extLst>
              <a:ext uri="{FF2B5EF4-FFF2-40B4-BE49-F238E27FC236}">
                <a16:creationId xmlns:a16="http://schemas.microsoft.com/office/drawing/2014/main" id="{5B252257-DF2B-4470-5283-D26A750B132F}"/>
              </a:ext>
            </a:extLst>
          </p:cNvPr>
          <p:cNvGrpSpPr/>
          <p:nvPr/>
        </p:nvGrpSpPr>
        <p:grpSpPr>
          <a:xfrm>
            <a:off x="3394726" y="3338121"/>
            <a:ext cx="1089194" cy="407815"/>
            <a:chOff x="5555152" y="1992448"/>
            <a:chExt cx="1089194" cy="407815"/>
          </a:xfrm>
          <a:solidFill>
            <a:srgbClr val="3B3D40"/>
          </a:solidFill>
        </p:grpSpPr>
        <p:sp>
          <p:nvSpPr>
            <p:cNvPr id="6" name="Right Arrow 5">
              <a:extLst>
                <a:ext uri="{FF2B5EF4-FFF2-40B4-BE49-F238E27FC236}">
                  <a16:creationId xmlns:a16="http://schemas.microsoft.com/office/drawing/2014/main" id="{6C1BF3D1-F3A3-19A5-7F4D-138962461415}"/>
                </a:ext>
              </a:extLst>
            </p:cNvPr>
            <p:cNvSpPr/>
            <p:nvPr/>
          </p:nvSpPr>
          <p:spPr>
            <a:xfrm rot="10800000">
              <a:off x="5555152" y="1992448"/>
              <a:ext cx="868214" cy="218209"/>
            </a:xfrm>
            <a:prstGeom prst="rightArrow">
              <a:avLst>
                <a:gd name="adj1" fmla="val 36032"/>
                <a:gd name="adj2" fmla="val 77936"/>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3B3D40"/>
                </a:solidFill>
              </a:endParaRPr>
            </a:p>
          </p:txBody>
        </p:sp>
        <p:sp>
          <p:nvSpPr>
            <p:cNvPr id="7" name="Right Arrow 6">
              <a:extLst>
                <a:ext uri="{FF2B5EF4-FFF2-40B4-BE49-F238E27FC236}">
                  <a16:creationId xmlns:a16="http://schemas.microsoft.com/office/drawing/2014/main" id="{39F34CAC-E709-35B8-4902-59098284EEDE}"/>
                </a:ext>
              </a:extLst>
            </p:cNvPr>
            <p:cNvSpPr/>
            <p:nvPr/>
          </p:nvSpPr>
          <p:spPr>
            <a:xfrm>
              <a:off x="5776132" y="2182054"/>
              <a:ext cx="868214" cy="218209"/>
            </a:xfrm>
            <a:prstGeom prst="rightArrow">
              <a:avLst>
                <a:gd name="adj1" fmla="val 36032"/>
                <a:gd name="adj2" fmla="val 77936"/>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3B3D40"/>
                </a:solidFill>
              </a:endParaRPr>
            </a:p>
          </p:txBody>
        </p:sp>
      </p:grpSp>
      <p:pic>
        <p:nvPicPr>
          <p:cNvPr id="17" name="Graphic 16" descr="Contract">
            <a:extLst>
              <a:ext uri="{FF2B5EF4-FFF2-40B4-BE49-F238E27FC236}">
                <a16:creationId xmlns:a16="http://schemas.microsoft.com/office/drawing/2014/main" id="{50CA721B-61CD-B9A4-5371-3690C2B4F46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482123" y="2291620"/>
            <a:ext cx="914400" cy="914400"/>
          </a:xfrm>
          <a:prstGeom prst="rect">
            <a:avLst/>
          </a:prstGeom>
        </p:spPr>
      </p:pic>
      <p:sp>
        <p:nvSpPr>
          <p:cNvPr id="18" name="Snip Diagonal Corner Rectangle 17">
            <a:extLst>
              <a:ext uri="{FF2B5EF4-FFF2-40B4-BE49-F238E27FC236}">
                <a16:creationId xmlns:a16="http://schemas.microsoft.com/office/drawing/2014/main" id="{7F091A67-0828-64AA-F603-1F4CFDC9EE6B}"/>
              </a:ext>
            </a:extLst>
          </p:cNvPr>
          <p:cNvSpPr/>
          <p:nvPr/>
        </p:nvSpPr>
        <p:spPr>
          <a:xfrm>
            <a:off x="480871" y="3147383"/>
            <a:ext cx="2802992" cy="760687"/>
          </a:xfrm>
          <a:prstGeom prst="snip2DiagRect">
            <a:avLst>
              <a:gd name="adj1" fmla="val 16330"/>
              <a:gd name="adj2" fmla="val 16667"/>
            </a:avLst>
          </a:prstGeom>
          <a:noFill/>
          <a:ln w="38100">
            <a:solidFill>
              <a:srgbClr val="3B3D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3B3D40"/>
                </a:solidFill>
              </a:rPr>
              <a:t>Total Balance</a:t>
            </a:r>
          </a:p>
          <a:p>
            <a:pPr algn="ctr"/>
            <a:r>
              <a:rPr lang="en-US" sz="1200" dirty="0">
                <a:solidFill>
                  <a:srgbClr val="3B3D40"/>
                </a:solidFill>
              </a:rPr>
              <a:t>(Total inc. reversible funds)</a:t>
            </a:r>
          </a:p>
        </p:txBody>
      </p:sp>
      <p:sp>
        <p:nvSpPr>
          <p:cNvPr id="19" name="Snip Diagonal Corner Rectangle 18">
            <a:extLst>
              <a:ext uri="{FF2B5EF4-FFF2-40B4-BE49-F238E27FC236}">
                <a16:creationId xmlns:a16="http://schemas.microsoft.com/office/drawing/2014/main" id="{073A62F0-47E3-B04E-B1EA-C4EED6F0EDBB}"/>
              </a:ext>
            </a:extLst>
          </p:cNvPr>
          <p:cNvSpPr/>
          <p:nvPr/>
        </p:nvSpPr>
        <p:spPr>
          <a:xfrm>
            <a:off x="4589520" y="3147383"/>
            <a:ext cx="2802992" cy="760687"/>
          </a:xfrm>
          <a:prstGeom prst="snip2DiagRect">
            <a:avLst>
              <a:gd name="adj1" fmla="val 16330"/>
              <a:gd name="adj2" fmla="val 16667"/>
            </a:avLst>
          </a:prstGeom>
          <a:noFill/>
          <a:ln w="38100">
            <a:solidFill>
              <a:srgbClr val="3B3D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3B3D40"/>
                </a:solidFill>
              </a:rPr>
              <a:t>Allowed</a:t>
            </a:r>
          </a:p>
          <a:p>
            <a:pPr algn="ctr"/>
            <a:r>
              <a:rPr lang="en-US" sz="1200" dirty="0">
                <a:solidFill>
                  <a:srgbClr val="3B3D40"/>
                </a:solidFill>
              </a:rPr>
              <a:t>(Fully settled balance)</a:t>
            </a:r>
          </a:p>
        </p:txBody>
      </p:sp>
      <p:sp>
        <p:nvSpPr>
          <p:cNvPr id="21" name="TextBox 20">
            <a:extLst>
              <a:ext uri="{FF2B5EF4-FFF2-40B4-BE49-F238E27FC236}">
                <a16:creationId xmlns:a16="http://schemas.microsoft.com/office/drawing/2014/main" id="{75C2B05E-4419-C657-248B-7437F5399C90}"/>
              </a:ext>
            </a:extLst>
          </p:cNvPr>
          <p:cNvSpPr txBox="1"/>
          <p:nvPr/>
        </p:nvSpPr>
        <p:spPr>
          <a:xfrm>
            <a:off x="1434358" y="4128763"/>
            <a:ext cx="5230910" cy="1015663"/>
          </a:xfrm>
          <a:prstGeom prst="rect">
            <a:avLst/>
          </a:prstGeom>
          <a:noFill/>
          <a:ln w="38100">
            <a:solidFill>
              <a:srgbClr val="3B3D40"/>
            </a:solidFill>
          </a:ln>
        </p:spPr>
        <p:txBody>
          <a:bodyPr wrap="square">
            <a:spAutoFit/>
          </a:bodyPr>
          <a:lstStyle/>
          <a:p>
            <a:r>
              <a:rPr lang="en-US" sz="1000" i="1" dirty="0">
                <a:solidFill>
                  <a:srgbClr val="3B3D40"/>
                </a:solidFill>
              </a:rPr>
              <a:t>function </a:t>
            </a:r>
            <a:r>
              <a:rPr lang="en-US" sz="1000" i="1" dirty="0" err="1">
                <a:solidFill>
                  <a:srgbClr val="3B3D40"/>
                </a:solidFill>
              </a:rPr>
              <a:t>totalSupply</a:t>
            </a:r>
            <a:r>
              <a:rPr lang="en-US" sz="1000" i="1" dirty="0">
                <a:solidFill>
                  <a:srgbClr val="3B3D40"/>
                </a:solidFill>
              </a:rPr>
              <a:t>() public view returns (uint256); </a:t>
            </a:r>
          </a:p>
          <a:p>
            <a:r>
              <a:rPr lang="en-US" sz="1000" i="1" dirty="0">
                <a:solidFill>
                  <a:srgbClr val="3B3D40"/>
                </a:solidFill>
              </a:rPr>
              <a:t>function </a:t>
            </a:r>
            <a:r>
              <a:rPr lang="en-US" sz="1000" i="1" dirty="0" err="1">
                <a:solidFill>
                  <a:srgbClr val="3B3D40"/>
                </a:solidFill>
              </a:rPr>
              <a:t>balanceOf</a:t>
            </a:r>
            <a:r>
              <a:rPr lang="en-US" sz="1000" i="1" dirty="0">
                <a:solidFill>
                  <a:srgbClr val="3B3D40"/>
                </a:solidFill>
              </a:rPr>
              <a:t>(address </a:t>
            </a:r>
            <a:r>
              <a:rPr lang="en-US" sz="1000" i="1" dirty="0" err="1">
                <a:solidFill>
                  <a:srgbClr val="3B3D40"/>
                </a:solidFill>
              </a:rPr>
              <a:t>tokenOwner</a:t>
            </a:r>
            <a:r>
              <a:rPr lang="en-US" sz="1000" i="1" dirty="0">
                <a:solidFill>
                  <a:srgbClr val="3B3D40"/>
                </a:solidFill>
              </a:rPr>
              <a:t>) public view returns (</a:t>
            </a:r>
            <a:r>
              <a:rPr lang="en-US" sz="1000" i="1" dirty="0" err="1">
                <a:solidFill>
                  <a:srgbClr val="3B3D40"/>
                </a:solidFill>
              </a:rPr>
              <a:t>uint</a:t>
            </a:r>
            <a:r>
              <a:rPr lang="en-US" sz="1000" i="1" dirty="0">
                <a:solidFill>
                  <a:srgbClr val="3B3D40"/>
                </a:solidFill>
              </a:rPr>
              <a:t>); </a:t>
            </a:r>
          </a:p>
          <a:p>
            <a:r>
              <a:rPr lang="en-US" sz="1000" i="1" dirty="0">
                <a:solidFill>
                  <a:srgbClr val="3B3D40"/>
                </a:solidFill>
              </a:rPr>
              <a:t>function allowance(address </a:t>
            </a:r>
            <a:r>
              <a:rPr lang="en-US" sz="1000" i="1" dirty="0" err="1">
                <a:solidFill>
                  <a:srgbClr val="3B3D40"/>
                </a:solidFill>
              </a:rPr>
              <a:t>tokenOwner</a:t>
            </a:r>
            <a:r>
              <a:rPr lang="en-US" sz="1000" i="1" dirty="0">
                <a:solidFill>
                  <a:srgbClr val="3B3D40"/>
                </a:solidFill>
              </a:rPr>
              <a:t>, address spender) public view returns (</a:t>
            </a:r>
            <a:r>
              <a:rPr lang="en-US" sz="1000" i="1" dirty="0" err="1">
                <a:solidFill>
                  <a:srgbClr val="3B3D40"/>
                </a:solidFill>
              </a:rPr>
              <a:t>uint</a:t>
            </a:r>
            <a:r>
              <a:rPr lang="en-US" sz="1000" i="1" dirty="0">
                <a:solidFill>
                  <a:srgbClr val="3B3D40"/>
                </a:solidFill>
              </a:rPr>
              <a:t>); </a:t>
            </a:r>
          </a:p>
          <a:p>
            <a:r>
              <a:rPr lang="en-US" sz="1000" i="1" dirty="0">
                <a:solidFill>
                  <a:srgbClr val="3B3D40"/>
                </a:solidFill>
              </a:rPr>
              <a:t>function transfer(address to, </a:t>
            </a:r>
            <a:r>
              <a:rPr lang="en-US" sz="1000" i="1" dirty="0" err="1">
                <a:solidFill>
                  <a:srgbClr val="3B3D40"/>
                </a:solidFill>
              </a:rPr>
              <a:t>uint</a:t>
            </a:r>
            <a:r>
              <a:rPr lang="en-US" sz="1000" i="1" dirty="0">
                <a:solidFill>
                  <a:srgbClr val="3B3D40"/>
                </a:solidFill>
              </a:rPr>
              <a:t> tokens) public returns (bool); </a:t>
            </a:r>
          </a:p>
          <a:p>
            <a:r>
              <a:rPr lang="en-US" sz="1000" i="1" dirty="0">
                <a:solidFill>
                  <a:srgbClr val="3B3D40"/>
                </a:solidFill>
              </a:rPr>
              <a:t>function approve(address spender, </a:t>
            </a:r>
            <a:r>
              <a:rPr lang="en-US" sz="1000" i="1" dirty="0" err="1">
                <a:solidFill>
                  <a:srgbClr val="3B3D40"/>
                </a:solidFill>
              </a:rPr>
              <a:t>uint</a:t>
            </a:r>
            <a:r>
              <a:rPr lang="en-US" sz="1000" i="1" dirty="0">
                <a:solidFill>
                  <a:srgbClr val="3B3D40"/>
                </a:solidFill>
              </a:rPr>
              <a:t> tokens) public returns (bool); </a:t>
            </a:r>
          </a:p>
          <a:p>
            <a:r>
              <a:rPr lang="en-US" sz="1000" i="1" dirty="0">
                <a:solidFill>
                  <a:srgbClr val="3B3D40"/>
                </a:solidFill>
              </a:rPr>
              <a:t>function </a:t>
            </a:r>
            <a:r>
              <a:rPr lang="en-US" sz="1000" i="1" dirty="0" err="1">
                <a:solidFill>
                  <a:srgbClr val="3B3D40"/>
                </a:solidFill>
              </a:rPr>
              <a:t>transferFrom</a:t>
            </a:r>
            <a:r>
              <a:rPr lang="en-US" sz="1000" i="1" dirty="0">
                <a:solidFill>
                  <a:srgbClr val="3B3D40"/>
                </a:solidFill>
              </a:rPr>
              <a:t>(address from, address to, </a:t>
            </a:r>
            <a:r>
              <a:rPr lang="en-US" sz="1000" i="1" dirty="0" err="1">
                <a:solidFill>
                  <a:srgbClr val="3B3D40"/>
                </a:solidFill>
              </a:rPr>
              <a:t>uint</a:t>
            </a:r>
            <a:r>
              <a:rPr lang="en-US" sz="1000" i="1" dirty="0">
                <a:solidFill>
                  <a:srgbClr val="3B3D40"/>
                </a:solidFill>
              </a:rPr>
              <a:t> tokens) public returns (bool); </a:t>
            </a:r>
          </a:p>
        </p:txBody>
      </p:sp>
      <p:cxnSp>
        <p:nvCxnSpPr>
          <p:cNvPr id="23" name="Elbow Connector 22">
            <a:extLst>
              <a:ext uri="{FF2B5EF4-FFF2-40B4-BE49-F238E27FC236}">
                <a16:creationId xmlns:a16="http://schemas.microsoft.com/office/drawing/2014/main" id="{15B420A1-A65F-26F3-3E50-0D3F3E50113A}"/>
              </a:ext>
            </a:extLst>
          </p:cNvPr>
          <p:cNvCxnSpPr>
            <a:cxnSpLocks/>
            <a:stCxn id="18" idx="3"/>
            <a:endCxn id="17" idx="1"/>
          </p:cNvCxnSpPr>
          <p:nvPr/>
        </p:nvCxnSpPr>
        <p:spPr>
          <a:xfrm rot="5400000" flipH="1" flipV="1">
            <a:off x="2482964" y="2148224"/>
            <a:ext cx="398563" cy="1599756"/>
          </a:xfrm>
          <a:prstGeom prst="bentConnector2">
            <a:avLst/>
          </a:prstGeom>
          <a:ln w="38100">
            <a:solidFill>
              <a:srgbClr val="3B3D40"/>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24" name="Elbow Connector 23">
            <a:extLst>
              <a:ext uri="{FF2B5EF4-FFF2-40B4-BE49-F238E27FC236}">
                <a16:creationId xmlns:a16="http://schemas.microsoft.com/office/drawing/2014/main" id="{27706B98-56CB-B316-627E-9AC7D08F330D}"/>
              </a:ext>
            </a:extLst>
          </p:cNvPr>
          <p:cNvCxnSpPr>
            <a:cxnSpLocks/>
            <a:stCxn id="19" idx="3"/>
            <a:endCxn id="17" idx="3"/>
          </p:cNvCxnSpPr>
          <p:nvPr/>
        </p:nvCxnSpPr>
        <p:spPr>
          <a:xfrm rot="16200000" flipV="1">
            <a:off x="4994489" y="2150855"/>
            <a:ext cx="398563" cy="1594493"/>
          </a:xfrm>
          <a:prstGeom prst="bentConnector2">
            <a:avLst/>
          </a:prstGeom>
          <a:ln w="38100">
            <a:solidFill>
              <a:srgbClr val="3B3D40"/>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E66C10FD-6FE8-BF85-BB62-5E4D92444955}"/>
              </a:ext>
            </a:extLst>
          </p:cNvPr>
          <p:cNvSpPr txBox="1"/>
          <p:nvPr/>
        </p:nvSpPr>
        <p:spPr>
          <a:xfrm>
            <a:off x="1434358" y="5221444"/>
            <a:ext cx="5230910" cy="246221"/>
          </a:xfrm>
          <a:prstGeom prst="rect">
            <a:avLst/>
          </a:prstGeom>
          <a:noFill/>
          <a:ln w="38100">
            <a:solidFill>
              <a:srgbClr val="3B3D40"/>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3B3D40"/>
                </a:solidFill>
                <a:effectLst/>
                <a:uLnTx/>
                <a:uFillTx/>
                <a:latin typeface="Calibri" panose="020F0502020204030204"/>
                <a:ea typeface="+mn-ea"/>
                <a:cs typeface="+mn-cs"/>
              </a:rPr>
              <a:t>function reversal(address from, address to, </a:t>
            </a:r>
            <a:r>
              <a:rPr kumimoji="0" lang="en-US" sz="1000" b="1" i="0" u="none" strike="noStrike" kern="1200" cap="none" spc="0" normalizeH="0" baseline="0" noProof="0" dirty="0" err="1">
                <a:ln>
                  <a:noFill/>
                </a:ln>
                <a:solidFill>
                  <a:srgbClr val="3B3D40"/>
                </a:solidFill>
                <a:effectLst/>
                <a:uLnTx/>
                <a:uFillTx/>
                <a:latin typeface="Calibri" panose="020F0502020204030204"/>
                <a:ea typeface="+mn-ea"/>
                <a:cs typeface="+mn-cs"/>
              </a:rPr>
              <a:t>uint</a:t>
            </a:r>
            <a:r>
              <a:rPr kumimoji="0" lang="en-US" sz="1000" b="1" i="0" u="none" strike="noStrike" kern="1200" cap="none" spc="0" normalizeH="0" baseline="0" noProof="0" dirty="0">
                <a:ln>
                  <a:noFill/>
                </a:ln>
                <a:solidFill>
                  <a:srgbClr val="3B3D40"/>
                </a:solidFill>
                <a:effectLst/>
                <a:uLnTx/>
                <a:uFillTx/>
                <a:latin typeface="Calibri" panose="020F0502020204030204"/>
                <a:ea typeface="+mn-ea"/>
                <a:cs typeface="+mn-cs"/>
              </a:rPr>
              <a:t> tokens) public returns (bool); (New Function) </a:t>
            </a:r>
          </a:p>
        </p:txBody>
      </p:sp>
      <p:sp>
        <p:nvSpPr>
          <p:cNvPr id="31" name="Text Placeholder 2">
            <a:extLst>
              <a:ext uri="{FF2B5EF4-FFF2-40B4-BE49-F238E27FC236}">
                <a16:creationId xmlns:a16="http://schemas.microsoft.com/office/drawing/2014/main" id="{4082A69A-EA83-6096-B5B6-8EF3DA624775}"/>
              </a:ext>
            </a:extLst>
          </p:cNvPr>
          <p:cNvSpPr txBox="1">
            <a:spLocks/>
          </p:cNvSpPr>
          <p:nvPr/>
        </p:nvSpPr>
        <p:spPr>
          <a:xfrm>
            <a:off x="54583" y="4481680"/>
            <a:ext cx="1379775" cy="309828"/>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ctr"/>
            <a:r>
              <a:rPr lang="en-US" sz="1050" b="0" i="1" dirty="0">
                <a:latin typeface="Helvetica Neue" panose="02000503000000020004" pitchFamily="2" charset="0"/>
                <a:ea typeface="Helvetica Neue" panose="02000503000000020004" pitchFamily="2" charset="0"/>
                <a:cs typeface="Helvetica Neue" panose="02000503000000020004" pitchFamily="2" charset="0"/>
              </a:rPr>
              <a:t>ERC20 Standard Functions</a:t>
            </a:r>
          </a:p>
        </p:txBody>
      </p:sp>
      <p:sp>
        <p:nvSpPr>
          <p:cNvPr id="32" name="Text Placeholder 2">
            <a:extLst>
              <a:ext uri="{FF2B5EF4-FFF2-40B4-BE49-F238E27FC236}">
                <a16:creationId xmlns:a16="http://schemas.microsoft.com/office/drawing/2014/main" id="{8E24280A-6B15-5AC3-414A-8356ED881170}"/>
              </a:ext>
            </a:extLst>
          </p:cNvPr>
          <p:cNvSpPr txBox="1">
            <a:spLocks/>
          </p:cNvSpPr>
          <p:nvPr/>
        </p:nvSpPr>
        <p:spPr>
          <a:xfrm>
            <a:off x="54583" y="5110251"/>
            <a:ext cx="1379775" cy="439095"/>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ctr"/>
            <a:r>
              <a:rPr lang="en-US" sz="1050" dirty="0">
                <a:latin typeface="Helvetica Neue" panose="02000503000000020004" pitchFamily="2" charset="0"/>
                <a:ea typeface="Helvetica Neue" panose="02000503000000020004" pitchFamily="2" charset="0"/>
                <a:cs typeface="Helvetica Neue" panose="02000503000000020004" pitchFamily="2" charset="0"/>
              </a:rPr>
              <a:t>ERC20R Extended Functionality (optional)</a:t>
            </a:r>
          </a:p>
        </p:txBody>
      </p:sp>
      <p:pic>
        <p:nvPicPr>
          <p:cNvPr id="34" name="Graphic 33" descr="Add">
            <a:extLst>
              <a:ext uri="{FF2B5EF4-FFF2-40B4-BE49-F238E27FC236}">
                <a16:creationId xmlns:a16="http://schemas.microsoft.com/office/drawing/2014/main" id="{FA966987-23E0-3D69-9BA1-5EFCF1BC521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10695" y="4820753"/>
            <a:ext cx="267552" cy="267552"/>
          </a:xfrm>
          <a:prstGeom prst="rect">
            <a:avLst/>
          </a:prstGeom>
        </p:spPr>
      </p:pic>
    </p:spTree>
    <p:extLst>
      <p:ext uri="{BB962C8B-B14F-4D97-AF65-F5344CB8AC3E}">
        <p14:creationId xmlns:p14="http://schemas.microsoft.com/office/powerpoint/2010/main" val="34205072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E4E4E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B18EC-7933-446E-A750-8FCBDAD67CC3}"/>
              </a:ext>
            </a:extLst>
          </p:cNvPr>
          <p:cNvSpPr>
            <a:spLocks noGrp="1"/>
          </p:cNvSpPr>
          <p:nvPr>
            <p:ph type="title"/>
          </p:nvPr>
        </p:nvSpPr>
        <p:spPr>
          <a:xfrm>
            <a:off x="457200" y="252669"/>
            <a:ext cx="11304698" cy="1325563"/>
          </a:xfrm>
        </p:spPr>
        <p:txBody>
          <a:bodyPr>
            <a:noAutofit/>
          </a:bodyPr>
          <a:lstStyle/>
          <a:p>
            <a:r>
              <a:rPr lang="en-US" sz="2800" kern="0" dirty="0">
                <a:solidFill>
                  <a:srgbClr val="3B3D40"/>
                </a:solidFill>
                <a:latin typeface="Helvetica Neue" panose="02000503000000020004" pitchFamily="2" charset="0"/>
                <a:ea typeface="Helvetica Neue" panose="02000503000000020004" pitchFamily="2" charset="0"/>
                <a:cs typeface="Helvetica Neue" panose="02000503000000020004" pitchFamily="2" charset="0"/>
              </a:rPr>
              <a:t>An oracle based solution simplifies reversal rights in the traditional financial way, though at the cost of significant centralization.</a:t>
            </a:r>
          </a:p>
        </p:txBody>
      </p:sp>
      <p:sp>
        <p:nvSpPr>
          <p:cNvPr id="6" name="Text Placeholder 2">
            <a:extLst>
              <a:ext uri="{FF2B5EF4-FFF2-40B4-BE49-F238E27FC236}">
                <a16:creationId xmlns:a16="http://schemas.microsoft.com/office/drawing/2014/main" id="{3AA0F8CA-B617-FA3D-D5F4-BD2CE065228A}"/>
              </a:ext>
            </a:extLst>
          </p:cNvPr>
          <p:cNvSpPr txBox="1">
            <a:spLocks/>
          </p:cNvSpPr>
          <p:nvPr/>
        </p:nvSpPr>
        <p:spPr>
          <a:xfrm>
            <a:off x="337538" y="1895139"/>
            <a:ext cx="11516925" cy="248273"/>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ctr" defTabSz="412724" rtl="0" eaLnBrk="1" fontAlgn="auto" latinLnBrk="0" hangingPunct="0">
              <a:lnSpc>
                <a:spcPct val="8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rPr>
              <a:t>Reversals can be routed through the oracle to the smart contract for reconciliation on the blockchain.</a:t>
            </a:r>
          </a:p>
        </p:txBody>
      </p:sp>
      <p:cxnSp>
        <p:nvCxnSpPr>
          <p:cNvPr id="7" name="Straight Connector 6">
            <a:extLst>
              <a:ext uri="{FF2B5EF4-FFF2-40B4-BE49-F238E27FC236}">
                <a16:creationId xmlns:a16="http://schemas.microsoft.com/office/drawing/2014/main" id="{9903AFE3-BDCD-E7DF-ADF2-6C2CEC296C4B}"/>
              </a:ext>
            </a:extLst>
          </p:cNvPr>
          <p:cNvCxnSpPr>
            <a:cxnSpLocks/>
          </p:cNvCxnSpPr>
          <p:nvPr/>
        </p:nvCxnSpPr>
        <p:spPr>
          <a:xfrm>
            <a:off x="337538" y="2187170"/>
            <a:ext cx="11516925"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88648D56-EE43-C964-9751-C15C85A7909A}"/>
              </a:ext>
            </a:extLst>
          </p:cNvPr>
          <p:cNvSpPr/>
          <p:nvPr/>
        </p:nvSpPr>
        <p:spPr>
          <a:xfrm>
            <a:off x="337538" y="5460809"/>
            <a:ext cx="11516925" cy="523220"/>
          </a:xfrm>
          <a:prstGeom prst="rect">
            <a:avLst/>
          </a:prstGeom>
        </p:spPr>
        <p:txBody>
          <a:bodyPr wrap="square">
            <a:spAutoFit/>
          </a:bodyPr>
          <a:lstStyle/>
          <a:p>
            <a:pPr algn="ctr">
              <a:defRPr/>
            </a:pPr>
            <a:r>
              <a:rPr lang="en-US" sz="1400" b="1" dirty="0">
                <a:solidFill>
                  <a:srgbClr val="3B3D40"/>
                </a:solidFill>
              </a:rPr>
              <a:t>We can centralize and process reversals by using the centralized company as the final arbiter of the dispute. Any accepted reversal is forwarded by the oracle to the blockchain for reconciliation where the smart contract calls it’s reversal function. </a:t>
            </a:r>
          </a:p>
        </p:txBody>
      </p:sp>
      <p:sp>
        <p:nvSpPr>
          <p:cNvPr id="45" name="Rounded Rectangle 44">
            <a:extLst>
              <a:ext uri="{FF2B5EF4-FFF2-40B4-BE49-F238E27FC236}">
                <a16:creationId xmlns:a16="http://schemas.microsoft.com/office/drawing/2014/main" id="{0C234E60-9EAB-37AA-7322-BF602C5EB96A}"/>
              </a:ext>
            </a:extLst>
          </p:cNvPr>
          <p:cNvSpPr/>
          <p:nvPr/>
        </p:nvSpPr>
        <p:spPr>
          <a:xfrm>
            <a:off x="1041966" y="2609732"/>
            <a:ext cx="1745542" cy="44523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kern="0" dirty="0">
                <a:solidFill>
                  <a:srgbClr val="3B3D40"/>
                </a:solidFill>
                <a:latin typeface="Helvetica Neue" panose="02000503000000020004" pitchFamily="2" charset="0"/>
                <a:ea typeface="Helvetica Neue" panose="02000503000000020004" pitchFamily="2" charset="0"/>
                <a:cs typeface="Helvetica Neue" panose="02000503000000020004" pitchFamily="2" charset="0"/>
              </a:rPr>
              <a:t>Reversal is Initiated</a:t>
            </a:r>
            <a:endParaRPr lang="en-US" sz="1100" kern="0" dirty="0">
              <a:solidFill>
                <a:srgbClr val="3B3D40"/>
              </a:solidFill>
              <a:latin typeface="Helvetica Neue" panose="02000503000000020004" pitchFamily="2" charset="0"/>
              <a:ea typeface="Helvetica Neue" panose="02000503000000020004" pitchFamily="2" charset="0"/>
              <a:cs typeface="Helvetica Neue" panose="02000503000000020004" pitchFamily="2" charset="0"/>
            </a:endParaRPr>
          </a:p>
          <a:p>
            <a:pPr algn="ctr"/>
            <a:r>
              <a:rPr lang="en-US" sz="1100" i="1" kern="0" dirty="0">
                <a:solidFill>
                  <a:srgbClr val="3B3D40"/>
                </a:solidFill>
                <a:latin typeface="Helvetica Neue" panose="02000503000000020004" pitchFamily="2" charset="0"/>
                <a:ea typeface="Helvetica Neue" panose="02000503000000020004" pitchFamily="2" charset="0"/>
                <a:cs typeface="Helvetica Neue" panose="02000503000000020004" pitchFamily="2" charset="0"/>
              </a:rPr>
              <a:t>User/Bank/Etc.</a:t>
            </a:r>
          </a:p>
        </p:txBody>
      </p:sp>
      <p:pic>
        <p:nvPicPr>
          <p:cNvPr id="46" name="Graphic 45" descr="Database">
            <a:extLst>
              <a:ext uri="{FF2B5EF4-FFF2-40B4-BE49-F238E27FC236}">
                <a16:creationId xmlns:a16="http://schemas.microsoft.com/office/drawing/2014/main" id="{2ECCFEC0-A239-E6BA-8CFE-41B7C955B84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15328" y="3171551"/>
            <a:ext cx="1265672" cy="1265672"/>
          </a:xfrm>
          <a:prstGeom prst="rect">
            <a:avLst/>
          </a:prstGeom>
        </p:spPr>
      </p:pic>
      <p:cxnSp>
        <p:nvCxnSpPr>
          <p:cNvPr id="55" name="Straight Arrow Connector 54">
            <a:extLst>
              <a:ext uri="{FF2B5EF4-FFF2-40B4-BE49-F238E27FC236}">
                <a16:creationId xmlns:a16="http://schemas.microsoft.com/office/drawing/2014/main" id="{302D41DC-6097-55C9-A5A8-8DB3B6F5BFE4}"/>
              </a:ext>
            </a:extLst>
          </p:cNvPr>
          <p:cNvCxnSpPr>
            <a:cxnSpLocks/>
          </p:cNvCxnSpPr>
          <p:nvPr/>
        </p:nvCxnSpPr>
        <p:spPr>
          <a:xfrm>
            <a:off x="2534539" y="3872970"/>
            <a:ext cx="1462426" cy="0"/>
          </a:xfrm>
          <a:prstGeom prst="straightConnector1">
            <a:avLst/>
          </a:prstGeom>
          <a:ln w="57150">
            <a:solidFill>
              <a:srgbClr val="3B3D40"/>
            </a:solidFill>
            <a:tailEnd type="triangle"/>
          </a:ln>
        </p:spPr>
        <p:style>
          <a:lnRef idx="1">
            <a:schemeClr val="accent1"/>
          </a:lnRef>
          <a:fillRef idx="0">
            <a:schemeClr val="accent1"/>
          </a:fillRef>
          <a:effectRef idx="0">
            <a:schemeClr val="accent1"/>
          </a:effectRef>
          <a:fontRef idx="minor">
            <a:schemeClr val="tx1"/>
          </a:fontRef>
        </p:style>
      </p:cxnSp>
      <p:sp>
        <p:nvSpPr>
          <p:cNvPr id="56" name="Rounded Rectangle 55">
            <a:extLst>
              <a:ext uri="{FF2B5EF4-FFF2-40B4-BE49-F238E27FC236}">
                <a16:creationId xmlns:a16="http://schemas.microsoft.com/office/drawing/2014/main" id="{DC4EBEE1-F5E1-CDDE-4813-16EBC4702F47}"/>
              </a:ext>
            </a:extLst>
          </p:cNvPr>
          <p:cNvSpPr/>
          <p:nvPr/>
        </p:nvSpPr>
        <p:spPr>
          <a:xfrm>
            <a:off x="6616982" y="2609732"/>
            <a:ext cx="1745542" cy="44523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kern="0" dirty="0">
                <a:solidFill>
                  <a:srgbClr val="3B3D40"/>
                </a:solidFill>
                <a:latin typeface="Helvetica Neue" panose="02000503000000020004" pitchFamily="2" charset="0"/>
                <a:ea typeface="Helvetica Neue" panose="02000503000000020004" pitchFamily="2" charset="0"/>
                <a:cs typeface="Helvetica Neue" panose="02000503000000020004" pitchFamily="2" charset="0"/>
              </a:rPr>
              <a:t>Oracle</a:t>
            </a:r>
            <a:endParaRPr lang="en-US" sz="1100" kern="0" dirty="0">
              <a:solidFill>
                <a:srgbClr val="3B3D40"/>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63" name="Rounded Rectangle 62">
            <a:extLst>
              <a:ext uri="{FF2B5EF4-FFF2-40B4-BE49-F238E27FC236}">
                <a16:creationId xmlns:a16="http://schemas.microsoft.com/office/drawing/2014/main" id="{F92976FC-A4ED-EF8F-270E-56C3BDD93914}"/>
              </a:ext>
            </a:extLst>
          </p:cNvPr>
          <p:cNvSpPr/>
          <p:nvPr/>
        </p:nvSpPr>
        <p:spPr>
          <a:xfrm>
            <a:off x="9404490" y="2609733"/>
            <a:ext cx="1745542" cy="44523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kern="0" dirty="0">
                <a:solidFill>
                  <a:srgbClr val="3B3D40"/>
                </a:solidFill>
                <a:latin typeface="Helvetica Neue" panose="02000503000000020004" pitchFamily="2" charset="0"/>
                <a:ea typeface="Helvetica Neue" panose="02000503000000020004" pitchFamily="2" charset="0"/>
                <a:cs typeface="Helvetica Neue" panose="02000503000000020004" pitchFamily="2" charset="0"/>
              </a:rPr>
              <a:t>Blockchain</a:t>
            </a:r>
            <a:endParaRPr lang="en-US" sz="1100" kern="0" dirty="0">
              <a:solidFill>
                <a:srgbClr val="3B3D40"/>
              </a:solidFill>
              <a:latin typeface="Helvetica Neue" panose="02000503000000020004" pitchFamily="2" charset="0"/>
              <a:ea typeface="Helvetica Neue" panose="02000503000000020004" pitchFamily="2" charset="0"/>
              <a:cs typeface="Helvetica Neue" panose="02000503000000020004" pitchFamily="2" charset="0"/>
            </a:endParaRPr>
          </a:p>
        </p:txBody>
      </p:sp>
      <p:pic>
        <p:nvPicPr>
          <p:cNvPr id="70" name="Graphic 69" descr="Satellite">
            <a:extLst>
              <a:ext uri="{FF2B5EF4-FFF2-40B4-BE49-F238E27FC236}">
                <a16:creationId xmlns:a16="http://schemas.microsoft.com/office/drawing/2014/main" id="{EAFE6AD4-D0EA-CA5E-4512-28809A052E3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029112" y="3388360"/>
            <a:ext cx="933376" cy="933376"/>
          </a:xfrm>
          <a:prstGeom prst="rect">
            <a:avLst/>
          </a:prstGeom>
        </p:spPr>
      </p:pic>
      <p:pic>
        <p:nvPicPr>
          <p:cNvPr id="71" name="Graphic 70" descr="Web design">
            <a:extLst>
              <a:ext uri="{FF2B5EF4-FFF2-40B4-BE49-F238E27FC236}">
                <a16:creationId xmlns:a16="http://schemas.microsoft.com/office/drawing/2014/main" id="{51FFB5D7-8998-72CA-07BD-440796E5A64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235556" y="3381810"/>
            <a:ext cx="933378" cy="933378"/>
          </a:xfrm>
          <a:prstGeom prst="rect">
            <a:avLst/>
          </a:prstGeom>
        </p:spPr>
      </p:pic>
      <p:pic>
        <p:nvPicPr>
          <p:cNvPr id="74" name="Graphic 73" descr="Link">
            <a:extLst>
              <a:ext uri="{FF2B5EF4-FFF2-40B4-BE49-F238E27FC236}">
                <a16:creationId xmlns:a16="http://schemas.microsoft.com/office/drawing/2014/main" id="{3796D89F-24D2-A5B0-8EE5-732E9CAF33C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919784" y="3424203"/>
            <a:ext cx="897533" cy="897533"/>
          </a:xfrm>
          <a:prstGeom prst="rect">
            <a:avLst/>
          </a:prstGeom>
        </p:spPr>
      </p:pic>
      <p:sp>
        <p:nvSpPr>
          <p:cNvPr id="79" name="TextBox 78">
            <a:extLst>
              <a:ext uri="{FF2B5EF4-FFF2-40B4-BE49-F238E27FC236}">
                <a16:creationId xmlns:a16="http://schemas.microsoft.com/office/drawing/2014/main" id="{2268F1D2-97C2-B1EE-73BA-4FD13563C4A8}"/>
              </a:ext>
            </a:extLst>
          </p:cNvPr>
          <p:cNvSpPr txBox="1"/>
          <p:nvPr/>
        </p:nvSpPr>
        <p:spPr>
          <a:xfrm>
            <a:off x="1145817" y="4336792"/>
            <a:ext cx="1521970" cy="43088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3B3D40"/>
                </a:solidFill>
                <a:effectLst/>
                <a:uLnTx/>
                <a:uFillTx/>
                <a:latin typeface="Calibri" panose="020F0502020204030204"/>
                <a:ea typeface="+mn-ea"/>
                <a:cs typeface="+mn-cs"/>
              </a:rPr>
              <a:t>401 Coded ISO8583 message is generated</a:t>
            </a:r>
          </a:p>
        </p:txBody>
      </p:sp>
      <p:cxnSp>
        <p:nvCxnSpPr>
          <p:cNvPr id="4" name="Straight Arrow Connector 3">
            <a:extLst>
              <a:ext uri="{FF2B5EF4-FFF2-40B4-BE49-F238E27FC236}">
                <a16:creationId xmlns:a16="http://schemas.microsoft.com/office/drawing/2014/main" id="{1A2DFC6B-4543-63E5-A1BE-508A5D15AF04}"/>
              </a:ext>
            </a:extLst>
          </p:cNvPr>
          <p:cNvCxnSpPr>
            <a:cxnSpLocks/>
          </p:cNvCxnSpPr>
          <p:nvPr/>
        </p:nvCxnSpPr>
        <p:spPr>
          <a:xfrm>
            <a:off x="5412158" y="3872970"/>
            <a:ext cx="1367685" cy="0"/>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4" name="Text Placeholder 2">
            <a:extLst>
              <a:ext uri="{FF2B5EF4-FFF2-40B4-BE49-F238E27FC236}">
                <a16:creationId xmlns:a16="http://schemas.microsoft.com/office/drawing/2014/main" id="{EB35B44A-08C4-3E6D-B50F-50CD27A68961}"/>
              </a:ext>
            </a:extLst>
          </p:cNvPr>
          <p:cNvSpPr txBox="1">
            <a:spLocks/>
          </p:cNvSpPr>
          <p:nvPr/>
        </p:nvSpPr>
        <p:spPr>
          <a:xfrm>
            <a:off x="2506840" y="3648649"/>
            <a:ext cx="1379775" cy="180562"/>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ctr"/>
            <a:r>
              <a:rPr lang="en-US" sz="1050" dirty="0">
                <a:latin typeface="Helvetica Neue" panose="02000503000000020004" pitchFamily="2" charset="0"/>
                <a:ea typeface="Helvetica Neue" panose="02000503000000020004" pitchFamily="2" charset="0"/>
                <a:cs typeface="Helvetica Neue" panose="02000503000000020004" pitchFamily="2" charset="0"/>
              </a:rPr>
              <a:t>ISO8583 or AS2805</a:t>
            </a:r>
          </a:p>
        </p:txBody>
      </p:sp>
      <p:sp>
        <p:nvSpPr>
          <p:cNvPr id="15" name="Text Placeholder 2">
            <a:extLst>
              <a:ext uri="{FF2B5EF4-FFF2-40B4-BE49-F238E27FC236}">
                <a16:creationId xmlns:a16="http://schemas.microsoft.com/office/drawing/2014/main" id="{B2CA77C7-3B72-B5F7-144C-E74FA411DE51}"/>
              </a:ext>
            </a:extLst>
          </p:cNvPr>
          <p:cNvSpPr txBox="1">
            <a:spLocks/>
          </p:cNvSpPr>
          <p:nvPr/>
        </p:nvSpPr>
        <p:spPr>
          <a:xfrm>
            <a:off x="5406113" y="3637572"/>
            <a:ext cx="1379775" cy="180562"/>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ctr"/>
            <a:r>
              <a:rPr lang="en-US" sz="1050" dirty="0">
                <a:latin typeface="Helvetica Neue" panose="02000503000000020004" pitchFamily="2" charset="0"/>
                <a:ea typeface="Helvetica Neue" panose="02000503000000020004" pitchFamily="2" charset="0"/>
                <a:cs typeface="Helvetica Neue" panose="02000503000000020004" pitchFamily="2" charset="0"/>
              </a:rPr>
              <a:t>Updates Oracle API</a:t>
            </a:r>
          </a:p>
        </p:txBody>
      </p:sp>
      <p:sp>
        <p:nvSpPr>
          <p:cNvPr id="3" name="Rounded Rectangle 2">
            <a:extLst>
              <a:ext uri="{FF2B5EF4-FFF2-40B4-BE49-F238E27FC236}">
                <a16:creationId xmlns:a16="http://schemas.microsoft.com/office/drawing/2014/main" id="{20588353-B0F4-D943-61A8-D3D89916D818}"/>
              </a:ext>
            </a:extLst>
          </p:cNvPr>
          <p:cNvSpPr/>
          <p:nvPr/>
        </p:nvSpPr>
        <p:spPr>
          <a:xfrm>
            <a:off x="3829474" y="2609732"/>
            <a:ext cx="1745542" cy="44523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kern="0" dirty="0">
                <a:solidFill>
                  <a:srgbClr val="3B3D40"/>
                </a:solidFill>
                <a:latin typeface="Helvetica Neue" panose="02000503000000020004" pitchFamily="2" charset="0"/>
                <a:ea typeface="Helvetica Neue" panose="02000503000000020004" pitchFamily="2" charset="0"/>
                <a:cs typeface="Helvetica Neue" panose="02000503000000020004" pitchFamily="2" charset="0"/>
              </a:rPr>
              <a:t>PCIDSS Company</a:t>
            </a:r>
            <a:endParaRPr lang="en-US" sz="1100" kern="0" dirty="0">
              <a:solidFill>
                <a:srgbClr val="3B3D40"/>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3" name="TextBox 12">
            <a:extLst>
              <a:ext uri="{FF2B5EF4-FFF2-40B4-BE49-F238E27FC236}">
                <a16:creationId xmlns:a16="http://schemas.microsoft.com/office/drawing/2014/main" id="{73995CFD-C50B-21CB-D68D-FE3E1F208CA0}"/>
              </a:ext>
            </a:extLst>
          </p:cNvPr>
          <p:cNvSpPr txBox="1"/>
          <p:nvPr/>
        </p:nvSpPr>
        <p:spPr>
          <a:xfrm>
            <a:off x="3497659" y="4336792"/>
            <a:ext cx="2409172" cy="43088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3B3D40"/>
                </a:solidFill>
                <a:effectLst/>
                <a:uLnTx/>
                <a:uFillTx/>
                <a:latin typeface="Calibri" panose="020F0502020204030204"/>
                <a:ea typeface="+mn-ea"/>
                <a:cs typeface="+mn-cs"/>
              </a:rPr>
              <a:t>The company arbitrates any reversal dispute with the network</a:t>
            </a:r>
          </a:p>
        </p:txBody>
      </p:sp>
      <p:sp>
        <p:nvSpPr>
          <p:cNvPr id="19" name="TextBox 18">
            <a:extLst>
              <a:ext uri="{FF2B5EF4-FFF2-40B4-BE49-F238E27FC236}">
                <a16:creationId xmlns:a16="http://schemas.microsoft.com/office/drawing/2014/main" id="{2CA0D0BF-2EF9-AED3-4BFC-EEC5832C8A32}"/>
              </a:ext>
            </a:extLst>
          </p:cNvPr>
          <p:cNvSpPr txBox="1"/>
          <p:nvPr/>
        </p:nvSpPr>
        <p:spPr>
          <a:xfrm>
            <a:off x="6548169" y="4336792"/>
            <a:ext cx="1883168" cy="43088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3B3D40"/>
                </a:solidFill>
                <a:effectLst/>
                <a:uLnTx/>
                <a:uFillTx/>
                <a:latin typeface="Calibri" panose="020F0502020204030204"/>
                <a:ea typeface="+mn-ea"/>
                <a:cs typeface="+mn-cs"/>
              </a:rPr>
              <a:t>Any accepted reversal is sent to the chain via the Oracle</a:t>
            </a:r>
          </a:p>
        </p:txBody>
      </p:sp>
      <p:cxnSp>
        <p:nvCxnSpPr>
          <p:cNvPr id="20" name="Straight Arrow Connector 19">
            <a:extLst>
              <a:ext uri="{FF2B5EF4-FFF2-40B4-BE49-F238E27FC236}">
                <a16:creationId xmlns:a16="http://schemas.microsoft.com/office/drawing/2014/main" id="{33B29778-1D27-DD03-9F64-1183590D76CD}"/>
              </a:ext>
            </a:extLst>
          </p:cNvPr>
          <p:cNvCxnSpPr>
            <a:cxnSpLocks/>
          </p:cNvCxnSpPr>
          <p:nvPr/>
        </p:nvCxnSpPr>
        <p:spPr>
          <a:xfrm>
            <a:off x="8256783" y="3872970"/>
            <a:ext cx="1367685" cy="0"/>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21" name="Text Placeholder 2">
            <a:extLst>
              <a:ext uri="{FF2B5EF4-FFF2-40B4-BE49-F238E27FC236}">
                <a16:creationId xmlns:a16="http://schemas.microsoft.com/office/drawing/2014/main" id="{31656F08-2545-752A-E7C5-4CCC42DE4332}"/>
              </a:ext>
            </a:extLst>
          </p:cNvPr>
          <p:cNvSpPr txBox="1">
            <a:spLocks/>
          </p:cNvSpPr>
          <p:nvPr/>
        </p:nvSpPr>
        <p:spPr>
          <a:xfrm>
            <a:off x="8008044" y="3514162"/>
            <a:ext cx="1764082" cy="309828"/>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ctr"/>
            <a:r>
              <a:rPr lang="en-US" sz="1050" dirty="0">
                <a:latin typeface="Helvetica Neue" panose="02000503000000020004" pitchFamily="2" charset="0"/>
                <a:ea typeface="Helvetica Neue" panose="02000503000000020004" pitchFamily="2" charset="0"/>
                <a:cs typeface="Helvetica Neue" panose="02000503000000020004" pitchFamily="2" charset="0"/>
              </a:rPr>
              <a:t>Blockchain Consumes Oracle Data</a:t>
            </a:r>
          </a:p>
        </p:txBody>
      </p:sp>
      <p:sp>
        <p:nvSpPr>
          <p:cNvPr id="22" name="TextBox 21">
            <a:extLst>
              <a:ext uri="{FF2B5EF4-FFF2-40B4-BE49-F238E27FC236}">
                <a16:creationId xmlns:a16="http://schemas.microsoft.com/office/drawing/2014/main" id="{45E020F3-6D33-94BA-78C5-CB546F1E5CE5}"/>
              </a:ext>
            </a:extLst>
          </p:cNvPr>
          <p:cNvSpPr txBox="1"/>
          <p:nvPr/>
        </p:nvSpPr>
        <p:spPr>
          <a:xfrm>
            <a:off x="9072675" y="4336792"/>
            <a:ext cx="2409172" cy="43088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3B3D40"/>
                </a:solidFill>
                <a:effectLst/>
                <a:uLnTx/>
                <a:uFillTx/>
                <a:latin typeface="Calibri" panose="020F0502020204030204"/>
                <a:ea typeface="+mn-ea"/>
                <a:cs typeface="+mn-cs"/>
              </a:rPr>
              <a:t>The transaction initiates the reversal function in the smart contract.</a:t>
            </a:r>
          </a:p>
        </p:txBody>
      </p:sp>
      <p:cxnSp>
        <p:nvCxnSpPr>
          <p:cNvPr id="5" name="Straight Arrow Connector 4">
            <a:extLst>
              <a:ext uri="{FF2B5EF4-FFF2-40B4-BE49-F238E27FC236}">
                <a16:creationId xmlns:a16="http://schemas.microsoft.com/office/drawing/2014/main" id="{25ACCC10-6D6D-33CD-FD6C-1732C02CA095}"/>
              </a:ext>
            </a:extLst>
          </p:cNvPr>
          <p:cNvCxnSpPr>
            <a:cxnSpLocks/>
          </p:cNvCxnSpPr>
          <p:nvPr/>
        </p:nvCxnSpPr>
        <p:spPr>
          <a:xfrm>
            <a:off x="2534539" y="4019726"/>
            <a:ext cx="1462426" cy="0"/>
          </a:xfrm>
          <a:prstGeom prst="straightConnector1">
            <a:avLst/>
          </a:prstGeom>
          <a:ln w="57150">
            <a:solidFill>
              <a:srgbClr val="3B3D40"/>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8" name="Text Placeholder 2">
            <a:extLst>
              <a:ext uri="{FF2B5EF4-FFF2-40B4-BE49-F238E27FC236}">
                <a16:creationId xmlns:a16="http://schemas.microsoft.com/office/drawing/2014/main" id="{6E1898F3-6C4D-2E5D-5F4E-D8098B986957}"/>
              </a:ext>
            </a:extLst>
          </p:cNvPr>
          <p:cNvSpPr txBox="1">
            <a:spLocks/>
          </p:cNvSpPr>
          <p:nvPr/>
        </p:nvSpPr>
        <p:spPr>
          <a:xfrm>
            <a:off x="2506840" y="4120516"/>
            <a:ext cx="1379775" cy="180562"/>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ctr"/>
            <a:r>
              <a:rPr lang="en-US" sz="1050" dirty="0">
                <a:latin typeface="Helvetica Neue" panose="02000503000000020004" pitchFamily="2" charset="0"/>
                <a:ea typeface="Helvetica Neue" panose="02000503000000020004" pitchFamily="2" charset="0"/>
                <a:cs typeface="Helvetica Neue" panose="02000503000000020004" pitchFamily="2" charset="0"/>
              </a:rPr>
              <a:t>Approve/Decline</a:t>
            </a:r>
          </a:p>
        </p:txBody>
      </p:sp>
    </p:spTree>
    <p:extLst>
      <p:ext uri="{BB962C8B-B14F-4D97-AF65-F5344CB8AC3E}">
        <p14:creationId xmlns:p14="http://schemas.microsoft.com/office/powerpoint/2010/main" val="32560007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E4E4E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B18EC-7933-446E-A750-8FCBDAD67CC3}"/>
              </a:ext>
            </a:extLst>
          </p:cNvPr>
          <p:cNvSpPr>
            <a:spLocks noGrp="1"/>
          </p:cNvSpPr>
          <p:nvPr>
            <p:ph type="title"/>
          </p:nvPr>
        </p:nvSpPr>
        <p:spPr>
          <a:xfrm>
            <a:off x="457200" y="252669"/>
            <a:ext cx="11304698" cy="1325563"/>
          </a:xfrm>
        </p:spPr>
        <p:txBody>
          <a:bodyPr>
            <a:noAutofit/>
          </a:bodyPr>
          <a:lstStyle/>
          <a:p>
            <a:r>
              <a:rPr lang="en-US" sz="2800" kern="0" dirty="0">
                <a:solidFill>
                  <a:srgbClr val="3B3D40"/>
                </a:solidFill>
                <a:latin typeface="Helvetica Neue" panose="02000503000000020004" pitchFamily="2" charset="0"/>
                <a:ea typeface="Helvetica Neue" panose="02000503000000020004" pitchFamily="2" charset="0"/>
                <a:cs typeface="Helvetica Neue" panose="02000503000000020004" pitchFamily="2" charset="0"/>
              </a:rPr>
              <a:t>There are many advantages to this architecture over existing commercial solutions. Today, users largely have to choose between the traditional payment cards or blockchain transactions. </a:t>
            </a:r>
          </a:p>
        </p:txBody>
      </p:sp>
      <p:cxnSp>
        <p:nvCxnSpPr>
          <p:cNvPr id="27" name="Straight Connector 26">
            <a:extLst>
              <a:ext uri="{FF2B5EF4-FFF2-40B4-BE49-F238E27FC236}">
                <a16:creationId xmlns:a16="http://schemas.microsoft.com/office/drawing/2014/main" id="{BE0B347C-CE45-022E-0A09-A4A2E618F5E6}"/>
              </a:ext>
            </a:extLst>
          </p:cNvPr>
          <p:cNvCxnSpPr>
            <a:cxnSpLocks/>
          </p:cNvCxnSpPr>
          <p:nvPr/>
        </p:nvCxnSpPr>
        <p:spPr>
          <a:xfrm>
            <a:off x="6086573" y="1906192"/>
            <a:ext cx="0" cy="4468969"/>
          </a:xfrm>
          <a:prstGeom prst="line">
            <a:avLst/>
          </a:prstGeom>
          <a:ln w="9525">
            <a:solidFill>
              <a:srgbClr val="3B3D40">
                <a:alpha val="26275"/>
              </a:srgbClr>
            </a:solidFill>
          </a:ln>
        </p:spPr>
        <p:style>
          <a:lnRef idx="1">
            <a:schemeClr val="accent1"/>
          </a:lnRef>
          <a:fillRef idx="0">
            <a:schemeClr val="accent1"/>
          </a:fillRef>
          <a:effectRef idx="0">
            <a:schemeClr val="accent1"/>
          </a:effectRef>
          <a:fontRef idx="minor">
            <a:schemeClr val="tx1"/>
          </a:fontRef>
        </p:style>
      </p:cxnSp>
      <p:sp>
        <p:nvSpPr>
          <p:cNvPr id="28" name="Text Placeholder 2">
            <a:extLst>
              <a:ext uri="{FF2B5EF4-FFF2-40B4-BE49-F238E27FC236}">
                <a16:creationId xmlns:a16="http://schemas.microsoft.com/office/drawing/2014/main" id="{3248E6FF-DBE5-4CC5-933E-72750AD0B455}"/>
              </a:ext>
            </a:extLst>
          </p:cNvPr>
          <p:cNvSpPr txBox="1">
            <a:spLocks/>
          </p:cNvSpPr>
          <p:nvPr/>
        </p:nvSpPr>
        <p:spPr>
          <a:xfrm>
            <a:off x="332568" y="1718025"/>
            <a:ext cx="5486400" cy="445250"/>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ctr" defTabSz="412724" rtl="0" eaLnBrk="1" fontAlgn="auto" latinLnBrk="0" hangingPunct="0">
              <a:lnSpc>
                <a:spcPct val="8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rPr>
              <a:t>Today’s commercially available “crypto” payment cards </a:t>
            </a:r>
            <a:r>
              <a:rPr lang="en-US" sz="1600" b="0" dirty="0">
                <a:latin typeface="Helvetica Neue" panose="02000503000000020004" pitchFamily="2" charset="0"/>
                <a:ea typeface="Helvetica Neue" panose="02000503000000020004" pitchFamily="2" charset="0"/>
                <a:cs typeface="Helvetica Neue" panose="02000503000000020004" pitchFamily="2" charset="0"/>
              </a:rPr>
              <a:t>give users </a:t>
            </a:r>
            <a:r>
              <a:rPr kumimoji="0" lang="en-US" sz="1600" b="0" i="0" u="none" strike="noStrike" kern="0" cap="none" spc="0" normalizeH="0" baseline="0" noProof="0" dirty="0">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rPr>
              <a:t>no control over the assets on chain.</a:t>
            </a:r>
          </a:p>
        </p:txBody>
      </p:sp>
      <p:cxnSp>
        <p:nvCxnSpPr>
          <p:cNvPr id="29" name="Straight Connector 28">
            <a:extLst>
              <a:ext uri="{FF2B5EF4-FFF2-40B4-BE49-F238E27FC236}">
                <a16:creationId xmlns:a16="http://schemas.microsoft.com/office/drawing/2014/main" id="{7135E2E5-B4B5-021D-55DA-EA83B003F26F}"/>
              </a:ext>
            </a:extLst>
          </p:cNvPr>
          <p:cNvCxnSpPr>
            <a:cxnSpLocks/>
          </p:cNvCxnSpPr>
          <p:nvPr/>
        </p:nvCxnSpPr>
        <p:spPr>
          <a:xfrm>
            <a:off x="332568" y="2187170"/>
            <a:ext cx="5486400"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30" name="Text Placeholder 2">
            <a:extLst>
              <a:ext uri="{FF2B5EF4-FFF2-40B4-BE49-F238E27FC236}">
                <a16:creationId xmlns:a16="http://schemas.microsoft.com/office/drawing/2014/main" id="{9E8361CD-2D6A-88B6-5809-76E58CFD3488}"/>
              </a:ext>
            </a:extLst>
          </p:cNvPr>
          <p:cNvSpPr txBox="1">
            <a:spLocks/>
          </p:cNvSpPr>
          <p:nvPr/>
        </p:nvSpPr>
        <p:spPr>
          <a:xfrm>
            <a:off x="6194436" y="1718025"/>
            <a:ext cx="5843592" cy="445250"/>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ctr" defTabSz="412724" rtl="0" eaLnBrk="1" fontAlgn="auto" latinLnBrk="0" hangingPunct="0">
              <a:lnSpc>
                <a:spcPct val="8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rPr>
              <a:t>Meanwhile, blockchain native payments are not widely supported and requires specialized infrastructure.</a:t>
            </a:r>
          </a:p>
        </p:txBody>
      </p:sp>
      <p:cxnSp>
        <p:nvCxnSpPr>
          <p:cNvPr id="31" name="Straight Connector 30">
            <a:extLst>
              <a:ext uri="{FF2B5EF4-FFF2-40B4-BE49-F238E27FC236}">
                <a16:creationId xmlns:a16="http://schemas.microsoft.com/office/drawing/2014/main" id="{F3746409-6799-02E0-36F1-F1E2E9768B45}"/>
              </a:ext>
            </a:extLst>
          </p:cNvPr>
          <p:cNvCxnSpPr>
            <a:cxnSpLocks/>
          </p:cNvCxnSpPr>
          <p:nvPr/>
        </p:nvCxnSpPr>
        <p:spPr>
          <a:xfrm>
            <a:off x="6373032" y="2187170"/>
            <a:ext cx="5486400"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BCC437A9-59AA-92B1-F778-79C07B0A4764}"/>
              </a:ext>
            </a:extLst>
          </p:cNvPr>
          <p:cNvSpPr/>
          <p:nvPr/>
        </p:nvSpPr>
        <p:spPr>
          <a:xfrm>
            <a:off x="-112266" y="5567400"/>
            <a:ext cx="6096000" cy="954107"/>
          </a:xfrm>
          <a:prstGeom prst="rect">
            <a:avLst/>
          </a:prstGeom>
        </p:spPr>
        <p:txBody>
          <a:bodyPr wrap="square">
            <a:spAutoFit/>
          </a:bodyPr>
          <a:lstStyle/>
          <a:p>
            <a:pPr marL="227013"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3B3D40"/>
                </a:solidFill>
                <a:effectLst/>
                <a:uLnTx/>
                <a:uFillTx/>
                <a:latin typeface="Calibri" panose="020F0502020204030204"/>
                <a:ea typeface="+mn-ea"/>
                <a:cs typeface="+mn-cs"/>
              </a:rPr>
              <a:t>US, EU laws, the terms and service of VISA and MasterCard, and several regulatory bodies have stated in no uncertain terms that payment card fraud is not the liability of the consumer and those transactions must be reversible. A large portion of ISO8583 messages are related to transaction reversals.</a:t>
            </a:r>
          </a:p>
        </p:txBody>
      </p:sp>
      <p:sp>
        <p:nvSpPr>
          <p:cNvPr id="33" name="Rectangle 32">
            <a:extLst>
              <a:ext uri="{FF2B5EF4-FFF2-40B4-BE49-F238E27FC236}">
                <a16:creationId xmlns:a16="http://schemas.microsoft.com/office/drawing/2014/main" id="{9EE12C96-2FEE-DD55-A023-5D0BFFC0A921}"/>
              </a:ext>
            </a:extLst>
          </p:cNvPr>
          <p:cNvSpPr/>
          <p:nvPr/>
        </p:nvSpPr>
        <p:spPr>
          <a:xfrm>
            <a:off x="6018081" y="2289259"/>
            <a:ext cx="6096000" cy="954107"/>
          </a:xfrm>
          <a:prstGeom prst="rect">
            <a:avLst/>
          </a:prstGeom>
        </p:spPr>
        <p:txBody>
          <a:bodyPr>
            <a:spAutoFit/>
          </a:bodyPr>
          <a:lstStyle/>
          <a:p>
            <a:pPr marL="227013">
              <a:defRPr/>
            </a:pPr>
            <a:r>
              <a:rPr kumimoji="0" lang="en-US" sz="1400" b="0" i="0" u="none" strike="noStrike" kern="1200" cap="none" spc="0" normalizeH="0" baseline="0" noProof="0" dirty="0">
                <a:ln>
                  <a:noFill/>
                </a:ln>
                <a:solidFill>
                  <a:srgbClr val="3B3D40"/>
                </a:solidFill>
                <a:effectLst/>
                <a:uLnTx/>
                <a:uFillTx/>
                <a:latin typeface="Calibri" panose="020F0502020204030204"/>
                <a:ea typeface="+mn-ea"/>
                <a:cs typeface="+mn-cs"/>
              </a:rPr>
              <a:t>There is very strong demand for crypto payments by both merchants and customers, leading to several crypto payment providers. These providers have no connection with traditional financial networks and must be manually  integrated each time and require a user to have a smart wallet.</a:t>
            </a:r>
          </a:p>
        </p:txBody>
      </p:sp>
      <p:pic>
        <p:nvPicPr>
          <p:cNvPr id="37" name="Picture 36">
            <a:extLst>
              <a:ext uri="{FF2B5EF4-FFF2-40B4-BE49-F238E27FC236}">
                <a16:creationId xmlns:a16="http://schemas.microsoft.com/office/drawing/2014/main" id="{84E617A7-F6EA-1FFF-C6D2-7C2160895F06}"/>
              </a:ext>
            </a:extLst>
          </p:cNvPr>
          <p:cNvPicPr>
            <a:picLocks noChangeAspect="1"/>
          </p:cNvPicPr>
          <p:nvPr/>
        </p:nvPicPr>
        <p:blipFill rotWithShape="1">
          <a:blip r:embed="rId3"/>
          <a:srcRect r="50512"/>
          <a:stretch/>
        </p:blipFill>
        <p:spPr>
          <a:xfrm>
            <a:off x="642500" y="2373537"/>
            <a:ext cx="1674412" cy="1538795"/>
          </a:xfrm>
          <a:prstGeom prst="rect">
            <a:avLst/>
          </a:prstGeom>
        </p:spPr>
      </p:pic>
      <p:pic>
        <p:nvPicPr>
          <p:cNvPr id="38" name="Picture 37">
            <a:extLst>
              <a:ext uri="{FF2B5EF4-FFF2-40B4-BE49-F238E27FC236}">
                <a16:creationId xmlns:a16="http://schemas.microsoft.com/office/drawing/2014/main" id="{2FB2321C-84ED-AC07-0E7C-17D35368B2B9}"/>
              </a:ext>
            </a:extLst>
          </p:cNvPr>
          <p:cNvPicPr>
            <a:picLocks noChangeAspect="1"/>
          </p:cNvPicPr>
          <p:nvPr/>
        </p:nvPicPr>
        <p:blipFill>
          <a:blip r:embed="rId4"/>
          <a:stretch>
            <a:fillRect/>
          </a:stretch>
        </p:blipFill>
        <p:spPr>
          <a:xfrm>
            <a:off x="2022494" y="2373537"/>
            <a:ext cx="2017284" cy="1450231"/>
          </a:xfrm>
          <a:prstGeom prst="rect">
            <a:avLst/>
          </a:prstGeom>
        </p:spPr>
      </p:pic>
      <p:pic>
        <p:nvPicPr>
          <p:cNvPr id="39" name="Picture 38">
            <a:extLst>
              <a:ext uri="{FF2B5EF4-FFF2-40B4-BE49-F238E27FC236}">
                <a16:creationId xmlns:a16="http://schemas.microsoft.com/office/drawing/2014/main" id="{160817E2-2C52-E925-174A-4045923BF143}"/>
              </a:ext>
            </a:extLst>
          </p:cNvPr>
          <p:cNvPicPr>
            <a:picLocks noChangeAspect="1"/>
          </p:cNvPicPr>
          <p:nvPr/>
        </p:nvPicPr>
        <p:blipFill rotWithShape="1">
          <a:blip r:embed="rId5"/>
          <a:srcRect b="55416"/>
          <a:stretch/>
        </p:blipFill>
        <p:spPr>
          <a:xfrm>
            <a:off x="642499" y="3738177"/>
            <a:ext cx="4869959" cy="1478524"/>
          </a:xfrm>
          <a:prstGeom prst="rect">
            <a:avLst/>
          </a:prstGeom>
        </p:spPr>
      </p:pic>
      <p:pic>
        <p:nvPicPr>
          <p:cNvPr id="40" name="Picture 39">
            <a:extLst>
              <a:ext uri="{FF2B5EF4-FFF2-40B4-BE49-F238E27FC236}">
                <a16:creationId xmlns:a16="http://schemas.microsoft.com/office/drawing/2014/main" id="{4F0231B8-0A52-68D8-4097-7745DD9758D7}"/>
              </a:ext>
            </a:extLst>
          </p:cNvPr>
          <p:cNvPicPr>
            <a:picLocks noChangeAspect="1"/>
          </p:cNvPicPr>
          <p:nvPr/>
        </p:nvPicPr>
        <p:blipFill>
          <a:blip r:embed="rId6"/>
          <a:stretch>
            <a:fillRect/>
          </a:stretch>
        </p:blipFill>
        <p:spPr>
          <a:xfrm>
            <a:off x="3691034" y="2370740"/>
            <a:ext cx="1821430" cy="809524"/>
          </a:xfrm>
          <a:prstGeom prst="rect">
            <a:avLst/>
          </a:prstGeom>
        </p:spPr>
      </p:pic>
      <p:pic>
        <p:nvPicPr>
          <p:cNvPr id="41" name="Picture 40">
            <a:extLst>
              <a:ext uri="{FF2B5EF4-FFF2-40B4-BE49-F238E27FC236}">
                <a16:creationId xmlns:a16="http://schemas.microsoft.com/office/drawing/2014/main" id="{71798E8E-98A7-E6C1-E873-BFF39DB70BA3}"/>
              </a:ext>
            </a:extLst>
          </p:cNvPr>
          <p:cNvPicPr>
            <a:picLocks noChangeAspect="1"/>
          </p:cNvPicPr>
          <p:nvPr/>
        </p:nvPicPr>
        <p:blipFill rotWithShape="1">
          <a:blip r:embed="rId7"/>
          <a:srcRect b="11018"/>
          <a:stretch/>
        </p:blipFill>
        <p:spPr>
          <a:xfrm>
            <a:off x="2551222" y="3183419"/>
            <a:ext cx="2967076" cy="1280699"/>
          </a:xfrm>
          <a:prstGeom prst="rect">
            <a:avLst/>
          </a:prstGeom>
        </p:spPr>
      </p:pic>
      <p:pic>
        <p:nvPicPr>
          <p:cNvPr id="4" name="Picture 3">
            <a:extLst>
              <a:ext uri="{FF2B5EF4-FFF2-40B4-BE49-F238E27FC236}">
                <a16:creationId xmlns:a16="http://schemas.microsoft.com/office/drawing/2014/main" id="{A0454B47-D096-E920-752C-9DCDB8D52D30}"/>
              </a:ext>
            </a:extLst>
          </p:cNvPr>
          <p:cNvPicPr>
            <a:picLocks noChangeAspect="1"/>
          </p:cNvPicPr>
          <p:nvPr/>
        </p:nvPicPr>
        <p:blipFill>
          <a:blip r:embed="rId8"/>
          <a:stretch>
            <a:fillRect/>
          </a:stretch>
        </p:blipFill>
        <p:spPr>
          <a:xfrm>
            <a:off x="6373032" y="3369350"/>
            <a:ext cx="2404095" cy="3183022"/>
          </a:xfrm>
          <a:prstGeom prst="rect">
            <a:avLst/>
          </a:prstGeom>
        </p:spPr>
      </p:pic>
      <p:sp>
        <p:nvSpPr>
          <p:cNvPr id="5" name="Rectangle 4">
            <a:extLst>
              <a:ext uri="{FF2B5EF4-FFF2-40B4-BE49-F238E27FC236}">
                <a16:creationId xmlns:a16="http://schemas.microsoft.com/office/drawing/2014/main" id="{2844F71E-8DCF-FC75-F906-D3FEF50478C3}"/>
              </a:ext>
            </a:extLst>
          </p:cNvPr>
          <p:cNvSpPr/>
          <p:nvPr/>
        </p:nvSpPr>
        <p:spPr>
          <a:xfrm>
            <a:off x="8929511" y="3737306"/>
            <a:ext cx="3262489" cy="2154436"/>
          </a:xfrm>
          <a:prstGeom prst="rect">
            <a:avLst/>
          </a:prstGeom>
        </p:spPr>
        <p:txBody>
          <a:bodyPr wrap="square">
            <a:spAutoFit/>
          </a:bodyPr>
          <a:lstStyle/>
          <a:p>
            <a:r>
              <a:rPr lang="en-US" sz="1400" dirty="0">
                <a:solidFill>
                  <a:srgbClr val="333333"/>
                </a:solidFill>
                <a:latin typeface="hero-new"/>
              </a:rPr>
              <a:t>For readers curious as to how and why merchants are gearing up to accept crypto and how much they are investing in the space, we’d recommend reading this public report by Deloitte.</a:t>
            </a:r>
          </a:p>
          <a:p>
            <a:endParaRPr lang="en-US" sz="1400" dirty="0">
              <a:solidFill>
                <a:srgbClr val="333333"/>
              </a:solidFill>
              <a:latin typeface="hero-new"/>
            </a:endParaRPr>
          </a:p>
          <a:p>
            <a:endParaRPr lang="en-US" sz="1400" i="1" dirty="0">
              <a:solidFill>
                <a:srgbClr val="333333"/>
              </a:solidFill>
              <a:latin typeface="hero-new"/>
            </a:endParaRPr>
          </a:p>
          <a:p>
            <a:r>
              <a:rPr lang="en-US" sz="1200" i="1" dirty="0">
                <a:solidFill>
                  <a:srgbClr val="333333"/>
                </a:solidFill>
                <a:latin typeface="hero-new"/>
              </a:rPr>
              <a:t>https://www2.deloitte.com/content/dam/Deloitte/us/Documents/technology/us-cons-merchant-getting-ready-for-</a:t>
            </a:r>
            <a:r>
              <a:rPr lang="en-US" sz="1200" i="1" dirty="0" err="1">
                <a:solidFill>
                  <a:srgbClr val="333333"/>
                </a:solidFill>
                <a:latin typeface="hero-new"/>
              </a:rPr>
              <a:t>crypto.pdf</a:t>
            </a:r>
            <a:endParaRPr lang="en-US" sz="1200" i="1" dirty="0">
              <a:solidFill>
                <a:srgbClr val="333333"/>
              </a:solidFill>
              <a:latin typeface="hero-new"/>
            </a:endParaRPr>
          </a:p>
        </p:txBody>
      </p:sp>
    </p:spTree>
    <p:extLst>
      <p:ext uri="{BB962C8B-B14F-4D97-AF65-F5344CB8AC3E}">
        <p14:creationId xmlns:p14="http://schemas.microsoft.com/office/powerpoint/2010/main" val="78724617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E4E4E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B18EC-7933-446E-A750-8FCBDAD67CC3}"/>
              </a:ext>
            </a:extLst>
          </p:cNvPr>
          <p:cNvSpPr>
            <a:spLocks noGrp="1"/>
          </p:cNvSpPr>
          <p:nvPr>
            <p:ph type="title"/>
          </p:nvPr>
        </p:nvSpPr>
        <p:spPr>
          <a:xfrm>
            <a:off x="457200" y="252669"/>
            <a:ext cx="11304698" cy="1325563"/>
          </a:xfrm>
        </p:spPr>
        <p:txBody>
          <a:bodyPr>
            <a:noAutofit/>
          </a:bodyPr>
          <a:lstStyle/>
          <a:p>
            <a:r>
              <a:rPr lang="en-US" sz="2800" kern="0" dirty="0">
                <a:solidFill>
                  <a:srgbClr val="3B3D40"/>
                </a:solidFill>
                <a:latin typeface="Helvetica Neue" panose="02000503000000020004" pitchFamily="2" charset="0"/>
                <a:ea typeface="Helvetica Neue" panose="02000503000000020004" pitchFamily="2" charset="0"/>
                <a:cs typeface="Helvetica Neue" panose="02000503000000020004" pitchFamily="2" charset="0"/>
              </a:rPr>
              <a:t>The proposed system allows users to utilize the full breadth of functionality of the blockchain as well as payment card infrastructure for everyday payments.</a:t>
            </a:r>
          </a:p>
        </p:txBody>
      </p:sp>
      <p:sp>
        <p:nvSpPr>
          <p:cNvPr id="3" name="Text Placeholder 2">
            <a:extLst>
              <a:ext uri="{FF2B5EF4-FFF2-40B4-BE49-F238E27FC236}">
                <a16:creationId xmlns:a16="http://schemas.microsoft.com/office/drawing/2014/main" id="{83104742-19F7-D2C2-E920-BB90011D5180}"/>
              </a:ext>
            </a:extLst>
          </p:cNvPr>
          <p:cNvSpPr txBox="1">
            <a:spLocks/>
          </p:cNvSpPr>
          <p:nvPr/>
        </p:nvSpPr>
        <p:spPr>
          <a:xfrm>
            <a:off x="337538" y="1717378"/>
            <a:ext cx="11516925" cy="445250"/>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ctr" defTabSz="412724" rtl="0" eaLnBrk="1" fontAlgn="auto" latinLnBrk="0" hangingPunct="0">
              <a:lnSpc>
                <a:spcPct val="8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rPr>
              <a:t>In comparison to today’s commercial crypto card products, users can take full advantage of </a:t>
            </a:r>
            <a:r>
              <a:rPr lang="en-US" sz="1600" b="0" dirty="0">
                <a:latin typeface="Helvetica Neue" panose="02000503000000020004" pitchFamily="2" charset="0"/>
                <a:ea typeface="Helvetica Neue" panose="02000503000000020004" pitchFamily="2" charset="0"/>
                <a:cs typeface="Helvetica Neue" panose="02000503000000020004" pitchFamily="2" charset="0"/>
              </a:rPr>
              <a:t>DeFi while still using</a:t>
            </a:r>
            <a:r>
              <a:rPr kumimoji="0" lang="en-US" sz="1600" b="0" i="0" u="none" strike="noStrike" kern="0" cap="none" spc="0" normalizeH="0" baseline="0" noProof="0" dirty="0">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rPr>
              <a:t> their accounts and payment cards for existing merchants</a:t>
            </a:r>
            <a:r>
              <a:rPr lang="en-US" sz="1600" b="0" dirty="0">
                <a:latin typeface="Helvetica Neue" panose="02000503000000020004" pitchFamily="2" charset="0"/>
                <a:ea typeface="Helvetica Neue" panose="02000503000000020004" pitchFamily="2" charset="0"/>
                <a:cs typeface="Helvetica Neue" panose="02000503000000020004" pitchFamily="2" charset="0"/>
              </a:rPr>
              <a:t>.</a:t>
            </a:r>
            <a:endParaRPr kumimoji="0" lang="en-US" sz="1600" b="0" i="0" u="none" strike="noStrike" kern="0" cap="none" spc="0" normalizeH="0" baseline="0" noProof="0" dirty="0">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cxnSp>
        <p:nvCxnSpPr>
          <p:cNvPr id="4" name="Straight Connector 3">
            <a:extLst>
              <a:ext uri="{FF2B5EF4-FFF2-40B4-BE49-F238E27FC236}">
                <a16:creationId xmlns:a16="http://schemas.microsoft.com/office/drawing/2014/main" id="{912A7CC8-0C40-9604-F28B-FA3054765DA4}"/>
              </a:ext>
            </a:extLst>
          </p:cNvPr>
          <p:cNvCxnSpPr>
            <a:cxnSpLocks/>
          </p:cNvCxnSpPr>
          <p:nvPr/>
        </p:nvCxnSpPr>
        <p:spPr>
          <a:xfrm>
            <a:off x="337538" y="2187170"/>
            <a:ext cx="11516925"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pic>
        <p:nvPicPr>
          <p:cNvPr id="44" name="Graphic 43" descr="User">
            <a:extLst>
              <a:ext uri="{FF2B5EF4-FFF2-40B4-BE49-F238E27FC236}">
                <a16:creationId xmlns:a16="http://schemas.microsoft.com/office/drawing/2014/main" id="{B2077C2E-B0CB-8E7F-860F-E9AE3F44D2E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30691" y="3565807"/>
            <a:ext cx="914400" cy="914400"/>
          </a:xfrm>
          <a:prstGeom prst="rect">
            <a:avLst/>
          </a:prstGeom>
        </p:spPr>
      </p:pic>
      <p:pic>
        <p:nvPicPr>
          <p:cNvPr id="46" name="Graphic 45" descr="Credit card">
            <a:extLst>
              <a:ext uri="{FF2B5EF4-FFF2-40B4-BE49-F238E27FC236}">
                <a16:creationId xmlns:a16="http://schemas.microsoft.com/office/drawing/2014/main" id="{69D57698-2B73-C41A-36F6-1C334F77AC1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572513" y="4828634"/>
            <a:ext cx="914400" cy="914400"/>
          </a:xfrm>
          <a:prstGeom prst="rect">
            <a:avLst/>
          </a:prstGeom>
        </p:spPr>
      </p:pic>
      <p:pic>
        <p:nvPicPr>
          <p:cNvPr id="48" name="Graphic 47" descr="Wallet">
            <a:extLst>
              <a:ext uri="{FF2B5EF4-FFF2-40B4-BE49-F238E27FC236}">
                <a16:creationId xmlns:a16="http://schemas.microsoft.com/office/drawing/2014/main" id="{87872567-B15A-3A2C-F58D-065E3A36C096}"/>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2682241" y="2572857"/>
            <a:ext cx="914400" cy="914400"/>
          </a:xfrm>
          <a:prstGeom prst="rect">
            <a:avLst/>
          </a:prstGeom>
        </p:spPr>
      </p:pic>
      <p:cxnSp>
        <p:nvCxnSpPr>
          <p:cNvPr id="54" name="Elbow Connector 53">
            <a:extLst>
              <a:ext uri="{FF2B5EF4-FFF2-40B4-BE49-F238E27FC236}">
                <a16:creationId xmlns:a16="http://schemas.microsoft.com/office/drawing/2014/main" id="{C633F933-F317-468E-2A0E-3D1865E4DD3B}"/>
              </a:ext>
            </a:extLst>
          </p:cNvPr>
          <p:cNvCxnSpPr>
            <a:cxnSpLocks/>
            <a:stCxn id="44" idx="0"/>
            <a:endCxn id="48" idx="1"/>
          </p:cNvCxnSpPr>
          <p:nvPr/>
        </p:nvCxnSpPr>
        <p:spPr>
          <a:xfrm rot="5400000" flipH="1" flipV="1">
            <a:off x="1717191" y="2600757"/>
            <a:ext cx="535750" cy="1394350"/>
          </a:xfrm>
          <a:prstGeom prst="bentConnector2">
            <a:avLst/>
          </a:prstGeom>
          <a:ln w="38100">
            <a:solidFill>
              <a:srgbClr val="3B3D40"/>
            </a:solidFill>
            <a:tailEnd type="triangle"/>
          </a:ln>
        </p:spPr>
        <p:style>
          <a:lnRef idx="1">
            <a:schemeClr val="accent1"/>
          </a:lnRef>
          <a:fillRef idx="0">
            <a:schemeClr val="accent1"/>
          </a:fillRef>
          <a:effectRef idx="0">
            <a:schemeClr val="accent1"/>
          </a:effectRef>
          <a:fontRef idx="minor">
            <a:schemeClr val="tx1"/>
          </a:fontRef>
        </p:style>
      </p:cxnSp>
      <p:cxnSp>
        <p:nvCxnSpPr>
          <p:cNvPr id="55" name="Elbow Connector 54">
            <a:extLst>
              <a:ext uri="{FF2B5EF4-FFF2-40B4-BE49-F238E27FC236}">
                <a16:creationId xmlns:a16="http://schemas.microsoft.com/office/drawing/2014/main" id="{7D314B9F-FFD5-B9DC-1220-7A47AA9B901F}"/>
              </a:ext>
            </a:extLst>
          </p:cNvPr>
          <p:cNvCxnSpPr>
            <a:cxnSpLocks/>
            <a:stCxn id="44" idx="2"/>
            <a:endCxn id="46" idx="1"/>
          </p:cNvCxnSpPr>
          <p:nvPr/>
        </p:nvCxnSpPr>
        <p:spPr>
          <a:xfrm rot="16200000" flipH="1">
            <a:off x="1527389" y="4240709"/>
            <a:ext cx="805627" cy="1284622"/>
          </a:xfrm>
          <a:prstGeom prst="bentConnector2">
            <a:avLst/>
          </a:prstGeom>
          <a:ln w="38100">
            <a:solidFill>
              <a:srgbClr val="3B3D40"/>
            </a:solidFill>
            <a:tailEnd type="triangle"/>
          </a:ln>
        </p:spPr>
        <p:style>
          <a:lnRef idx="1">
            <a:schemeClr val="accent1"/>
          </a:lnRef>
          <a:fillRef idx="0">
            <a:schemeClr val="accent1"/>
          </a:fillRef>
          <a:effectRef idx="0">
            <a:schemeClr val="accent1"/>
          </a:effectRef>
          <a:fontRef idx="minor">
            <a:schemeClr val="tx1"/>
          </a:fontRef>
        </p:style>
      </p:cxnSp>
      <p:sp>
        <p:nvSpPr>
          <p:cNvPr id="71" name="Rectangle 70">
            <a:extLst>
              <a:ext uri="{FF2B5EF4-FFF2-40B4-BE49-F238E27FC236}">
                <a16:creationId xmlns:a16="http://schemas.microsoft.com/office/drawing/2014/main" id="{2E62E207-C5C3-45AD-A945-C1926E8D3EA1}"/>
              </a:ext>
            </a:extLst>
          </p:cNvPr>
          <p:cNvSpPr/>
          <p:nvPr/>
        </p:nvSpPr>
        <p:spPr>
          <a:xfrm>
            <a:off x="1827278" y="3429001"/>
            <a:ext cx="2624328" cy="954107"/>
          </a:xfrm>
          <a:prstGeom prst="rect">
            <a:avLst/>
          </a:prstGeom>
        </p:spPr>
        <p:txBody>
          <a:bodyPr wrap="square">
            <a:spAutoFit/>
          </a:bodyPr>
          <a:lstStyle/>
          <a:p>
            <a:pPr algn="ctr">
              <a:defRPr/>
            </a:pPr>
            <a:r>
              <a:rPr lang="en-US" sz="1400" dirty="0">
                <a:solidFill>
                  <a:srgbClr val="3B3D40"/>
                </a:solidFill>
              </a:rPr>
              <a:t>Users use their wallet to perform on-chain transactions, such as transfers to liquidity pools or directly to other users.</a:t>
            </a:r>
          </a:p>
        </p:txBody>
      </p:sp>
      <p:sp>
        <p:nvSpPr>
          <p:cNvPr id="11" name="Rectangle 10">
            <a:extLst>
              <a:ext uri="{FF2B5EF4-FFF2-40B4-BE49-F238E27FC236}">
                <a16:creationId xmlns:a16="http://schemas.microsoft.com/office/drawing/2014/main" id="{08B10634-D47D-F8C3-41F0-115163C135E4}"/>
              </a:ext>
            </a:extLst>
          </p:cNvPr>
          <p:cNvSpPr/>
          <p:nvPr/>
        </p:nvSpPr>
        <p:spPr>
          <a:xfrm>
            <a:off x="1827278" y="5703326"/>
            <a:ext cx="2624328" cy="738664"/>
          </a:xfrm>
          <a:prstGeom prst="rect">
            <a:avLst/>
          </a:prstGeom>
        </p:spPr>
        <p:txBody>
          <a:bodyPr wrap="square">
            <a:spAutoFit/>
          </a:bodyPr>
          <a:lstStyle/>
          <a:p>
            <a:pPr algn="ctr">
              <a:defRPr/>
            </a:pPr>
            <a:r>
              <a:rPr lang="en-US" sz="1400" dirty="0">
                <a:solidFill>
                  <a:srgbClr val="3B3D40"/>
                </a:solidFill>
              </a:rPr>
              <a:t>Users can also swipe their payment card anywhere payment cards are accepted.</a:t>
            </a:r>
          </a:p>
        </p:txBody>
      </p:sp>
      <p:pic>
        <p:nvPicPr>
          <p:cNvPr id="20" name="Graphic 19" descr="Network">
            <a:extLst>
              <a:ext uri="{FF2B5EF4-FFF2-40B4-BE49-F238E27FC236}">
                <a16:creationId xmlns:a16="http://schemas.microsoft.com/office/drawing/2014/main" id="{1C563E77-25C6-E85E-C79A-FBE21FF4390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381489" y="3751799"/>
            <a:ext cx="914400" cy="914400"/>
          </a:xfrm>
          <a:prstGeom prst="rect">
            <a:avLst/>
          </a:prstGeom>
        </p:spPr>
      </p:pic>
      <p:pic>
        <p:nvPicPr>
          <p:cNvPr id="25" name="Graphic 24" descr="Satellite">
            <a:extLst>
              <a:ext uri="{FF2B5EF4-FFF2-40B4-BE49-F238E27FC236}">
                <a16:creationId xmlns:a16="http://schemas.microsoft.com/office/drawing/2014/main" id="{7C42C681-27B6-404E-1C7C-AD350DA715C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225020" y="4885036"/>
            <a:ext cx="801597" cy="801597"/>
          </a:xfrm>
          <a:prstGeom prst="rect">
            <a:avLst/>
          </a:prstGeom>
        </p:spPr>
      </p:pic>
      <p:sp>
        <p:nvSpPr>
          <p:cNvPr id="27" name="TextBox 26">
            <a:extLst>
              <a:ext uri="{FF2B5EF4-FFF2-40B4-BE49-F238E27FC236}">
                <a16:creationId xmlns:a16="http://schemas.microsoft.com/office/drawing/2014/main" id="{2964BF91-42D0-04BE-DA14-9D3934D02DBC}"/>
              </a:ext>
            </a:extLst>
          </p:cNvPr>
          <p:cNvSpPr txBox="1"/>
          <p:nvPr/>
        </p:nvSpPr>
        <p:spPr>
          <a:xfrm>
            <a:off x="5098736" y="4669937"/>
            <a:ext cx="1572104" cy="276999"/>
          </a:xfrm>
          <a:prstGeom prst="rect">
            <a:avLst/>
          </a:prstGeom>
          <a:noFill/>
        </p:spPr>
        <p:txBody>
          <a:bodyPr wrap="square">
            <a:spAutoFit/>
          </a:bodyPr>
          <a:lstStyle/>
          <a:p>
            <a:pPr algn="ctr"/>
            <a:r>
              <a:rPr lang="en-US" sz="1200" b="1" dirty="0">
                <a:solidFill>
                  <a:srgbClr val="3B3D40"/>
                </a:solidFill>
              </a:rPr>
              <a:t>Traditional Networks</a:t>
            </a:r>
          </a:p>
        </p:txBody>
      </p:sp>
      <p:pic>
        <p:nvPicPr>
          <p:cNvPr id="28" name="Graphic 27" descr="Server">
            <a:extLst>
              <a:ext uri="{FF2B5EF4-FFF2-40B4-BE49-F238E27FC236}">
                <a16:creationId xmlns:a16="http://schemas.microsoft.com/office/drawing/2014/main" id="{E31AE7E4-04CB-2346-C741-FFABAA5C46D8}"/>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546821" y="4885036"/>
            <a:ext cx="801597" cy="801597"/>
          </a:xfrm>
          <a:prstGeom prst="rect">
            <a:avLst/>
          </a:prstGeom>
        </p:spPr>
      </p:pic>
      <p:cxnSp>
        <p:nvCxnSpPr>
          <p:cNvPr id="29" name="Straight Arrow Connector 28">
            <a:extLst>
              <a:ext uri="{FF2B5EF4-FFF2-40B4-BE49-F238E27FC236}">
                <a16:creationId xmlns:a16="http://schemas.microsoft.com/office/drawing/2014/main" id="{2C3AB79A-D07D-7371-52D3-35336B31352E}"/>
              </a:ext>
            </a:extLst>
          </p:cNvPr>
          <p:cNvCxnSpPr>
            <a:cxnSpLocks/>
            <a:stCxn id="28" idx="1"/>
            <a:endCxn id="46" idx="3"/>
          </p:cNvCxnSpPr>
          <p:nvPr/>
        </p:nvCxnSpPr>
        <p:spPr>
          <a:xfrm flipH="1" flipV="1">
            <a:off x="3486913" y="5285834"/>
            <a:ext cx="2059908" cy="1"/>
          </a:xfrm>
          <a:prstGeom prst="straightConnector1">
            <a:avLst/>
          </a:prstGeom>
          <a:ln w="38100">
            <a:solidFill>
              <a:srgbClr val="3B3D4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31" name="Graphic 30" descr="Web design">
            <a:extLst>
              <a:ext uri="{FF2B5EF4-FFF2-40B4-BE49-F238E27FC236}">
                <a16:creationId xmlns:a16="http://schemas.microsoft.com/office/drawing/2014/main" id="{8CD66D45-E096-2CD0-0A38-46A4684279D7}"/>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8355449" y="4885036"/>
            <a:ext cx="801597" cy="801597"/>
          </a:xfrm>
          <a:prstGeom prst="rect">
            <a:avLst/>
          </a:prstGeom>
        </p:spPr>
      </p:pic>
      <p:sp>
        <p:nvSpPr>
          <p:cNvPr id="33" name="TextBox 32">
            <a:extLst>
              <a:ext uri="{FF2B5EF4-FFF2-40B4-BE49-F238E27FC236}">
                <a16:creationId xmlns:a16="http://schemas.microsoft.com/office/drawing/2014/main" id="{6DDAC46B-B8CE-9579-9821-3892475084AC}"/>
              </a:ext>
            </a:extLst>
          </p:cNvPr>
          <p:cNvSpPr txBox="1"/>
          <p:nvPr/>
        </p:nvSpPr>
        <p:spPr>
          <a:xfrm>
            <a:off x="8269580" y="4594684"/>
            <a:ext cx="1730350" cy="276999"/>
          </a:xfrm>
          <a:prstGeom prst="rect">
            <a:avLst/>
          </a:prstGeom>
          <a:noFill/>
        </p:spPr>
        <p:txBody>
          <a:bodyPr wrap="square">
            <a:spAutoFit/>
          </a:bodyPr>
          <a:lstStyle/>
          <a:p>
            <a:pPr algn="ctr"/>
            <a:r>
              <a:rPr lang="en-US" sz="1200" b="1" dirty="0">
                <a:solidFill>
                  <a:srgbClr val="3B3D40"/>
                </a:solidFill>
              </a:rPr>
              <a:t>PCIDSS Company/Oracle</a:t>
            </a:r>
          </a:p>
        </p:txBody>
      </p:sp>
      <p:cxnSp>
        <p:nvCxnSpPr>
          <p:cNvPr id="41" name="Straight Arrow Connector 40">
            <a:extLst>
              <a:ext uri="{FF2B5EF4-FFF2-40B4-BE49-F238E27FC236}">
                <a16:creationId xmlns:a16="http://schemas.microsoft.com/office/drawing/2014/main" id="{B8179360-5686-CA67-20F3-25B583182CA1}"/>
              </a:ext>
            </a:extLst>
          </p:cNvPr>
          <p:cNvCxnSpPr>
            <a:cxnSpLocks/>
            <a:stCxn id="28" idx="3"/>
            <a:endCxn id="31" idx="1"/>
          </p:cNvCxnSpPr>
          <p:nvPr/>
        </p:nvCxnSpPr>
        <p:spPr>
          <a:xfrm>
            <a:off x="6348418" y="5285835"/>
            <a:ext cx="2007031" cy="0"/>
          </a:xfrm>
          <a:prstGeom prst="straightConnector1">
            <a:avLst/>
          </a:prstGeom>
          <a:ln w="38100">
            <a:solidFill>
              <a:srgbClr val="3B3D4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9" name="Elbow Connector 48">
            <a:extLst>
              <a:ext uri="{FF2B5EF4-FFF2-40B4-BE49-F238E27FC236}">
                <a16:creationId xmlns:a16="http://schemas.microsoft.com/office/drawing/2014/main" id="{A62449A0-DC8C-33A0-2A76-4EE64826ED24}"/>
              </a:ext>
            </a:extLst>
          </p:cNvPr>
          <p:cNvCxnSpPr>
            <a:cxnSpLocks/>
            <a:stCxn id="25" idx="3"/>
            <a:endCxn id="20" idx="2"/>
          </p:cNvCxnSpPr>
          <p:nvPr/>
        </p:nvCxnSpPr>
        <p:spPr>
          <a:xfrm flipV="1">
            <a:off x="10026617" y="4666199"/>
            <a:ext cx="812072" cy="619636"/>
          </a:xfrm>
          <a:prstGeom prst="bentConnector2">
            <a:avLst/>
          </a:prstGeom>
          <a:ln w="38100">
            <a:solidFill>
              <a:srgbClr val="3B3D40"/>
            </a:solidFill>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C41E4BCE-0F31-F0DA-22E2-7A83F14B1D30}"/>
              </a:ext>
            </a:extLst>
          </p:cNvPr>
          <p:cNvSpPr txBox="1"/>
          <p:nvPr/>
        </p:nvSpPr>
        <p:spPr>
          <a:xfrm>
            <a:off x="2274266" y="2411554"/>
            <a:ext cx="1730350" cy="276999"/>
          </a:xfrm>
          <a:prstGeom prst="rect">
            <a:avLst/>
          </a:prstGeom>
          <a:noFill/>
        </p:spPr>
        <p:txBody>
          <a:bodyPr wrap="square">
            <a:spAutoFit/>
          </a:bodyPr>
          <a:lstStyle/>
          <a:p>
            <a:pPr algn="ctr"/>
            <a:r>
              <a:rPr lang="en-US" sz="1200" b="1" dirty="0">
                <a:solidFill>
                  <a:srgbClr val="3B3D40"/>
                </a:solidFill>
              </a:rPr>
              <a:t>Smart Wallet</a:t>
            </a:r>
          </a:p>
        </p:txBody>
      </p:sp>
      <p:sp>
        <p:nvSpPr>
          <p:cNvPr id="53" name="TextBox 52">
            <a:extLst>
              <a:ext uri="{FF2B5EF4-FFF2-40B4-BE49-F238E27FC236}">
                <a16:creationId xmlns:a16="http://schemas.microsoft.com/office/drawing/2014/main" id="{B1540F3E-4E74-3092-F181-77FCEDE7E2D3}"/>
              </a:ext>
            </a:extLst>
          </p:cNvPr>
          <p:cNvSpPr txBox="1"/>
          <p:nvPr/>
        </p:nvSpPr>
        <p:spPr>
          <a:xfrm>
            <a:off x="1884776" y="4697986"/>
            <a:ext cx="2509329" cy="276999"/>
          </a:xfrm>
          <a:prstGeom prst="rect">
            <a:avLst/>
          </a:prstGeom>
          <a:noFill/>
        </p:spPr>
        <p:txBody>
          <a:bodyPr wrap="square">
            <a:spAutoFit/>
          </a:bodyPr>
          <a:lstStyle/>
          <a:p>
            <a:pPr algn="ctr"/>
            <a:r>
              <a:rPr lang="en-US" sz="1200" b="1" dirty="0">
                <a:solidFill>
                  <a:srgbClr val="3B3D40"/>
                </a:solidFill>
              </a:rPr>
              <a:t>Payment Card/Virtual Debit Card</a:t>
            </a:r>
          </a:p>
        </p:txBody>
      </p:sp>
      <p:sp>
        <p:nvSpPr>
          <p:cNvPr id="59" name="Rectangle 58">
            <a:extLst>
              <a:ext uri="{FF2B5EF4-FFF2-40B4-BE49-F238E27FC236}">
                <a16:creationId xmlns:a16="http://schemas.microsoft.com/office/drawing/2014/main" id="{7D033FA6-DDE9-C707-A5B8-AB55803830CD}"/>
              </a:ext>
            </a:extLst>
          </p:cNvPr>
          <p:cNvSpPr/>
          <p:nvPr/>
        </p:nvSpPr>
        <p:spPr>
          <a:xfrm>
            <a:off x="5764375" y="2673196"/>
            <a:ext cx="4474648" cy="307777"/>
          </a:xfrm>
          <a:prstGeom prst="rect">
            <a:avLst/>
          </a:prstGeom>
        </p:spPr>
        <p:txBody>
          <a:bodyPr wrap="square">
            <a:spAutoFit/>
          </a:bodyPr>
          <a:lstStyle/>
          <a:p>
            <a:pPr algn="ctr">
              <a:defRPr/>
            </a:pPr>
            <a:r>
              <a:rPr lang="en-US" sz="1400" dirty="0">
                <a:solidFill>
                  <a:srgbClr val="3B3D40"/>
                </a:solidFill>
              </a:rPr>
              <a:t>These transactions are directly sent to the network</a:t>
            </a:r>
          </a:p>
        </p:txBody>
      </p:sp>
      <p:sp>
        <p:nvSpPr>
          <p:cNvPr id="60" name="Rectangle 59">
            <a:extLst>
              <a:ext uri="{FF2B5EF4-FFF2-40B4-BE49-F238E27FC236}">
                <a16:creationId xmlns:a16="http://schemas.microsoft.com/office/drawing/2014/main" id="{3D72DB25-E4AF-DE23-D51D-ECD8D48E68F2}"/>
              </a:ext>
            </a:extLst>
          </p:cNvPr>
          <p:cNvSpPr/>
          <p:nvPr/>
        </p:nvSpPr>
        <p:spPr>
          <a:xfrm>
            <a:off x="4572624" y="5703326"/>
            <a:ext cx="2624328" cy="954107"/>
          </a:xfrm>
          <a:prstGeom prst="rect">
            <a:avLst/>
          </a:prstGeom>
        </p:spPr>
        <p:txBody>
          <a:bodyPr wrap="square">
            <a:spAutoFit/>
          </a:bodyPr>
          <a:lstStyle/>
          <a:p>
            <a:pPr algn="ctr">
              <a:defRPr/>
            </a:pPr>
            <a:r>
              <a:rPr lang="en-US" sz="1400" dirty="0">
                <a:solidFill>
                  <a:srgbClr val="3B3D40"/>
                </a:solidFill>
              </a:rPr>
              <a:t>Which is routed through traditional networks as an ISO8583 message to the PCIDSS Company.</a:t>
            </a:r>
          </a:p>
        </p:txBody>
      </p:sp>
      <p:sp>
        <p:nvSpPr>
          <p:cNvPr id="61" name="Rectangle 60">
            <a:extLst>
              <a:ext uri="{FF2B5EF4-FFF2-40B4-BE49-F238E27FC236}">
                <a16:creationId xmlns:a16="http://schemas.microsoft.com/office/drawing/2014/main" id="{D8392E4A-7859-DC02-264D-429D55541A17}"/>
              </a:ext>
            </a:extLst>
          </p:cNvPr>
          <p:cNvSpPr/>
          <p:nvPr/>
        </p:nvSpPr>
        <p:spPr>
          <a:xfrm>
            <a:off x="7318713" y="5703326"/>
            <a:ext cx="3676666" cy="954107"/>
          </a:xfrm>
          <a:prstGeom prst="rect">
            <a:avLst/>
          </a:prstGeom>
        </p:spPr>
        <p:txBody>
          <a:bodyPr wrap="square">
            <a:spAutoFit/>
          </a:bodyPr>
          <a:lstStyle/>
          <a:p>
            <a:pPr algn="ctr">
              <a:defRPr/>
            </a:pPr>
            <a:r>
              <a:rPr lang="en-US" sz="1400" dirty="0">
                <a:solidFill>
                  <a:srgbClr val="3B3D40"/>
                </a:solidFill>
              </a:rPr>
              <a:t>The Company verifies the funds exist on the network and there are no pending transactions and issues an authorization back to the merchant and the transaction to the network.</a:t>
            </a:r>
          </a:p>
        </p:txBody>
      </p:sp>
      <p:cxnSp>
        <p:nvCxnSpPr>
          <p:cNvPr id="68" name="Elbow Connector 67">
            <a:extLst>
              <a:ext uri="{FF2B5EF4-FFF2-40B4-BE49-F238E27FC236}">
                <a16:creationId xmlns:a16="http://schemas.microsoft.com/office/drawing/2014/main" id="{828FB872-4D30-869D-0114-33E0BB081AD4}"/>
              </a:ext>
            </a:extLst>
          </p:cNvPr>
          <p:cNvCxnSpPr>
            <a:cxnSpLocks/>
            <a:stCxn id="48" idx="3"/>
            <a:endCxn id="20" idx="0"/>
          </p:cNvCxnSpPr>
          <p:nvPr/>
        </p:nvCxnSpPr>
        <p:spPr>
          <a:xfrm>
            <a:off x="3596641" y="3030057"/>
            <a:ext cx="7242048" cy="721742"/>
          </a:xfrm>
          <a:prstGeom prst="bentConnector2">
            <a:avLst/>
          </a:prstGeom>
          <a:ln w="38100">
            <a:solidFill>
              <a:srgbClr val="3B3D40"/>
            </a:solidFill>
            <a:tailEnd type="triangle"/>
          </a:ln>
        </p:spPr>
        <p:style>
          <a:lnRef idx="1">
            <a:schemeClr val="accent1"/>
          </a:lnRef>
          <a:fillRef idx="0">
            <a:schemeClr val="accent1"/>
          </a:fillRef>
          <a:effectRef idx="0">
            <a:schemeClr val="accent1"/>
          </a:effectRef>
          <a:fontRef idx="minor">
            <a:schemeClr val="tx1"/>
          </a:fontRef>
        </p:style>
      </p:cxnSp>
      <p:sp>
        <p:nvSpPr>
          <p:cNvPr id="77" name="Rectangle 76">
            <a:extLst>
              <a:ext uri="{FF2B5EF4-FFF2-40B4-BE49-F238E27FC236}">
                <a16:creationId xmlns:a16="http://schemas.microsoft.com/office/drawing/2014/main" id="{BE1EB670-79E2-68D0-FFAA-E994814494D3}"/>
              </a:ext>
            </a:extLst>
          </p:cNvPr>
          <p:cNvSpPr/>
          <p:nvPr/>
        </p:nvSpPr>
        <p:spPr>
          <a:xfrm>
            <a:off x="6991020" y="3381772"/>
            <a:ext cx="3373702" cy="738664"/>
          </a:xfrm>
          <a:prstGeom prst="rect">
            <a:avLst/>
          </a:prstGeom>
        </p:spPr>
        <p:txBody>
          <a:bodyPr wrap="square">
            <a:spAutoFit/>
          </a:bodyPr>
          <a:lstStyle/>
          <a:p>
            <a:pPr algn="ctr">
              <a:defRPr/>
            </a:pPr>
            <a:r>
              <a:rPr lang="en-US" sz="1400" dirty="0">
                <a:solidFill>
                  <a:srgbClr val="3B3D40"/>
                </a:solidFill>
              </a:rPr>
              <a:t>Though some transactions may potentially need authorization from the oracle to prevent issues with reversable funds.</a:t>
            </a:r>
          </a:p>
        </p:txBody>
      </p:sp>
      <p:cxnSp>
        <p:nvCxnSpPr>
          <p:cNvPr id="79" name="Elbow Connector 78">
            <a:extLst>
              <a:ext uri="{FF2B5EF4-FFF2-40B4-BE49-F238E27FC236}">
                <a16:creationId xmlns:a16="http://schemas.microsoft.com/office/drawing/2014/main" id="{20CD9EA3-720E-5A8C-FE05-6579727C4D0E}"/>
              </a:ext>
            </a:extLst>
          </p:cNvPr>
          <p:cNvCxnSpPr>
            <a:cxnSpLocks/>
            <a:stCxn id="48" idx="3"/>
            <a:endCxn id="33" idx="1"/>
          </p:cNvCxnSpPr>
          <p:nvPr/>
        </p:nvCxnSpPr>
        <p:spPr>
          <a:xfrm>
            <a:off x="3596641" y="3030057"/>
            <a:ext cx="4672939" cy="1703127"/>
          </a:xfrm>
          <a:prstGeom prst="bentConnector3">
            <a:avLst>
              <a:gd name="adj1" fmla="val 73675"/>
            </a:avLst>
          </a:prstGeom>
          <a:ln w="38100">
            <a:solidFill>
              <a:srgbClr val="3B3D4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968472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E4E4E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B18EC-7933-446E-A750-8FCBDAD67CC3}"/>
              </a:ext>
            </a:extLst>
          </p:cNvPr>
          <p:cNvSpPr>
            <a:spLocks noGrp="1"/>
          </p:cNvSpPr>
          <p:nvPr>
            <p:ph type="title"/>
          </p:nvPr>
        </p:nvSpPr>
        <p:spPr>
          <a:xfrm>
            <a:off x="457200" y="252669"/>
            <a:ext cx="11304698" cy="1325563"/>
          </a:xfrm>
        </p:spPr>
        <p:txBody>
          <a:bodyPr>
            <a:noAutofit/>
          </a:bodyPr>
          <a:lstStyle/>
          <a:p>
            <a:r>
              <a:rPr lang="en-US" sz="2800" kern="0" dirty="0">
                <a:solidFill>
                  <a:srgbClr val="3B3D40"/>
                </a:solidFill>
                <a:latin typeface="Helvetica Neue" panose="02000503000000020004" pitchFamily="2" charset="0"/>
                <a:ea typeface="Helvetica Neue" panose="02000503000000020004" pitchFamily="2" charset="0"/>
                <a:cs typeface="Helvetica Neue" panose="02000503000000020004" pitchFamily="2" charset="0"/>
              </a:rPr>
              <a:t>It also improves on crypto payment gateways by simplifying the user experience, automatically increasing merchant adoption, and allowing for increased protection for both merchants and users.</a:t>
            </a:r>
          </a:p>
        </p:txBody>
      </p:sp>
      <p:sp>
        <p:nvSpPr>
          <p:cNvPr id="3" name="Text Placeholder 2">
            <a:extLst>
              <a:ext uri="{FF2B5EF4-FFF2-40B4-BE49-F238E27FC236}">
                <a16:creationId xmlns:a16="http://schemas.microsoft.com/office/drawing/2014/main" id="{83104742-19F7-D2C2-E920-BB90011D5180}"/>
              </a:ext>
            </a:extLst>
          </p:cNvPr>
          <p:cNvSpPr txBox="1">
            <a:spLocks/>
          </p:cNvSpPr>
          <p:nvPr/>
        </p:nvSpPr>
        <p:spPr>
          <a:xfrm>
            <a:off x="337538" y="1717378"/>
            <a:ext cx="11516925" cy="445250"/>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ctr" defTabSz="412724" rtl="0" eaLnBrk="1" fontAlgn="auto" latinLnBrk="0" hangingPunct="0">
              <a:lnSpc>
                <a:spcPct val="80000"/>
              </a:lnSpc>
              <a:spcBef>
                <a:spcPts val="0"/>
              </a:spcBef>
              <a:spcAft>
                <a:spcPts val="0"/>
              </a:spcAft>
              <a:buClrTx/>
              <a:buSzTx/>
              <a:buFontTx/>
              <a:buNone/>
              <a:tabLst/>
              <a:defRPr/>
            </a:pPr>
            <a:r>
              <a:rPr lang="en-US" sz="1600" b="0" dirty="0">
                <a:latin typeface="Helvetica Neue" panose="02000503000000020004" pitchFamily="2" charset="0"/>
                <a:ea typeface="Helvetica Neue" panose="02000503000000020004" pitchFamily="2" charset="0"/>
                <a:cs typeface="Helvetica Neue" panose="02000503000000020004" pitchFamily="2" charset="0"/>
              </a:rPr>
              <a:t>An oracle based architecture improves on many of the key weaknesses of modern</a:t>
            </a:r>
            <a:r>
              <a:rPr kumimoji="0" lang="en-US" sz="1600" b="0" i="0" u="none" strike="noStrike" kern="0" cap="none" spc="0" normalizeH="0" baseline="0" noProof="0" dirty="0">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rPr>
              <a:t> competing crypto payment solutions such as Coinbase Commerce, </a:t>
            </a:r>
            <a:r>
              <a:rPr kumimoji="0" lang="en-US" sz="1600" b="0" i="0" u="none" strike="noStrike" kern="0" cap="none" spc="0" normalizeH="0" baseline="0" noProof="0" dirty="0" err="1">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rPr>
              <a:t>Coingate</a:t>
            </a:r>
            <a:r>
              <a:rPr kumimoji="0" lang="en-US" sz="1600" b="0" i="0" u="none" strike="noStrike" kern="0" cap="none" spc="0" normalizeH="0" baseline="0" noProof="0" dirty="0">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rPr>
              <a:t>, </a:t>
            </a:r>
            <a:r>
              <a:rPr kumimoji="0" lang="en-US" sz="1600" b="0" i="0" u="none" strike="noStrike" kern="0" cap="none" spc="0" normalizeH="0" baseline="0" noProof="0" dirty="0" err="1">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rPr>
              <a:t>Bitpay</a:t>
            </a:r>
            <a:r>
              <a:rPr kumimoji="0" lang="en-US" sz="1600" b="0" i="0" u="none" strike="noStrike" kern="0" cap="none" spc="0" normalizeH="0" baseline="0" noProof="0" dirty="0">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rPr>
              <a:t> and others.</a:t>
            </a:r>
          </a:p>
        </p:txBody>
      </p:sp>
      <p:cxnSp>
        <p:nvCxnSpPr>
          <p:cNvPr id="4" name="Straight Connector 3">
            <a:extLst>
              <a:ext uri="{FF2B5EF4-FFF2-40B4-BE49-F238E27FC236}">
                <a16:creationId xmlns:a16="http://schemas.microsoft.com/office/drawing/2014/main" id="{912A7CC8-0C40-9604-F28B-FA3054765DA4}"/>
              </a:ext>
            </a:extLst>
          </p:cNvPr>
          <p:cNvCxnSpPr>
            <a:cxnSpLocks/>
          </p:cNvCxnSpPr>
          <p:nvPr/>
        </p:nvCxnSpPr>
        <p:spPr>
          <a:xfrm>
            <a:off x="337538" y="2187170"/>
            <a:ext cx="11516925"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7048A7F4-D9E6-DFE9-46E2-2708703BA41E}"/>
              </a:ext>
            </a:extLst>
          </p:cNvPr>
          <p:cNvSpPr txBox="1"/>
          <p:nvPr/>
        </p:nvSpPr>
        <p:spPr>
          <a:xfrm>
            <a:off x="111760" y="3793888"/>
            <a:ext cx="3840480" cy="1508105"/>
          </a:xfrm>
          <a:prstGeom prst="rect">
            <a:avLst/>
          </a:prstGeom>
          <a:noFill/>
        </p:spPr>
        <p:txBody>
          <a:bodyPr wrap="square" rtlCol="0">
            <a:spAutoFit/>
          </a:bodyPr>
          <a:lstStyle/>
          <a:p>
            <a:pPr algn="ctr"/>
            <a:r>
              <a:rPr lang="en-US" sz="2000" b="1" dirty="0">
                <a:solidFill>
                  <a:srgbClr val="3B3D40"/>
                </a:solidFill>
              </a:rPr>
              <a:t>User Experience</a:t>
            </a:r>
          </a:p>
          <a:p>
            <a:pPr algn="ctr"/>
            <a:endParaRPr lang="en-US" sz="1200" b="1" dirty="0">
              <a:solidFill>
                <a:srgbClr val="3B3D40"/>
              </a:solidFill>
            </a:endParaRPr>
          </a:p>
          <a:p>
            <a:pPr algn="ctr"/>
            <a:r>
              <a:rPr lang="en-US" sz="1200" b="1" dirty="0">
                <a:solidFill>
                  <a:srgbClr val="3B3D40"/>
                </a:solidFill>
              </a:rPr>
              <a:t>The user experience for payments is dramatically simplified and seem less risky, even for users with zero exposure to crypto, as users transact in the exact manner they are already familiar with. All of the major changes related to transaction routing are behind the scenes.</a:t>
            </a:r>
          </a:p>
        </p:txBody>
      </p:sp>
      <p:sp>
        <p:nvSpPr>
          <p:cNvPr id="6" name="TextBox 5">
            <a:extLst>
              <a:ext uri="{FF2B5EF4-FFF2-40B4-BE49-F238E27FC236}">
                <a16:creationId xmlns:a16="http://schemas.microsoft.com/office/drawing/2014/main" id="{77402737-C0CF-8D4A-158B-5CCAE3F706CB}"/>
              </a:ext>
            </a:extLst>
          </p:cNvPr>
          <p:cNvSpPr txBox="1"/>
          <p:nvPr/>
        </p:nvSpPr>
        <p:spPr>
          <a:xfrm>
            <a:off x="4175760" y="3793888"/>
            <a:ext cx="3840480" cy="1508105"/>
          </a:xfrm>
          <a:prstGeom prst="rect">
            <a:avLst/>
          </a:prstGeom>
          <a:noFill/>
        </p:spPr>
        <p:txBody>
          <a:bodyPr wrap="square" rtlCol="0">
            <a:spAutoFit/>
          </a:bodyPr>
          <a:lstStyle/>
          <a:p>
            <a:pPr lvl="0" algn="ctr"/>
            <a:r>
              <a:rPr lang="en-US" sz="2000" b="1" dirty="0">
                <a:solidFill>
                  <a:srgbClr val="3B3D40"/>
                </a:solidFill>
              </a:rPr>
              <a:t>Merchant Adoption</a:t>
            </a:r>
          </a:p>
          <a:p>
            <a:pPr lvl="0" algn="ctr"/>
            <a:endParaRPr lang="en-US" sz="1200" b="1" dirty="0">
              <a:solidFill>
                <a:srgbClr val="3B3D40"/>
              </a:solidFill>
            </a:endParaRPr>
          </a:p>
          <a:p>
            <a:pPr lvl="0" algn="ctr"/>
            <a:r>
              <a:rPr lang="en-US" sz="1200" b="1" dirty="0">
                <a:solidFill>
                  <a:srgbClr val="3B3D40"/>
                </a:solidFill>
              </a:rPr>
              <a:t>Integrating with payment card networks means merchants no longer need to worry about setting up integrating new crypto payment gateways with their front end store or accounting software. Furthermore, the dispute process for fraud is familiar and routine.</a:t>
            </a:r>
          </a:p>
        </p:txBody>
      </p:sp>
      <p:pic>
        <p:nvPicPr>
          <p:cNvPr id="7" name="Graphic 6" descr="Users">
            <a:extLst>
              <a:ext uri="{FF2B5EF4-FFF2-40B4-BE49-F238E27FC236}">
                <a16:creationId xmlns:a16="http://schemas.microsoft.com/office/drawing/2014/main" id="{2474BB50-BA92-6A03-B383-00BFA19DC208}"/>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1574800" y="2740960"/>
            <a:ext cx="914400" cy="914400"/>
          </a:xfrm>
          <a:prstGeom prst="rect">
            <a:avLst/>
          </a:prstGeom>
        </p:spPr>
      </p:pic>
      <p:sp>
        <p:nvSpPr>
          <p:cNvPr id="8" name="TextBox 7">
            <a:extLst>
              <a:ext uri="{FF2B5EF4-FFF2-40B4-BE49-F238E27FC236}">
                <a16:creationId xmlns:a16="http://schemas.microsoft.com/office/drawing/2014/main" id="{742CFCBF-4B91-2430-A838-685DFC8DC13D}"/>
              </a:ext>
            </a:extLst>
          </p:cNvPr>
          <p:cNvSpPr txBox="1"/>
          <p:nvPr/>
        </p:nvSpPr>
        <p:spPr>
          <a:xfrm>
            <a:off x="8239760" y="3793887"/>
            <a:ext cx="3840480" cy="1692771"/>
          </a:xfrm>
          <a:prstGeom prst="rect">
            <a:avLst/>
          </a:prstGeom>
          <a:noFill/>
        </p:spPr>
        <p:txBody>
          <a:bodyPr wrap="square" rtlCol="0">
            <a:spAutoFit/>
          </a:bodyPr>
          <a:lstStyle/>
          <a:p>
            <a:pPr lvl="0" algn="ctr"/>
            <a:r>
              <a:rPr lang="en-US" sz="2000" b="1" dirty="0">
                <a:solidFill>
                  <a:srgbClr val="3B3D40"/>
                </a:solidFill>
              </a:rPr>
              <a:t>Security</a:t>
            </a:r>
          </a:p>
          <a:p>
            <a:pPr lvl="0" algn="ctr"/>
            <a:endParaRPr lang="en-US" sz="1200" b="1" dirty="0">
              <a:solidFill>
                <a:srgbClr val="3B3D40"/>
              </a:solidFill>
            </a:endParaRPr>
          </a:p>
          <a:p>
            <a:pPr algn="ctr"/>
            <a:r>
              <a:rPr lang="en-US" sz="1200" b="1" dirty="0">
                <a:solidFill>
                  <a:srgbClr val="3B3D40"/>
                </a:solidFill>
              </a:rPr>
              <a:t>This architecture offers consumer protection in line with traditional payment methods. Furthermore, the oracle controlling company can authorize transaction in real-time allowing merchants to have more certainty around payments instead of competing solutions which require confirmation times of several minutes to hours.</a:t>
            </a:r>
          </a:p>
        </p:txBody>
      </p:sp>
      <p:pic>
        <p:nvPicPr>
          <p:cNvPr id="9" name="Graphic 8" descr="Register">
            <a:extLst>
              <a:ext uri="{FF2B5EF4-FFF2-40B4-BE49-F238E27FC236}">
                <a16:creationId xmlns:a16="http://schemas.microsoft.com/office/drawing/2014/main" id="{00B913BF-68E1-7E1C-08D5-54F078529D91}"/>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5638800" y="2752910"/>
            <a:ext cx="914400" cy="914400"/>
          </a:xfrm>
          <a:prstGeom prst="rect">
            <a:avLst/>
          </a:prstGeom>
        </p:spPr>
      </p:pic>
      <p:pic>
        <p:nvPicPr>
          <p:cNvPr id="15" name="Graphic 14" descr="Lock">
            <a:extLst>
              <a:ext uri="{FF2B5EF4-FFF2-40B4-BE49-F238E27FC236}">
                <a16:creationId xmlns:a16="http://schemas.microsoft.com/office/drawing/2014/main" id="{66728D51-044C-77E2-04D0-473F46A0FA62}"/>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9702800" y="2752910"/>
            <a:ext cx="914400" cy="914400"/>
          </a:xfrm>
          <a:prstGeom prst="rect">
            <a:avLst/>
          </a:prstGeom>
        </p:spPr>
      </p:pic>
    </p:spTree>
    <p:extLst>
      <p:ext uri="{BB962C8B-B14F-4D97-AF65-F5344CB8AC3E}">
        <p14:creationId xmlns:p14="http://schemas.microsoft.com/office/powerpoint/2010/main" val="341970720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E4E4E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B18EC-7933-446E-A750-8FCBDAD67CC3}"/>
              </a:ext>
            </a:extLst>
          </p:cNvPr>
          <p:cNvSpPr>
            <a:spLocks noGrp="1"/>
          </p:cNvSpPr>
          <p:nvPr>
            <p:ph type="title"/>
          </p:nvPr>
        </p:nvSpPr>
        <p:spPr>
          <a:xfrm>
            <a:off x="457200" y="252669"/>
            <a:ext cx="11304698" cy="1325563"/>
          </a:xfrm>
        </p:spPr>
        <p:txBody>
          <a:bodyPr>
            <a:noAutofit/>
          </a:bodyPr>
          <a:lstStyle/>
          <a:p>
            <a:r>
              <a:rPr lang="en-US" sz="2800" kern="0" dirty="0">
                <a:solidFill>
                  <a:srgbClr val="3B3D40"/>
                </a:solidFill>
                <a:latin typeface="Helvetica Neue" panose="02000503000000020004" pitchFamily="2" charset="0"/>
                <a:ea typeface="Helvetica Neue" panose="02000503000000020004" pitchFamily="2" charset="0"/>
                <a:cs typeface="Helvetica Neue" panose="02000503000000020004" pitchFamily="2" charset="0"/>
              </a:rPr>
              <a:t>In the future, blockchain based settlement might also allow for immediately settlement on a 1:1 basis instead of merchants and banks waiting for a weekly or, at best, nightly batch process.</a:t>
            </a:r>
          </a:p>
        </p:txBody>
      </p:sp>
      <p:cxnSp>
        <p:nvCxnSpPr>
          <p:cNvPr id="5" name="Straight Connector 4">
            <a:extLst>
              <a:ext uri="{FF2B5EF4-FFF2-40B4-BE49-F238E27FC236}">
                <a16:creationId xmlns:a16="http://schemas.microsoft.com/office/drawing/2014/main" id="{97CA0D4F-9D96-1E01-622B-3705F205860F}"/>
              </a:ext>
            </a:extLst>
          </p:cNvPr>
          <p:cNvCxnSpPr>
            <a:cxnSpLocks/>
          </p:cNvCxnSpPr>
          <p:nvPr/>
        </p:nvCxnSpPr>
        <p:spPr>
          <a:xfrm>
            <a:off x="6086573" y="1906192"/>
            <a:ext cx="0" cy="4468969"/>
          </a:xfrm>
          <a:prstGeom prst="line">
            <a:avLst/>
          </a:prstGeom>
          <a:ln w="9525">
            <a:solidFill>
              <a:srgbClr val="3B3D40">
                <a:alpha val="26275"/>
              </a:srgbClr>
            </a:solidFill>
          </a:ln>
        </p:spPr>
        <p:style>
          <a:lnRef idx="1">
            <a:schemeClr val="accent1"/>
          </a:lnRef>
          <a:fillRef idx="0">
            <a:schemeClr val="accent1"/>
          </a:fillRef>
          <a:effectRef idx="0">
            <a:schemeClr val="accent1"/>
          </a:effectRef>
          <a:fontRef idx="minor">
            <a:schemeClr val="tx1"/>
          </a:fontRef>
        </p:style>
      </p:cxnSp>
      <p:sp>
        <p:nvSpPr>
          <p:cNvPr id="6" name="Text Placeholder 2">
            <a:extLst>
              <a:ext uri="{FF2B5EF4-FFF2-40B4-BE49-F238E27FC236}">
                <a16:creationId xmlns:a16="http://schemas.microsoft.com/office/drawing/2014/main" id="{3AA0F8CA-B617-FA3D-D5F4-BD2CE065228A}"/>
              </a:ext>
            </a:extLst>
          </p:cNvPr>
          <p:cNvSpPr txBox="1">
            <a:spLocks/>
          </p:cNvSpPr>
          <p:nvPr/>
        </p:nvSpPr>
        <p:spPr>
          <a:xfrm>
            <a:off x="332568" y="1718025"/>
            <a:ext cx="5486400" cy="445250"/>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ctr" defTabSz="412724" rtl="0" eaLnBrk="1" fontAlgn="auto" latinLnBrk="0" hangingPunct="0">
              <a:lnSpc>
                <a:spcPct val="8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rPr>
              <a:t>Traditionally approved ISO8583 messages are batched and sent for settlement in a single aggregated transaction.</a:t>
            </a:r>
          </a:p>
        </p:txBody>
      </p:sp>
      <p:cxnSp>
        <p:nvCxnSpPr>
          <p:cNvPr id="7" name="Straight Connector 6">
            <a:extLst>
              <a:ext uri="{FF2B5EF4-FFF2-40B4-BE49-F238E27FC236}">
                <a16:creationId xmlns:a16="http://schemas.microsoft.com/office/drawing/2014/main" id="{9903AFE3-BDCD-E7DF-ADF2-6C2CEC296C4B}"/>
              </a:ext>
            </a:extLst>
          </p:cNvPr>
          <p:cNvCxnSpPr>
            <a:cxnSpLocks/>
          </p:cNvCxnSpPr>
          <p:nvPr/>
        </p:nvCxnSpPr>
        <p:spPr>
          <a:xfrm>
            <a:off x="332568" y="2187170"/>
            <a:ext cx="5486400"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8" name="Text Placeholder 2">
            <a:extLst>
              <a:ext uri="{FF2B5EF4-FFF2-40B4-BE49-F238E27FC236}">
                <a16:creationId xmlns:a16="http://schemas.microsoft.com/office/drawing/2014/main" id="{B7CD4D59-4099-DA82-7D09-B54A43371C94}"/>
              </a:ext>
            </a:extLst>
          </p:cNvPr>
          <p:cNvSpPr txBox="1">
            <a:spLocks/>
          </p:cNvSpPr>
          <p:nvPr/>
        </p:nvSpPr>
        <p:spPr>
          <a:xfrm>
            <a:off x="6373032" y="1718025"/>
            <a:ext cx="5486400" cy="445250"/>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ctr" defTabSz="412724" rtl="0" eaLnBrk="1" fontAlgn="auto" latinLnBrk="0" hangingPunct="0">
              <a:lnSpc>
                <a:spcPct val="8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rPr>
              <a:t>With a 24/7 blockchain, this settlement process would be 1:1 for transactions and immediate.</a:t>
            </a:r>
          </a:p>
        </p:txBody>
      </p:sp>
      <p:cxnSp>
        <p:nvCxnSpPr>
          <p:cNvPr id="10" name="Straight Connector 9">
            <a:extLst>
              <a:ext uri="{FF2B5EF4-FFF2-40B4-BE49-F238E27FC236}">
                <a16:creationId xmlns:a16="http://schemas.microsoft.com/office/drawing/2014/main" id="{90EC3202-92C2-857E-DF7C-FE9C459E986F}"/>
              </a:ext>
            </a:extLst>
          </p:cNvPr>
          <p:cNvCxnSpPr>
            <a:cxnSpLocks/>
          </p:cNvCxnSpPr>
          <p:nvPr/>
        </p:nvCxnSpPr>
        <p:spPr>
          <a:xfrm>
            <a:off x="6373032" y="2187170"/>
            <a:ext cx="5486400"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C6668460-7937-F88C-35EF-388196D1C37D}"/>
              </a:ext>
            </a:extLst>
          </p:cNvPr>
          <p:cNvSpPr/>
          <p:nvPr/>
        </p:nvSpPr>
        <p:spPr>
          <a:xfrm>
            <a:off x="-112266" y="5567400"/>
            <a:ext cx="6096000" cy="954107"/>
          </a:xfrm>
          <a:prstGeom prst="rect">
            <a:avLst/>
          </a:prstGeom>
        </p:spPr>
        <p:txBody>
          <a:bodyPr wrap="square">
            <a:spAutoFit/>
          </a:bodyPr>
          <a:lstStyle/>
          <a:p>
            <a:pPr marL="227013"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3B3D40"/>
                </a:solidFill>
                <a:effectLst/>
                <a:uLnTx/>
                <a:uFillTx/>
                <a:latin typeface="Calibri" panose="020F0502020204030204"/>
                <a:ea typeface="+mn-ea"/>
                <a:cs typeface="+mn-cs"/>
              </a:rPr>
              <a:t>The exact process varies by payment gateway, but settlement periods range from overnight to a week. The general processes is similar in that all the transactions are batched into a single grand total that is then settled at an aggregate level as a single lump sum.</a:t>
            </a:r>
          </a:p>
        </p:txBody>
      </p:sp>
      <p:sp>
        <p:nvSpPr>
          <p:cNvPr id="12" name="Rectangle 11">
            <a:extLst>
              <a:ext uri="{FF2B5EF4-FFF2-40B4-BE49-F238E27FC236}">
                <a16:creationId xmlns:a16="http://schemas.microsoft.com/office/drawing/2014/main" id="{88648D56-EE43-C964-9751-C15C85A7909A}"/>
              </a:ext>
            </a:extLst>
          </p:cNvPr>
          <p:cNvSpPr/>
          <p:nvPr/>
        </p:nvSpPr>
        <p:spPr>
          <a:xfrm>
            <a:off x="6018081" y="5567400"/>
            <a:ext cx="6096000" cy="1169551"/>
          </a:xfrm>
          <a:prstGeom prst="rect">
            <a:avLst/>
          </a:prstGeom>
        </p:spPr>
        <p:txBody>
          <a:bodyPr>
            <a:spAutoFit/>
          </a:bodyPr>
          <a:lstStyle/>
          <a:p>
            <a:pPr marL="227013"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3B3D40"/>
                </a:solidFill>
                <a:effectLst/>
                <a:uLnTx/>
                <a:uFillTx/>
                <a:latin typeface="Calibri" panose="020F0502020204030204"/>
                <a:ea typeface="+mn-ea"/>
                <a:cs typeface="+mn-cs"/>
              </a:rPr>
              <a:t>On the ledger, transactions are relatively low cost compared to 1960s settlement technology which allows us to perform 1:1 immediate settlements instead of batching the transactions to reduce network demand. Though depending on network capacity, we can also batch transactions to reduce the fees, similar to a layer 2 solution. </a:t>
            </a:r>
          </a:p>
        </p:txBody>
      </p:sp>
      <p:sp>
        <p:nvSpPr>
          <p:cNvPr id="45" name="Rounded Rectangle 44">
            <a:extLst>
              <a:ext uri="{FF2B5EF4-FFF2-40B4-BE49-F238E27FC236}">
                <a16:creationId xmlns:a16="http://schemas.microsoft.com/office/drawing/2014/main" id="{0C234E60-9EAB-37AA-7322-BF602C5EB96A}"/>
              </a:ext>
            </a:extLst>
          </p:cNvPr>
          <p:cNvSpPr/>
          <p:nvPr/>
        </p:nvSpPr>
        <p:spPr>
          <a:xfrm>
            <a:off x="691128" y="2421196"/>
            <a:ext cx="1745542" cy="44523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kern="0" dirty="0">
                <a:solidFill>
                  <a:srgbClr val="3B3D40"/>
                </a:solidFill>
                <a:latin typeface="Helvetica Neue" panose="02000503000000020004" pitchFamily="2" charset="0"/>
                <a:ea typeface="Helvetica Neue" panose="02000503000000020004" pitchFamily="2" charset="0"/>
                <a:cs typeface="Helvetica Neue" panose="02000503000000020004" pitchFamily="2" charset="0"/>
              </a:rPr>
              <a:t>Payment Processer</a:t>
            </a:r>
            <a:endParaRPr lang="en-US" sz="1100" kern="0" dirty="0">
              <a:solidFill>
                <a:srgbClr val="3B3D40"/>
              </a:solidFill>
              <a:latin typeface="Helvetica Neue" panose="02000503000000020004" pitchFamily="2" charset="0"/>
              <a:ea typeface="Helvetica Neue" panose="02000503000000020004" pitchFamily="2" charset="0"/>
              <a:cs typeface="Helvetica Neue" panose="02000503000000020004" pitchFamily="2" charset="0"/>
            </a:endParaRPr>
          </a:p>
          <a:p>
            <a:pPr algn="ctr"/>
            <a:r>
              <a:rPr lang="en-US" sz="1100" i="1" kern="0" dirty="0">
                <a:solidFill>
                  <a:srgbClr val="3B3D40"/>
                </a:solidFill>
                <a:latin typeface="Helvetica Neue" panose="02000503000000020004" pitchFamily="2" charset="0"/>
                <a:ea typeface="Helvetica Neue" panose="02000503000000020004" pitchFamily="2" charset="0"/>
                <a:cs typeface="Helvetica Neue" panose="02000503000000020004" pitchFamily="2" charset="0"/>
              </a:rPr>
              <a:t>Stripe</a:t>
            </a:r>
          </a:p>
        </p:txBody>
      </p:sp>
      <p:pic>
        <p:nvPicPr>
          <p:cNvPr id="46" name="Graphic 45" descr="Database">
            <a:extLst>
              <a:ext uri="{FF2B5EF4-FFF2-40B4-BE49-F238E27FC236}">
                <a16:creationId xmlns:a16="http://schemas.microsoft.com/office/drawing/2014/main" id="{2ECCFEC0-A239-E6BA-8CFE-41B7C955B84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31061" y="2983015"/>
            <a:ext cx="1265672" cy="1265672"/>
          </a:xfrm>
          <a:prstGeom prst="rect">
            <a:avLst/>
          </a:prstGeom>
        </p:spPr>
      </p:pic>
      <p:sp>
        <p:nvSpPr>
          <p:cNvPr id="47" name="TextBox 46">
            <a:extLst>
              <a:ext uri="{FF2B5EF4-FFF2-40B4-BE49-F238E27FC236}">
                <a16:creationId xmlns:a16="http://schemas.microsoft.com/office/drawing/2014/main" id="{6B6F66A1-DF49-4D30-D1E9-CC41C25B01FF}"/>
              </a:ext>
            </a:extLst>
          </p:cNvPr>
          <p:cNvSpPr txBox="1"/>
          <p:nvPr/>
        </p:nvSpPr>
        <p:spPr>
          <a:xfrm>
            <a:off x="197940" y="4489101"/>
            <a:ext cx="2731915" cy="938719"/>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3B3D40"/>
                </a:solidFill>
                <a:effectLst/>
                <a:uLnTx/>
                <a:uFillTx/>
                <a:latin typeface="Calibri" panose="020F0502020204030204"/>
                <a:ea typeface="+mn-ea"/>
                <a:cs typeface="+mn-cs"/>
              </a:rPr>
              <a:t>All of the approved transactions that took place during the settlement period are aggregated into a single grand total, and which is either debited or credited to the bank account on file. </a:t>
            </a:r>
          </a:p>
        </p:txBody>
      </p:sp>
      <p:sp>
        <p:nvSpPr>
          <p:cNvPr id="48" name="Triangle 47">
            <a:extLst>
              <a:ext uri="{FF2B5EF4-FFF2-40B4-BE49-F238E27FC236}">
                <a16:creationId xmlns:a16="http://schemas.microsoft.com/office/drawing/2014/main" id="{126CF06C-8D49-AE01-3B60-C9C0C0E79FEE}"/>
              </a:ext>
            </a:extLst>
          </p:cNvPr>
          <p:cNvSpPr/>
          <p:nvPr/>
        </p:nvSpPr>
        <p:spPr>
          <a:xfrm>
            <a:off x="4145289" y="3547268"/>
            <a:ext cx="603315" cy="137166"/>
          </a:xfrm>
          <a:prstGeom prst="triangle">
            <a:avLst/>
          </a:prstGeom>
          <a:solidFill>
            <a:srgbClr val="3B3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riangle 48">
            <a:extLst>
              <a:ext uri="{FF2B5EF4-FFF2-40B4-BE49-F238E27FC236}">
                <a16:creationId xmlns:a16="http://schemas.microsoft.com/office/drawing/2014/main" id="{BDA0BCEF-E26F-DE60-F504-CFB39B9F8795}"/>
              </a:ext>
            </a:extLst>
          </p:cNvPr>
          <p:cNvSpPr/>
          <p:nvPr/>
        </p:nvSpPr>
        <p:spPr>
          <a:xfrm rot="10800000">
            <a:off x="4145290" y="3750901"/>
            <a:ext cx="603315" cy="137166"/>
          </a:xfrm>
          <a:prstGeom prst="triangle">
            <a:avLst/>
          </a:prstGeom>
          <a:solidFill>
            <a:srgbClr val="3B3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0" name="Graphic 49" descr="Bank">
            <a:extLst>
              <a:ext uri="{FF2B5EF4-FFF2-40B4-BE49-F238E27FC236}">
                <a16:creationId xmlns:a16="http://schemas.microsoft.com/office/drawing/2014/main" id="{12802AA2-6D32-C6BF-CFA6-2DE216128A0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145289" y="2898706"/>
            <a:ext cx="627980" cy="627980"/>
          </a:xfrm>
          <a:prstGeom prst="rect">
            <a:avLst/>
          </a:prstGeom>
        </p:spPr>
      </p:pic>
      <p:pic>
        <p:nvPicPr>
          <p:cNvPr id="51" name="Graphic 50" descr="Safe">
            <a:extLst>
              <a:ext uri="{FF2B5EF4-FFF2-40B4-BE49-F238E27FC236}">
                <a16:creationId xmlns:a16="http://schemas.microsoft.com/office/drawing/2014/main" id="{3E20AC12-A88D-08B1-E6C4-2C941F95A1FC}"/>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4145289" y="3917225"/>
            <a:ext cx="627980" cy="627980"/>
          </a:xfrm>
          <a:prstGeom prst="rect">
            <a:avLst/>
          </a:prstGeom>
        </p:spPr>
      </p:pic>
      <p:sp>
        <p:nvSpPr>
          <p:cNvPr id="52" name="Rounded Rectangle 51">
            <a:extLst>
              <a:ext uri="{FF2B5EF4-FFF2-40B4-BE49-F238E27FC236}">
                <a16:creationId xmlns:a16="http://schemas.microsoft.com/office/drawing/2014/main" id="{DBDB1FC2-C635-9C65-9DDB-5C2736ACEBB2}"/>
              </a:ext>
            </a:extLst>
          </p:cNvPr>
          <p:cNvSpPr/>
          <p:nvPr/>
        </p:nvSpPr>
        <p:spPr>
          <a:xfrm>
            <a:off x="3586508" y="2421197"/>
            <a:ext cx="1745542" cy="44523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kern="0" dirty="0">
                <a:solidFill>
                  <a:srgbClr val="3B3D40"/>
                </a:solidFill>
                <a:latin typeface="Helvetica Neue" panose="02000503000000020004" pitchFamily="2" charset="0"/>
                <a:ea typeface="Helvetica Neue" panose="02000503000000020004" pitchFamily="2" charset="0"/>
                <a:cs typeface="Helvetica Neue" panose="02000503000000020004" pitchFamily="2" charset="0"/>
              </a:rPr>
              <a:t>Acquiring Bank</a:t>
            </a:r>
            <a:endParaRPr lang="en-US" sz="1100" kern="0" dirty="0">
              <a:solidFill>
                <a:srgbClr val="3B3D40"/>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53" name="Rounded Rectangle 52">
            <a:extLst>
              <a:ext uri="{FF2B5EF4-FFF2-40B4-BE49-F238E27FC236}">
                <a16:creationId xmlns:a16="http://schemas.microsoft.com/office/drawing/2014/main" id="{DE832A81-BEF8-E512-ED59-9A3B50AB2822}"/>
              </a:ext>
            </a:extLst>
          </p:cNvPr>
          <p:cNvSpPr/>
          <p:nvPr/>
        </p:nvSpPr>
        <p:spPr>
          <a:xfrm>
            <a:off x="3586508" y="4577629"/>
            <a:ext cx="1745542" cy="44523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kern="0" dirty="0">
                <a:solidFill>
                  <a:srgbClr val="3B3D40"/>
                </a:solidFill>
                <a:latin typeface="Helvetica Neue" panose="02000503000000020004" pitchFamily="2" charset="0"/>
                <a:ea typeface="Helvetica Neue" panose="02000503000000020004" pitchFamily="2" charset="0"/>
                <a:cs typeface="Helvetica Neue" panose="02000503000000020004" pitchFamily="2" charset="0"/>
              </a:rPr>
              <a:t>Merchant Account</a:t>
            </a:r>
            <a:endParaRPr lang="en-US" sz="1100" i="1" kern="0" dirty="0">
              <a:solidFill>
                <a:srgbClr val="3B3D40"/>
              </a:solidFill>
              <a:latin typeface="Helvetica Neue" panose="02000503000000020004" pitchFamily="2" charset="0"/>
              <a:ea typeface="Helvetica Neue" panose="02000503000000020004" pitchFamily="2" charset="0"/>
              <a:cs typeface="Helvetica Neue" panose="02000503000000020004" pitchFamily="2" charset="0"/>
            </a:endParaRPr>
          </a:p>
        </p:txBody>
      </p:sp>
      <p:cxnSp>
        <p:nvCxnSpPr>
          <p:cNvPr id="55" name="Straight Arrow Connector 54">
            <a:extLst>
              <a:ext uri="{FF2B5EF4-FFF2-40B4-BE49-F238E27FC236}">
                <a16:creationId xmlns:a16="http://schemas.microsoft.com/office/drawing/2014/main" id="{302D41DC-6097-55C9-A5A8-8DB3B6F5BFE4}"/>
              </a:ext>
            </a:extLst>
          </p:cNvPr>
          <p:cNvCxnSpPr/>
          <p:nvPr/>
        </p:nvCxnSpPr>
        <p:spPr>
          <a:xfrm>
            <a:off x="2086748" y="3684434"/>
            <a:ext cx="1952551" cy="0"/>
          </a:xfrm>
          <a:prstGeom prst="straightConnector1">
            <a:avLst/>
          </a:prstGeom>
          <a:ln w="57150">
            <a:solidFill>
              <a:srgbClr val="3B3D40"/>
            </a:solidFill>
            <a:tailEnd type="triangle"/>
          </a:ln>
        </p:spPr>
        <p:style>
          <a:lnRef idx="1">
            <a:schemeClr val="accent1"/>
          </a:lnRef>
          <a:fillRef idx="0">
            <a:schemeClr val="accent1"/>
          </a:fillRef>
          <a:effectRef idx="0">
            <a:schemeClr val="accent1"/>
          </a:effectRef>
          <a:fontRef idx="minor">
            <a:schemeClr val="tx1"/>
          </a:fontRef>
        </p:style>
      </p:cxnSp>
      <p:sp>
        <p:nvSpPr>
          <p:cNvPr id="56" name="Rounded Rectangle 55">
            <a:extLst>
              <a:ext uri="{FF2B5EF4-FFF2-40B4-BE49-F238E27FC236}">
                <a16:creationId xmlns:a16="http://schemas.microsoft.com/office/drawing/2014/main" id="{DC4EBEE1-F5E1-CDDE-4813-16EBC4702F47}"/>
              </a:ext>
            </a:extLst>
          </p:cNvPr>
          <p:cNvSpPr/>
          <p:nvPr/>
        </p:nvSpPr>
        <p:spPr>
          <a:xfrm>
            <a:off x="6950526" y="2421196"/>
            <a:ext cx="1745542" cy="44523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kern="0" dirty="0">
                <a:solidFill>
                  <a:srgbClr val="3B3D40"/>
                </a:solidFill>
                <a:latin typeface="Helvetica Neue" panose="02000503000000020004" pitchFamily="2" charset="0"/>
                <a:ea typeface="Helvetica Neue" panose="02000503000000020004" pitchFamily="2" charset="0"/>
                <a:cs typeface="Helvetica Neue" panose="02000503000000020004" pitchFamily="2" charset="0"/>
              </a:rPr>
              <a:t>Oracle Company</a:t>
            </a:r>
            <a:endParaRPr lang="en-US" sz="1100" kern="0" dirty="0">
              <a:solidFill>
                <a:srgbClr val="3B3D40"/>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58" name="TextBox 57">
            <a:extLst>
              <a:ext uri="{FF2B5EF4-FFF2-40B4-BE49-F238E27FC236}">
                <a16:creationId xmlns:a16="http://schemas.microsoft.com/office/drawing/2014/main" id="{245CB1AA-3FBA-E847-9EF4-D5403FDE3303}"/>
              </a:ext>
            </a:extLst>
          </p:cNvPr>
          <p:cNvSpPr txBox="1"/>
          <p:nvPr/>
        </p:nvSpPr>
        <p:spPr>
          <a:xfrm>
            <a:off x="6457338" y="4333890"/>
            <a:ext cx="2731915" cy="76944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3B3D40"/>
                </a:solidFill>
                <a:effectLst/>
                <a:uLnTx/>
                <a:uFillTx/>
                <a:latin typeface="Calibri" panose="020F0502020204030204"/>
                <a:ea typeface="+mn-ea"/>
                <a:cs typeface="+mn-cs"/>
              </a:rPr>
              <a:t>Instead of batching, this proposal initiates an on-chain transaction immediately for approved transactions allowing 1:1 immediate settlements.</a:t>
            </a:r>
          </a:p>
        </p:txBody>
      </p:sp>
      <p:sp>
        <p:nvSpPr>
          <p:cNvPr id="63" name="Rounded Rectangle 62">
            <a:extLst>
              <a:ext uri="{FF2B5EF4-FFF2-40B4-BE49-F238E27FC236}">
                <a16:creationId xmlns:a16="http://schemas.microsoft.com/office/drawing/2014/main" id="{F92976FC-A4ED-EF8F-270E-56C3BDD93914}"/>
              </a:ext>
            </a:extLst>
          </p:cNvPr>
          <p:cNvSpPr/>
          <p:nvPr/>
        </p:nvSpPr>
        <p:spPr>
          <a:xfrm>
            <a:off x="9845906" y="2421197"/>
            <a:ext cx="1745542" cy="44523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kern="0" dirty="0">
                <a:solidFill>
                  <a:srgbClr val="3B3D40"/>
                </a:solidFill>
                <a:latin typeface="Helvetica Neue" panose="02000503000000020004" pitchFamily="2" charset="0"/>
                <a:ea typeface="Helvetica Neue" panose="02000503000000020004" pitchFamily="2" charset="0"/>
                <a:cs typeface="Helvetica Neue" panose="02000503000000020004" pitchFamily="2" charset="0"/>
              </a:rPr>
              <a:t>Payee Address</a:t>
            </a:r>
            <a:endParaRPr lang="en-US" sz="1100" kern="0" dirty="0">
              <a:solidFill>
                <a:srgbClr val="3B3D40"/>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64" name="Rounded Rectangle 63">
            <a:extLst>
              <a:ext uri="{FF2B5EF4-FFF2-40B4-BE49-F238E27FC236}">
                <a16:creationId xmlns:a16="http://schemas.microsoft.com/office/drawing/2014/main" id="{38604E1E-2661-CA63-B7B6-841D66697C6B}"/>
              </a:ext>
            </a:extLst>
          </p:cNvPr>
          <p:cNvSpPr/>
          <p:nvPr/>
        </p:nvSpPr>
        <p:spPr>
          <a:xfrm>
            <a:off x="9845906" y="4577629"/>
            <a:ext cx="1745542" cy="44523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kern="0" dirty="0">
                <a:solidFill>
                  <a:srgbClr val="3B3D40"/>
                </a:solidFill>
                <a:latin typeface="Helvetica Neue" panose="02000503000000020004" pitchFamily="2" charset="0"/>
                <a:ea typeface="Helvetica Neue" panose="02000503000000020004" pitchFamily="2" charset="0"/>
                <a:cs typeface="Helvetica Neue" panose="02000503000000020004" pitchFamily="2" charset="0"/>
              </a:rPr>
              <a:t>Payment Address</a:t>
            </a:r>
            <a:endParaRPr lang="en-US" sz="1100" i="1" kern="0" dirty="0">
              <a:solidFill>
                <a:srgbClr val="3B3D40"/>
              </a:solidFill>
              <a:latin typeface="Helvetica Neue" panose="02000503000000020004" pitchFamily="2" charset="0"/>
              <a:ea typeface="Helvetica Neue" panose="02000503000000020004" pitchFamily="2" charset="0"/>
              <a:cs typeface="Helvetica Neue" panose="02000503000000020004" pitchFamily="2" charset="0"/>
            </a:endParaRPr>
          </a:p>
        </p:txBody>
      </p:sp>
      <p:cxnSp>
        <p:nvCxnSpPr>
          <p:cNvPr id="65" name="Straight Arrow Connector 64">
            <a:extLst>
              <a:ext uri="{FF2B5EF4-FFF2-40B4-BE49-F238E27FC236}">
                <a16:creationId xmlns:a16="http://schemas.microsoft.com/office/drawing/2014/main" id="{65C98467-CC86-5015-6BBC-762682454E9F}"/>
              </a:ext>
            </a:extLst>
          </p:cNvPr>
          <p:cNvCxnSpPr>
            <a:cxnSpLocks/>
          </p:cNvCxnSpPr>
          <p:nvPr/>
        </p:nvCxnSpPr>
        <p:spPr>
          <a:xfrm>
            <a:off x="9189253" y="3684434"/>
            <a:ext cx="803159" cy="0"/>
          </a:xfrm>
          <a:prstGeom prst="straightConnector1">
            <a:avLst/>
          </a:prstGeom>
          <a:ln w="57150">
            <a:solidFill>
              <a:srgbClr val="3B3D40"/>
            </a:solidFill>
            <a:tailEnd type="triangle"/>
          </a:ln>
        </p:spPr>
        <p:style>
          <a:lnRef idx="1">
            <a:schemeClr val="accent1"/>
          </a:lnRef>
          <a:fillRef idx="0">
            <a:schemeClr val="accent1"/>
          </a:fillRef>
          <a:effectRef idx="0">
            <a:schemeClr val="accent1"/>
          </a:effectRef>
          <a:fontRef idx="minor">
            <a:schemeClr val="tx1"/>
          </a:fontRef>
        </p:style>
      </p:cxnSp>
      <p:pic>
        <p:nvPicPr>
          <p:cNvPr id="74" name="Graphic 73" descr="Link">
            <a:extLst>
              <a:ext uri="{FF2B5EF4-FFF2-40B4-BE49-F238E27FC236}">
                <a16:creationId xmlns:a16="http://schemas.microsoft.com/office/drawing/2014/main" id="{3796D89F-24D2-A5B0-8EE5-732E9CAF33C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172359" y="3235667"/>
            <a:ext cx="897533" cy="897533"/>
          </a:xfrm>
          <a:prstGeom prst="rect">
            <a:avLst/>
          </a:prstGeom>
        </p:spPr>
      </p:pic>
      <p:sp>
        <p:nvSpPr>
          <p:cNvPr id="75" name="Triangle 74">
            <a:extLst>
              <a:ext uri="{FF2B5EF4-FFF2-40B4-BE49-F238E27FC236}">
                <a16:creationId xmlns:a16="http://schemas.microsoft.com/office/drawing/2014/main" id="{4EF0E3D3-0EC4-D0F1-964D-9F22AEF94869}"/>
              </a:ext>
            </a:extLst>
          </p:cNvPr>
          <p:cNvSpPr/>
          <p:nvPr/>
        </p:nvSpPr>
        <p:spPr>
          <a:xfrm>
            <a:off x="10368551" y="4111630"/>
            <a:ext cx="603315" cy="137166"/>
          </a:xfrm>
          <a:prstGeom prst="triangle">
            <a:avLst/>
          </a:prstGeom>
          <a:solidFill>
            <a:schemeClr val="bg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Triangle 75">
            <a:extLst>
              <a:ext uri="{FF2B5EF4-FFF2-40B4-BE49-F238E27FC236}">
                <a16:creationId xmlns:a16="http://schemas.microsoft.com/office/drawing/2014/main" id="{5966B4CF-8FEE-DA9D-48DD-1160E170434A}"/>
              </a:ext>
            </a:extLst>
          </p:cNvPr>
          <p:cNvSpPr/>
          <p:nvPr/>
        </p:nvSpPr>
        <p:spPr>
          <a:xfrm rot="10800000">
            <a:off x="10368552" y="4315263"/>
            <a:ext cx="603315" cy="137166"/>
          </a:xfrm>
          <a:prstGeom prst="triangle">
            <a:avLst/>
          </a:prstGeom>
          <a:solidFill>
            <a:schemeClr val="bg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Triangle 76">
            <a:extLst>
              <a:ext uri="{FF2B5EF4-FFF2-40B4-BE49-F238E27FC236}">
                <a16:creationId xmlns:a16="http://schemas.microsoft.com/office/drawing/2014/main" id="{A915C2A1-8CEE-DCAE-E9EB-970C2A126994}"/>
              </a:ext>
            </a:extLst>
          </p:cNvPr>
          <p:cNvSpPr/>
          <p:nvPr/>
        </p:nvSpPr>
        <p:spPr>
          <a:xfrm>
            <a:off x="10368551" y="2994425"/>
            <a:ext cx="603315" cy="137166"/>
          </a:xfrm>
          <a:prstGeom prst="triangle">
            <a:avLst/>
          </a:prstGeom>
          <a:solidFill>
            <a:schemeClr val="bg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Triangle 77">
            <a:extLst>
              <a:ext uri="{FF2B5EF4-FFF2-40B4-BE49-F238E27FC236}">
                <a16:creationId xmlns:a16="http://schemas.microsoft.com/office/drawing/2014/main" id="{A65BDB25-3015-F2F2-D39F-79D1BB5CD249}"/>
              </a:ext>
            </a:extLst>
          </p:cNvPr>
          <p:cNvSpPr/>
          <p:nvPr/>
        </p:nvSpPr>
        <p:spPr>
          <a:xfrm rot="10800000">
            <a:off x="10368552" y="3198058"/>
            <a:ext cx="603315" cy="137166"/>
          </a:xfrm>
          <a:prstGeom prst="triangle">
            <a:avLst/>
          </a:prstGeom>
          <a:solidFill>
            <a:schemeClr val="bg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TextBox 78">
            <a:extLst>
              <a:ext uri="{FF2B5EF4-FFF2-40B4-BE49-F238E27FC236}">
                <a16:creationId xmlns:a16="http://schemas.microsoft.com/office/drawing/2014/main" id="{2268F1D2-97C2-B1EE-73BA-4FD13563C4A8}"/>
              </a:ext>
            </a:extLst>
          </p:cNvPr>
          <p:cNvSpPr txBox="1"/>
          <p:nvPr/>
        </p:nvSpPr>
        <p:spPr>
          <a:xfrm>
            <a:off x="197940" y="4148256"/>
            <a:ext cx="2731915" cy="26161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3B3D40"/>
                </a:solidFill>
                <a:effectLst/>
                <a:uLnTx/>
                <a:uFillTx/>
                <a:latin typeface="Calibri" panose="020F0502020204030204"/>
                <a:ea typeface="+mn-ea"/>
                <a:cs typeface="+mn-cs"/>
              </a:rPr>
              <a:t>1-14 </a:t>
            </a:r>
            <a:r>
              <a:rPr lang="en-US" sz="1100" b="1" dirty="0">
                <a:solidFill>
                  <a:srgbClr val="3B3D40"/>
                </a:solidFill>
                <a:latin typeface="Calibri" panose="020F0502020204030204"/>
              </a:rPr>
              <a:t>Days </a:t>
            </a:r>
            <a:r>
              <a:rPr kumimoji="0" lang="en-US" sz="1100" b="1" i="0" u="none" strike="noStrike" kern="1200" cap="none" spc="0" normalizeH="0" baseline="0" noProof="0" dirty="0">
                <a:ln>
                  <a:noFill/>
                </a:ln>
                <a:solidFill>
                  <a:srgbClr val="3B3D40"/>
                </a:solidFill>
                <a:effectLst/>
                <a:uLnTx/>
                <a:uFillTx/>
                <a:latin typeface="Calibri" panose="020F0502020204030204"/>
                <a:ea typeface="+mn-ea"/>
                <a:cs typeface="+mn-cs"/>
              </a:rPr>
              <a:t>Batched Transactions</a:t>
            </a:r>
          </a:p>
        </p:txBody>
      </p:sp>
      <p:pic>
        <p:nvPicPr>
          <p:cNvPr id="80" name="Graphic 79" descr="Satellite">
            <a:extLst>
              <a:ext uri="{FF2B5EF4-FFF2-40B4-BE49-F238E27FC236}">
                <a16:creationId xmlns:a16="http://schemas.microsoft.com/office/drawing/2014/main" id="{DB2B69D3-04F3-63D2-B0A5-1EDD9D0DD6A9}"/>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075930" y="3199824"/>
            <a:ext cx="933376" cy="933376"/>
          </a:xfrm>
          <a:prstGeom prst="rect">
            <a:avLst/>
          </a:prstGeom>
        </p:spPr>
      </p:pic>
      <p:pic>
        <p:nvPicPr>
          <p:cNvPr id="81" name="Graphic 80" descr="Web design">
            <a:extLst>
              <a:ext uri="{FF2B5EF4-FFF2-40B4-BE49-F238E27FC236}">
                <a16:creationId xmlns:a16="http://schemas.microsoft.com/office/drawing/2014/main" id="{8B7799C3-378B-923B-89E0-B7B1E1EC5093}"/>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6882405" y="3193274"/>
            <a:ext cx="933378" cy="933378"/>
          </a:xfrm>
          <a:prstGeom prst="rect">
            <a:avLst/>
          </a:prstGeom>
        </p:spPr>
      </p:pic>
      <p:sp>
        <p:nvSpPr>
          <p:cNvPr id="82" name="Text Placeholder 2">
            <a:extLst>
              <a:ext uri="{FF2B5EF4-FFF2-40B4-BE49-F238E27FC236}">
                <a16:creationId xmlns:a16="http://schemas.microsoft.com/office/drawing/2014/main" id="{D17758E9-16C7-72AE-C46C-2E33F30FFECC}"/>
              </a:ext>
            </a:extLst>
          </p:cNvPr>
          <p:cNvSpPr txBox="1">
            <a:spLocks/>
          </p:cNvSpPr>
          <p:nvPr/>
        </p:nvSpPr>
        <p:spPr>
          <a:xfrm>
            <a:off x="4669885" y="3631463"/>
            <a:ext cx="1379775" cy="180562"/>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ctr"/>
            <a:r>
              <a:rPr lang="en-US" sz="1050" dirty="0">
                <a:latin typeface="Helvetica Neue" panose="02000503000000020004" pitchFamily="2" charset="0"/>
                <a:ea typeface="Helvetica Neue" panose="02000503000000020004" pitchFamily="2" charset="0"/>
                <a:cs typeface="Helvetica Neue" panose="02000503000000020004" pitchFamily="2" charset="0"/>
              </a:rPr>
              <a:t>ACH Settlement</a:t>
            </a:r>
          </a:p>
        </p:txBody>
      </p:sp>
    </p:spTree>
    <p:extLst>
      <p:ext uri="{BB962C8B-B14F-4D97-AF65-F5344CB8AC3E}">
        <p14:creationId xmlns:p14="http://schemas.microsoft.com/office/powerpoint/2010/main" val="158557053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E4E4E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B18EC-7933-446E-A750-8FCBDAD67CC3}"/>
              </a:ext>
            </a:extLst>
          </p:cNvPr>
          <p:cNvSpPr>
            <a:spLocks noGrp="1"/>
          </p:cNvSpPr>
          <p:nvPr>
            <p:ph type="title"/>
          </p:nvPr>
        </p:nvSpPr>
        <p:spPr>
          <a:xfrm>
            <a:off x="457200" y="252669"/>
            <a:ext cx="11304698" cy="1325563"/>
          </a:xfrm>
        </p:spPr>
        <p:txBody>
          <a:bodyPr>
            <a:noAutofit/>
          </a:bodyPr>
          <a:lstStyle/>
          <a:p>
            <a:r>
              <a:rPr lang="en-US" sz="2800" kern="0" dirty="0">
                <a:solidFill>
                  <a:srgbClr val="3B3D40"/>
                </a:solidFill>
                <a:latin typeface="Helvetica Neue" panose="02000503000000020004" pitchFamily="2" charset="0"/>
                <a:ea typeface="Helvetica Neue" panose="02000503000000020004" pitchFamily="2" charset="0"/>
                <a:cs typeface="Helvetica Neue" panose="02000503000000020004" pitchFamily="2" charset="0"/>
              </a:rPr>
              <a:t>In conclusion, we are advocating a centralized oracle based solution, as it seems to offer the best solutions to perform reversals, keep information secure, and recover in case of an authority breach.</a:t>
            </a:r>
          </a:p>
        </p:txBody>
      </p:sp>
      <p:sp>
        <p:nvSpPr>
          <p:cNvPr id="3" name="TextBox 2">
            <a:extLst>
              <a:ext uri="{FF2B5EF4-FFF2-40B4-BE49-F238E27FC236}">
                <a16:creationId xmlns:a16="http://schemas.microsoft.com/office/drawing/2014/main" id="{EB132E7B-9B17-7B31-C60E-890EC23E250A}"/>
              </a:ext>
            </a:extLst>
          </p:cNvPr>
          <p:cNvSpPr txBox="1"/>
          <p:nvPr/>
        </p:nvSpPr>
        <p:spPr>
          <a:xfrm>
            <a:off x="111760" y="3240732"/>
            <a:ext cx="3840480" cy="1692771"/>
          </a:xfrm>
          <a:prstGeom prst="rect">
            <a:avLst/>
          </a:prstGeom>
          <a:noFill/>
        </p:spPr>
        <p:txBody>
          <a:bodyPr wrap="square" rtlCol="0">
            <a:spAutoFit/>
          </a:bodyPr>
          <a:lstStyle/>
          <a:p>
            <a:pPr algn="ctr"/>
            <a:r>
              <a:rPr lang="en-US" sz="2000" b="1" dirty="0">
                <a:solidFill>
                  <a:srgbClr val="3B3D40"/>
                </a:solidFill>
              </a:rPr>
              <a:t>Information Security</a:t>
            </a:r>
          </a:p>
          <a:p>
            <a:pPr algn="ctr"/>
            <a:endParaRPr lang="en-US" sz="1200" b="1" dirty="0">
              <a:solidFill>
                <a:srgbClr val="3B3D40"/>
              </a:solidFill>
            </a:endParaRPr>
          </a:p>
          <a:p>
            <a:pPr algn="ctr"/>
            <a:r>
              <a:rPr lang="en-US" sz="1200" b="1" dirty="0">
                <a:solidFill>
                  <a:srgbClr val="3B3D40"/>
                </a:solidFill>
              </a:rPr>
              <a:t>Data is securely accepted by and stored behind a centralized PCIDSS compliant corporation. This corporation initiates transactions through a public Oracle. This prevents any ISO8583 messages from ever being in advertently placed on the blockchain and allows us to comply with local state and country regulations.</a:t>
            </a:r>
          </a:p>
        </p:txBody>
      </p:sp>
      <p:sp>
        <p:nvSpPr>
          <p:cNvPr id="4" name="TextBox 3">
            <a:extLst>
              <a:ext uri="{FF2B5EF4-FFF2-40B4-BE49-F238E27FC236}">
                <a16:creationId xmlns:a16="http://schemas.microsoft.com/office/drawing/2014/main" id="{429577C7-A82F-4DF5-B4AB-A8A8104B3642}"/>
              </a:ext>
            </a:extLst>
          </p:cNvPr>
          <p:cNvSpPr txBox="1"/>
          <p:nvPr/>
        </p:nvSpPr>
        <p:spPr>
          <a:xfrm>
            <a:off x="4175760" y="3240732"/>
            <a:ext cx="3840480" cy="1692771"/>
          </a:xfrm>
          <a:prstGeom prst="rect">
            <a:avLst/>
          </a:prstGeom>
          <a:noFill/>
        </p:spPr>
        <p:txBody>
          <a:bodyPr wrap="square" rtlCol="0">
            <a:spAutoFit/>
          </a:bodyPr>
          <a:lstStyle/>
          <a:p>
            <a:pPr lvl="0" algn="ctr"/>
            <a:r>
              <a:rPr lang="en-US" sz="2000" b="1" dirty="0">
                <a:solidFill>
                  <a:srgbClr val="3B3D40"/>
                </a:solidFill>
              </a:rPr>
              <a:t>Authority</a:t>
            </a:r>
          </a:p>
          <a:p>
            <a:pPr lvl="0" algn="ctr"/>
            <a:endParaRPr lang="en-US" sz="1200" b="1" dirty="0">
              <a:solidFill>
                <a:srgbClr val="3B3D40"/>
              </a:solidFill>
            </a:endParaRPr>
          </a:p>
          <a:p>
            <a:pPr lvl="0" algn="ctr"/>
            <a:r>
              <a:rPr lang="en-US" sz="1200" b="1" dirty="0">
                <a:solidFill>
                  <a:srgbClr val="3B3D40"/>
                </a:solidFill>
              </a:rPr>
              <a:t>The reason we use a centralized oracle over a simple master account in the smart contract is to establish authority with recoverable access control. If the worst case scenario happens and the centralized oracle’s domain is hacked, the domain owner can easily recover control of the account from the domain name provider.</a:t>
            </a:r>
          </a:p>
        </p:txBody>
      </p:sp>
      <p:grpSp>
        <p:nvGrpSpPr>
          <p:cNvPr id="5" name="Group 4">
            <a:extLst>
              <a:ext uri="{FF2B5EF4-FFF2-40B4-BE49-F238E27FC236}">
                <a16:creationId xmlns:a16="http://schemas.microsoft.com/office/drawing/2014/main" id="{8AFB0692-3A87-E538-187E-0564B98DCCB8}"/>
              </a:ext>
            </a:extLst>
          </p:cNvPr>
          <p:cNvGrpSpPr/>
          <p:nvPr/>
        </p:nvGrpSpPr>
        <p:grpSpPr>
          <a:xfrm>
            <a:off x="9615403" y="2438745"/>
            <a:ext cx="1089194" cy="407815"/>
            <a:chOff x="5555152" y="1992448"/>
            <a:chExt cx="1089194" cy="407815"/>
          </a:xfrm>
          <a:solidFill>
            <a:srgbClr val="3B3D40"/>
          </a:solidFill>
        </p:grpSpPr>
        <p:sp>
          <p:nvSpPr>
            <p:cNvPr id="6" name="Right Arrow 5">
              <a:extLst>
                <a:ext uri="{FF2B5EF4-FFF2-40B4-BE49-F238E27FC236}">
                  <a16:creationId xmlns:a16="http://schemas.microsoft.com/office/drawing/2014/main" id="{EAC6D6C1-16BA-BF12-B856-E2657E7F23AA}"/>
                </a:ext>
              </a:extLst>
            </p:cNvPr>
            <p:cNvSpPr/>
            <p:nvPr/>
          </p:nvSpPr>
          <p:spPr>
            <a:xfrm rot="10800000">
              <a:off x="5555152" y="1992448"/>
              <a:ext cx="868214" cy="218209"/>
            </a:xfrm>
            <a:prstGeom prst="rightArrow">
              <a:avLst>
                <a:gd name="adj1" fmla="val 36032"/>
                <a:gd name="adj2" fmla="val 77936"/>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3B3D40"/>
                </a:solidFill>
              </a:endParaRPr>
            </a:p>
          </p:txBody>
        </p:sp>
        <p:sp>
          <p:nvSpPr>
            <p:cNvPr id="7" name="Right Arrow 6">
              <a:extLst>
                <a:ext uri="{FF2B5EF4-FFF2-40B4-BE49-F238E27FC236}">
                  <a16:creationId xmlns:a16="http://schemas.microsoft.com/office/drawing/2014/main" id="{DF33EE07-2A6D-1286-F787-929D6537D6D5}"/>
                </a:ext>
              </a:extLst>
            </p:cNvPr>
            <p:cNvSpPr/>
            <p:nvPr/>
          </p:nvSpPr>
          <p:spPr>
            <a:xfrm>
              <a:off x="5776132" y="2182054"/>
              <a:ext cx="868214" cy="218209"/>
            </a:xfrm>
            <a:prstGeom prst="rightArrow">
              <a:avLst>
                <a:gd name="adj1" fmla="val 36032"/>
                <a:gd name="adj2" fmla="val 77936"/>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3B3D40"/>
                </a:solidFill>
              </a:endParaRPr>
            </a:p>
          </p:txBody>
        </p:sp>
      </p:grpSp>
      <p:pic>
        <p:nvPicPr>
          <p:cNvPr id="8" name="Graphic 7" descr="Safe">
            <a:extLst>
              <a:ext uri="{FF2B5EF4-FFF2-40B4-BE49-F238E27FC236}">
                <a16:creationId xmlns:a16="http://schemas.microsoft.com/office/drawing/2014/main" id="{CE8BB4FA-7E9A-0C33-854D-FBEEF75DA9C4}"/>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1574800" y="2187804"/>
            <a:ext cx="914400" cy="914400"/>
          </a:xfrm>
          <a:prstGeom prst="rect">
            <a:avLst/>
          </a:prstGeom>
        </p:spPr>
      </p:pic>
      <p:sp>
        <p:nvSpPr>
          <p:cNvPr id="9" name="TextBox 8">
            <a:extLst>
              <a:ext uri="{FF2B5EF4-FFF2-40B4-BE49-F238E27FC236}">
                <a16:creationId xmlns:a16="http://schemas.microsoft.com/office/drawing/2014/main" id="{F01329A0-BFDB-6A00-DB86-D49D3127EE89}"/>
              </a:ext>
            </a:extLst>
          </p:cNvPr>
          <p:cNvSpPr txBox="1"/>
          <p:nvPr/>
        </p:nvSpPr>
        <p:spPr>
          <a:xfrm>
            <a:off x="8239760" y="3240731"/>
            <a:ext cx="3840480" cy="1508105"/>
          </a:xfrm>
          <a:prstGeom prst="rect">
            <a:avLst/>
          </a:prstGeom>
          <a:noFill/>
        </p:spPr>
        <p:txBody>
          <a:bodyPr wrap="square" rtlCol="0">
            <a:spAutoFit/>
          </a:bodyPr>
          <a:lstStyle/>
          <a:p>
            <a:pPr lvl="0" algn="ctr"/>
            <a:r>
              <a:rPr lang="en-US" sz="2000" b="1" dirty="0">
                <a:solidFill>
                  <a:srgbClr val="3B3D40"/>
                </a:solidFill>
              </a:rPr>
              <a:t>Reversals</a:t>
            </a:r>
          </a:p>
          <a:p>
            <a:pPr lvl="0" algn="ctr"/>
            <a:endParaRPr lang="en-US" sz="1200" b="1" dirty="0">
              <a:solidFill>
                <a:srgbClr val="3B3D40"/>
              </a:solidFill>
            </a:endParaRPr>
          </a:p>
          <a:p>
            <a:pPr algn="ctr"/>
            <a:r>
              <a:rPr lang="en-US" sz="1200" b="1" dirty="0">
                <a:solidFill>
                  <a:srgbClr val="3B3D40"/>
                </a:solidFill>
              </a:rPr>
              <a:t>A specialized smart contracts extends the ERC20 standard to support reverse transactions based on the input of the centralized oracle. The smart contract also handles tracking and segregating reversable funds from a user’s liquid balances.</a:t>
            </a:r>
          </a:p>
        </p:txBody>
      </p:sp>
      <p:pic>
        <p:nvPicPr>
          <p:cNvPr id="10" name="Graphic 9" descr="Gavel">
            <a:extLst>
              <a:ext uri="{FF2B5EF4-FFF2-40B4-BE49-F238E27FC236}">
                <a16:creationId xmlns:a16="http://schemas.microsoft.com/office/drawing/2014/main" id="{F26DC9D0-8377-1765-047F-89763F6AEE08}"/>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5638800" y="2199754"/>
            <a:ext cx="914400" cy="914400"/>
          </a:xfrm>
          <a:prstGeom prst="rect">
            <a:avLst/>
          </a:prstGeom>
        </p:spPr>
      </p:pic>
    </p:spTree>
    <p:extLst>
      <p:ext uri="{BB962C8B-B14F-4D97-AF65-F5344CB8AC3E}">
        <p14:creationId xmlns:p14="http://schemas.microsoft.com/office/powerpoint/2010/main" val="29199166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4E4E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B18EC-7933-446E-A750-8FCBDAD67CC3}"/>
              </a:ext>
            </a:extLst>
          </p:cNvPr>
          <p:cNvSpPr>
            <a:spLocks noGrp="1"/>
          </p:cNvSpPr>
          <p:nvPr>
            <p:ph type="title"/>
          </p:nvPr>
        </p:nvSpPr>
        <p:spPr>
          <a:xfrm>
            <a:off x="457200" y="252669"/>
            <a:ext cx="11304698" cy="1325563"/>
          </a:xfrm>
        </p:spPr>
        <p:txBody>
          <a:bodyPr>
            <a:noAutofit/>
          </a:bodyPr>
          <a:lstStyle/>
          <a:p>
            <a:r>
              <a:rPr lang="en-US" sz="2800" kern="0" dirty="0">
                <a:solidFill>
                  <a:srgbClr val="3B3D40"/>
                </a:solidFill>
                <a:latin typeface="Helvetica Neue" panose="02000503000000020004" pitchFamily="2" charset="0"/>
                <a:ea typeface="Helvetica Neue" panose="02000503000000020004" pitchFamily="2" charset="0"/>
                <a:cs typeface="Helvetica Neue" panose="02000503000000020004" pitchFamily="2" charset="0"/>
              </a:rPr>
              <a:t>The format of an ISO8583 message is relatively straightforward, and consist of a few key parts. </a:t>
            </a:r>
          </a:p>
        </p:txBody>
      </p:sp>
      <p:sp>
        <p:nvSpPr>
          <p:cNvPr id="3" name="Text Placeholder 2">
            <a:extLst>
              <a:ext uri="{FF2B5EF4-FFF2-40B4-BE49-F238E27FC236}">
                <a16:creationId xmlns:a16="http://schemas.microsoft.com/office/drawing/2014/main" id="{D5C8B8D0-162F-EAD9-485D-7B6CED7B1651}"/>
              </a:ext>
            </a:extLst>
          </p:cNvPr>
          <p:cNvSpPr txBox="1">
            <a:spLocks/>
          </p:cNvSpPr>
          <p:nvPr/>
        </p:nvSpPr>
        <p:spPr>
          <a:xfrm>
            <a:off x="203187" y="1736828"/>
            <a:ext cx="11785626" cy="248273"/>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ctr" defTabSz="412724" rtl="0" eaLnBrk="1" fontAlgn="auto" latinLnBrk="0" hangingPunct="0">
              <a:lnSpc>
                <a:spcPct val="8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rPr>
              <a:t>The MTI identifies the key information, the Bitmap specifies the metadata, and the Data Elements encode the actual data.</a:t>
            </a:r>
          </a:p>
        </p:txBody>
      </p:sp>
      <p:cxnSp>
        <p:nvCxnSpPr>
          <p:cNvPr id="4" name="Straight Connector 3">
            <a:extLst>
              <a:ext uri="{FF2B5EF4-FFF2-40B4-BE49-F238E27FC236}">
                <a16:creationId xmlns:a16="http://schemas.microsoft.com/office/drawing/2014/main" id="{14E5E2BF-0A93-AA54-DD4B-951E503CA43F}"/>
              </a:ext>
            </a:extLst>
          </p:cNvPr>
          <p:cNvCxnSpPr>
            <a:cxnSpLocks/>
          </p:cNvCxnSpPr>
          <p:nvPr/>
        </p:nvCxnSpPr>
        <p:spPr>
          <a:xfrm>
            <a:off x="234186" y="1992829"/>
            <a:ext cx="11723628"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graphicFrame>
        <p:nvGraphicFramePr>
          <p:cNvPr id="17" name="Table 17">
            <a:extLst>
              <a:ext uri="{FF2B5EF4-FFF2-40B4-BE49-F238E27FC236}">
                <a16:creationId xmlns:a16="http://schemas.microsoft.com/office/drawing/2014/main" id="{A8F638DF-8C11-18DA-CA91-E21E039C9375}"/>
              </a:ext>
            </a:extLst>
          </p:cNvPr>
          <p:cNvGraphicFramePr>
            <a:graphicFrameLocks noGrp="1"/>
          </p:cNvGraphicFramePr>
          <p:nvPr>
            <p:extLst>
              <p:ext uri="{D42A27DB-BD31-4B8C-83A1-F6EECF244321}">
                <p14:modId xmlns:p14="http://schemas.microsoft.com/office/powerpoint/2010/main" val="3382679668"/>
              </p:ext>
            </p:extLst>
          </p:nvPr>
        </p:nvGraphicFramePr>
        <p:xfrm>
          <a:off x="1397876" y="2843223"/>
          <a:ext cx="10559917" cy="370840"/>
        </p:xfrm>
        <a:graphic>
          <a:graphicData uri="http://schemas.openxmlformats.org/drawingml/2006/table">
            <a:tbl>
              <a:tblPr firstRow="1" bandRow="1">
                <a:tableStyleId>{5C22544A-7EE6-4342-B048-85BDC9FD1C3A}</a:tableStyleId>
              </a:tblPr>
              <a:tblGrid>
                <a:gridCol w="322100">
                  <a:extLst>
                    <a:ext uri="{9D8B030D-6E8A-4147-A177-3AD203B41FA5}">
                      <a16:colId xmlns:a16="http://schemas.microsoft.com/office/drawing/2014/main" val="3382192240"/>
                    </a:ext>
                  </a:extLst>
                </a:gridCol>
                <a:gridCol w="322100">
                  <a:extLst>
                    <a:ext uri="{9D8B030D-6E8A-4147-A177-3AD203B41FA5}">
                      <a16:colId xmlns:a16="http://schemas.microsoft.com/office/drawing/2014/main" val="4149284781"/>
                    </a:ext>
                  </a:extLst>
                </a:gridCol>
                <a:gridCol w="322100">
                  <a:extLst>
                    <a:ext uri="{9D8B030D-6E8A-4147-A177-3AD203B41FA5}">
                      <a16:colId xmlns:a16="http://schemas.microsoft.com/office/drawing/2014/main" val="689552502"/>
                    </a:ext>
                  </a:extLst>
                </a:gridCol>
                <a:gridCol w="322100">
                  <a:extLst>
                    <a:ext uri="{9D8B030D-6E8A-4147-A177-3AD203B41FA5}">
                      <a16:colId xmlns:a16="http://schemas.microsoft.com/office/drawing/2014/main" val="3174613015"/>
                    </a:ext>
                  </a:extLst>
                </a:gridCol>
                <a:gridCol w="322100">
                  <a:extLst>
                    <a:ext uri="{9D8B030D-6E8A-4147-A177-3AD203B41FA5}">
                      <a16:colId xmlns:a16="http://schemas.microsoft.com/office/drawing/2014/main" val="243566016"/>
                    </a:ext>
                  </a:extLst>
                </a:gridCol>
                <a:gridCol w="322100">
                  <a:extLst>
                    <a:ext uri="{9D8B030D-6E8A-4147-A177-3AD203B41FA5}">
                      <a16:colId xmlns:a16="http://schemas.microsoft.com/office/drawing/2014/main" val="2409034705"/>
                    </a:ext>
                  </a:extLst>
                </a:gridCol>
                <a:gridCol w="322100">
                  <a:extLst>
                    <a:ext uri="{9D8B030D-6E8A-4147-A177-3AD203B41FA5}">
                      <a16:colId xmlns:a16="http://schemas.microsoft.com/office/drawing/2014/main" val="842652814"/>
                    </a:ext>
                  </a:extLst>
                </a:gridCol>
                <a:gridCol w="322100">
                  <a:extLst>
                    <a:ext uri="{9D8B030D-6E8A-4147-A177-3AD203B41FA5}">
                      <a16:colId xmlns:a16="http://schemas.microsoft.com/office/drawing/2014/main" val="2416880069"/>
                    </a:ext>
                  </a:extLst>
                </a:gridCol>
                <a:gridCol w="322100">
                  <a:extLst>
                    <a:ext uri="{9D8B030D-6E8A-4147-A177-3AD203B41FA5}">
                      <a16:colId xmlns:a16="http://schemas.microsoft.com/office/drawing/2014/main" val="3798183471"/>
                    </a:ext>
                  </a:extLst>
                </a:gridCol>
                <a:gridCol w="322100">
                  <a:extLst>
                    <a:ext uri="{9D8B030D-6E8A-4147-A177-3AD203B41FA5}">
                      <a16:colId xmlns:a16="http://schemas.microsoft.com/office/drawing/2014/main" val="3404156209"/>
                    </a:ext>
                  </a:extLst>
                </a:gridCol>
                <a:gridCol w="322100">
                  <a:extLst>
                    <a:ext uri="{9D8B030D-6E8A-4147-A177-3AD203B41FA5}">
                      <a16:colId xmlns:a16="http://schemas.microsoft.com/office/drawing/2014/main" val="1297829148"/>
                    </a:ext>
                  </a:extLst>
                </a:gridCol>
                <a:gridCol w="322100">
                  <a:extLst>
                    <a:ext uri="{9D8B030D-6E8A-4147-A177-3AD203B41FA5}">
                      <a16:colId xmlns:a16="http://schemas.microsoft.com/office/drawing/2014/main" val="565310019"/>
                    </a:ext>
                  </a:extLst>
                </a:gridCol>
                <a:gridCol w="322100">
                  <a:extLst>
                    <a:ext uri="{9D8B030D-6E8A-4147-A177-3AD203B41FA5}">
                      <a16:colId xmlns:a16="http://schemas.microsoft.com/office/drawing/2014/main" val="1623586740"/>
                    </a:ext>
                  </a:extLst>
                </a:gridCol>
                <a:gridCol w="322100">
                  <a:extLst>
                    <a:ext uri="{9D8B030D-6E8A-4147-A177-3AD203B41FA5}">
                      <a16:colId xmlns:a16="http://schemas.microsoft.com/office/drawing/2014/main" val="2768523433"/>
                    </a:ext>
                  </a:extLst>
                </a:gridCol>
                <a:gridCol w="322100">
                  <a:extLst>
                    <a:ext uri="{9D8B030D-6E8A-4147-A177-3AD203B41FA5}">
                      <a16:colId xmlns:a16="http://schemas.microsoft.com/office/drawing/2014/main" val="3151496278"/>
                    </a:ext>
                  </a:extLst>
                </a:gridCol>
                <a:gridCol w="322100">
                  <a:extLst>
                    <a:ext uri="{9D8B030D-6E8A-4147-A177-3AD203B41FA5}">
                      <a16:colId xmlns:a16="http://schemas.microsoft.com/office/drawing/2014/main" val="1394362444"/>
                    </a:ext>
                  </a:extLst>
                </a:gridCol>
                <a:gridCol w="322100">
                  <a:extLst>
                    <a:ext uri="{9D8B030D-6E8A-4147-A177-3AD203B41FA5}">
                      <a16:colId xmlns:a16="http://schemas.microsoft.com/office/drawing/2014/main" val="2252787496"/>
                    </a:ext>
                  </a:extLst>
                </a:gridCol>
                <a:gridCol w="322100">
                  <a:extLst>
                    <a:ext uri="{9D8B030D-6E8A-4147-A177-3AD203B41FA5}">
                      <a16:colId xmlns:a16="http://schemas.microsoft.com/office/drawing/2014/main" val="2950496538"/>
                    </a:ext>
                  </a:extLst>
                </a:gridCol>
                <a:gridCol w="322100">
                  <a:extLst>
                    <a:ext uri="{9D8B030D-6E8A-4147-A177-3AD203B41FA5}">
                      <a16:colId xmlns:a16="http://schemas.microsoft.com/office/drawing/2014/main" val="1923194063"/>
                    </a:ext>
                  </a:extLst>
                </a:gridCol>
                <a:gridCol w="322100">
                  <a:extLst>
                    <a:ext uri="{9D8B030D-6E8A-4147-A177-3AD203B41FA5}">
                      <a16:colId xmlns:a16="http://schemas.microsoft.com/office/drawing/2014/main" val="2616667570"/>
                    </a:ext>
                  </a:extLst>
                </a:gridCol>
                <a:gridCol w="322100">
                  <a:extLst>
                    <a:ext uri="{9D8B030D-6E8A-4147-A177-3AD203B41FA5}">
                      <a16:colId xmlns:a16="http://schemas.microsoft.com/office/drawing/2014/main" val="1325117241"/>
                    </a:ext>
                  </a:extLst>
                </a:gridCol>
                <a:gridCol w="322100">
                  <a:extLst>
                    <a:ext uri="{9D8B030D-6E8A-4147-A177-3AD203B41FA5}">
                      <a16:colId xmlns:a16="http://schemas.microsoft.com/office/drawing/2014/main" val="3645333555"/>
                    </a:ext>
                  </a:extLst>
                </a:gridCol>
                <a:gridCol w="322100">
                  <a:extLst>
                    <a:ext uri="{9D8B030D-6E8A-4147-A177-3AD203B41FA5}">
                      <a16:colId xmlns:a16="http://schemas.microsoft.com/office/drawing/2014/main" val="4025063845"/>
                    </a:ext>
                  </a:extLst>
                </a:gridCol>
                <a:gridCol w="322100">
                  <a:extLst>
                    <a:ext uri="{9D8B030D-6E8A-4147-A177-3AD203B41FA5}">
                      <a16:colId xmlns:a16="http://schemas.microsoft.com/office/drawing/2014/main" val="4025681591"/>
                    </a:ext>
                  </a:extLst>
                </a:gridCol>
                <a:gridCol w="322100">
                  <a:extLst>
                    <a:ext uri="{9D8B030D-6E8A-4147-A177-3AD203B41FA5}">
                      <a16:colId xmlns:a16="http://schemas.microsoft.com/office/drawing/2014/main" val="1840333254"/>
                    </a:ext>
                  </a:extLst>
                </a:gridCol>
                <a:gridCol w="322100">
                  <a:extLst>
                    <a:ext uri="{9D8B030D-6E8A-4147-A177-3AD203B41FA5}">
                      <a16:colId xmlns:a16="http://schemas.microsoft.com/office/drawing/2014/main" val="2037629137"/>
                    </a:ext>
                  </a:extLst>
                </a:gridCol>
                <a:gridCol w="322100">
                  <a:extLst>
                    <a:ext uri="{9D8B030D-6E8A-4147-A177-3AD203B41FA5}">
                      <a16:colId xmlns:a16="http://schemas.microsoft.com/office/drawing/2014/main" val="1902944398"/>
                    </a:ext>
                  </a:extLst>
                </a:gridCol>
                <a:gridCol w="322100">
                  <a:extLst>
                    <a:ext uri="{9D8B030D-6E8A-4147-A177-3AD203B41FA5}">
                      <a16:colId xmlns:a16="http://schemas.microsoft.com/office/drawing/2014/main" val="1052929993"/>
                    </a:ext>
                  </a:extLst>
                </a:gridCol>
                <a:gridCol w="322100">
                  <a:extLst>
                    <a:ext uri="{9D8B030D-6E8A-4147-A177-3AD203B41FA5}">
                      <a16:colId xmlns:a16="http://schemas.microsoft.com/office/drawing/2014/main" val="981679384"/>
                    </a:ext>
                  </a:extLst>
                </a:gridCol>
                <a:gridCol w="322100">
                  <a:extLst>
                    <a:ext uri="{9D8B030D-6E8A-4147-A177-3AD203B41FA5}">
                      <a16:colId xmlns:a16="http://schemas.microsoft.com/office/drawing/2014/main" val="1356784321"/>
                    </a:ext>
                  </a:extLst>
                </a:gridCol>
                <a:gridCol w="322100">
                  <a:extLst>
                    <a:ext uri="{9D8B030D-6E8A-4147-A177-3AD203B41FA5}">
                      <a16:colId xmlns:a16="http://schemas.microsoft.com/office/drawing/2014/main" val="3482070623"/>
                    </a:ext>
                  </a:extLst>
                </a:gridCol>
                <a:gridCol w="574817">
                  <a:extLst>
                    <a:ext uri="{9D8B030D-6E8A-4147-A177-3AD203B41FA5}">
                      <a16:colId xmlns:a16="http://schemas.microsoft.com/office/drawing/2014/main" val="407466823"/>
                    </a:ext>
                  </a:extLst>
                </a:gridCol>
              </a:tblGrid>
              <a:tr h="370840">
                <a:tc>
                  <a:txBody>
                    <a:bodyPr/>
                    <a:lstStyle/>
                    <a:p>
                      <a:pPr algn="ctr"/>
                      <a:r>
                        <a:rPr lang="en-US" dirty="0">
                          <a:solidFill>
                            <a:srgbClr val="3B3D40"/>
                          </a:solidFill>
                        </a:rPr>
                        <a:t>0</a:t>
                      </a:r>
                    </a:p>
                  </a:txBody>
                  <a:tcPr>
                    <a:lnL w="12700" cap="flat" cmpd="sng" algn="ctr">
                      <a:solidFill>
                        <a:srgbClr val="3B3D40"/>
                      </a:solidFill>
                      <a:prstDash val="solid"/>
                      <a:round/>
                      <a:headEnd type="none" w="med" len="med"/>
                      <a:tailEnd type="none" w="med" len="med"/>
                    </a:lnL>
                    <a:lnR w="12700" cap="flat" cmpd="sng" algn="ctr">
                      <a:solidFill>
                        <a:srgbClr val="3B3D40"/>
                      </a:solidFill>
                      <a:prstDash val="solid"/>
                      <a:round/>
                      <a:headEnd type="none" w="med" len="med"/>
                      <a:tailEnd type="none" w="med" len="med"/>
                    </a:lnR>
                    <a:lnT w="12700" cap="flat" cmpd="sng" algn="ctr">
                      <a:solidFill>
                        <a:srgbClr val="3B3D40"/>
                      </a:solidFill>
                      <a:prstDash val="solid"/>
                      <a:round/>
                      <a:headEnd type="none" w="med" len="med"/>
                      <a:tailEnd type="none" w="med" len="med"/>
                    </a:lnT>
                    <a:lnB w="12700" cap="flat" cmpd="sng" algn="ctr">
                      <a:solidFill>
                        <a:srgbClr val="3B3D4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rgbClr val="3B3D40"/>
                          </a:solidFill>
                        </a:rPr>
                        <a:t>1</a:t>
                      </a:r>
                    </a:p>
                  </a:txBody>
                  <a:tcPr>
                    <a:lnL w="12700" cap="flat" cmpd="sng" algn="ctr">
                      <a:solidFill>
                        <a:srgbClr val="3B3D40"/>
                      </a:solidFill>
                      <a:prstDash val="solid"/>
                      <a:round/>
                      <a:headEnd type="none" w="med" len="med"/>
                      <a:tailEnd type="none" w="med" len="med"/>
                    </a:lnL>
                    <a:lnR w="12700" cap="flat" cmpd="sng" algn="ctr">
                      <a:solidFill>
                        <a:srgbClr val="3B3D40"/>
                      </a:solidFill>
                      <a:prstDash val="solid"/>
                      <a:round/>
                      <a:headEnd type="none" w="med" len="med"/>
                      <a:tailEnd type="none" w="med" len="med"/>
                    </a:lnR>
                    <a:lnT w="12700" cap="flat" cmpd="sng" algn="ctr">
                      <a:solidFill>
                        <a:srgbClr val="3B3D40"/>
                      </a:solidFill>
                      <a:prstDash val="solid"/>
                      <a:round/>
                      <a:headEnd type="none" w="med" len="med"/>
                      <a:tailEnd type="none" w="med" len="med"/>
                    </a:lnT>
                    <a:lnB w="12700" cap="flat" cmpd="sng" algn="ctr">
                      <a:solidFill>
                        <a:srgbClr val="3B3D4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rgbClr val="3B3D40"/>
                          </a:solidFill>
                        </a:rPr>
                        <a:t>0</a:t>
                      </a:r>
                    </a:p>
                  </a:txBody>
                  <a:tcPr>
                    <a:lnL w="12700" cap="flat" cmpd="sng" algn="ctr">
                      <a:solidFill>
                        <a:srgbClr val="3B3D40"/>
                      </a:solidFill>
                      <a:prstDash val="solid"/>
                      <a:round/>
                      <a:headEnd type="none" w="med" len="med"/>
                      <a:tailEnd type="none" w="med" len="med"/>
                    </a:lnL>
                    <a:lnR w="12700" cap="flat" cmpd="sng" algn="ctr">
                      <a:solidFill>
                        <a:srgbClr val="3B3D40"/>
                      </a:solidFill>
                      <a:prstDash val="solid"/>
                      <a:round/>
                      <a:headEnd type="none" w="med" len="med"/>
                      <a:tailEnd type="none" w="med" len="med"/>
                    </a:lnR>
                    <a:lnT w="12700" cap="flat" cmpd="sng" algn="ctr">
                      <a:solidFill>
                        <a:srgbClr val="3B3D40"/>
                      </a:solidFill>
                      <a:prstDash val="solid"/>
                      <a:round/>
                      <a:headEnd type="none" w="med" len="med"/>
                      <a:tailEnd type="none" w="med" len="med"/>
                    </a:lnT>
                    <a:lnB w="12700" cap="flat" cmpd="sng" algn="ctr">
                      <a:solidFill>
                        <a:srgbClr val="3B3D4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rgbClr val="3B3D40"/>
                          </a:solidFill>
                        </a:rPr>
                        <a:t>0</a:t>
                      </a:r>
                    </a:p>
                  </a:txBody>
                  <a:tcPr>
                    <a:lnL w="12700" cap="flat" cmpd="sng" algn="ctr">
                      <a:solidFill>
                        <a:srgbClr val="3B3D40"/>
                      </a:solidFill>
                      <a:prstDash val="solid"/>
                      <a:round/>
                      <a:headEnd type="none" w="med" len="med"/>
                      <a:tailEnd type="none" w="med" len="med"/>
                    </a:lnL>
                    <a:lnR w="12700" cap="flat" cmpd="sng" algn="ctr">
                      <a:solidFill>
                        <a:srgbClr val="3B3D40"/>
                      </a:solidFill>
                      <a:prstDash val="solid"/>
                      <a:round/>
                      <a:headEnd type="none" w="med" len="med"/>
                      <a:tailEnd type="none" w="med" len="med"/>
                    </a:lnR>
                    <a:lnT w="12700" cap="flat" cmpd="sng" algn="ctr">
                      <a:solidFill>
                        <a:srgbClr val="3B3D40"/>
                      </a:solidFill>
                      <a:prstDash val="solid"/>
                      <a:round/>
                      <a:headEnd type="none" w="med" len="med"/>
                      <a:tailEnd type="none" w="med" len="med"/>
                    </a:lnT>
                    <a:lnB w="12700" cap="flat" cmpd="sng" algn="ctr">
                      <a:solidFill>
                        <a:srgbClr val="3B3D4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rgbClr val="3B3D40"/>
                          </a:solidFill>
                        </a:rPr>
                        <a:t>4</a:t>
                      </a:r>
                    </a:p>
                  </a:txBody>
                  <a:tcPr>
                    <a:lnL w="12700" cap="flat" cmpd="sng" algn="ctr">
                      <a:solidFill>
                        <a:srgbClr val="3B3D40"/>
                      </a:solidFill>
                      <a:prstDash val="solid"/>
                      <a:round/>
                      <a:headEnd type="none" w="med" len="med"/>
                      <a:tailEnd type="none" w="med" len="med"/>
                    </a:lnL>
                    <a:lnR w="12700" cap="flat" cmpd="sng" algn="ctr">
                      <a:solidFill>
                        <a:srgbClr val="3B3D40"/>
                      </a:solidFill>
                      <a:prstDash val="solid"/>
                      <a:round/>
                      <a:headEnd type="none" w="med" len="med"/>
                      <a:tailEnd type="none" w="med" len="med"/>
                    </a:lnR>
                    <a:lnT w="12700" cap="flat" cmpd="sng" algn="ctr">
                      <a:solidFill>
                        <a:srgbClr val="3B3D40"/>
                      </a:solidFill>
                      <a:prstDash val="solid"/>
                      <a:round/>
                      <a:headEnd type="none" w="med" len="med"/>
                      <a:tailEnd type="none" w="med" len="med"/>
                    </a:lnT>
                    <a:lnB w="12700" cap="flat" cmpd="sng" algn="ctr">
                      <a:solidFill>
                        <a:srgbClr val="3B3D40"/>
                      </a:solidFill>
                      <a:prstDash val="solid"/>
                      <a:round/>
                      <a:headEnd type="none" w="med" len="med"/>
                      <a:tailEnd type="none" w="med" len="med"/>
                    </a:lnB>
                    <a:lnTlToBr w="12700" cmpd="sng">
                      <a:noFill/>
                      <a:prstDash val="solid"/>
                    </a:lnTlToBr>
                    <a:lnBlToTr w="12700" cmpd="sng">
                      <a:noFill/>
                      <a:prstDash val="solid"/>
                    </a:lnBlToTr>
                    <a:solidFill>
                      <a:schemeClr val="bg2">
                        <a:lumMod val="25000"/>
                        <a:lumOff val="75000"/>
                      </a:schemeClr>
                    </a:solidFill>
                  </a:tcPr>
                </a:tc>
                <a:tc>
                  <a:txBody>
                    <a:bodyPr/>
                    <a:lstStyle/>
                    <a:p>
                      <a:pPr algn="ctr"/>
                      <a:r>
                        <a:rPr lang="en-US" dirty="0">
                          <a:solidFill>
                            <a:srgbClr val="3B3D40"/>
                          </a:solidFill>
                        </a:rPr>
                        <a:t>2</a:t>
                      </a:r>
                    </a:p>
                  </a:txBody>
                  <a:tcPr>
                    <a:lnL w="12700" cap="flat" cmpd="sng" algn="ctr">
                      <a:solidFill>
                        <a:srgbClr val="3B3D40"/>
                      </a:solidFill>
                      <a:prstDash val="solid"/>
                      <a:round/>
                      <a:headEnd type="none" w="med" len="med"/>
                      <a:tailEnd type="none" w="med" len="med"/>
                    </a:lnL>
                    <a:lnR w="12700" cap="flat" cmpd="sng" algn="ctr">
                      <a:solidFill>
                        <a:srgbClr val="3B3D40"/>
                      </a:solidFill>
                      <a:prstDash val="solid"/>
                      <a:round/>
                      <a:headEnd type="none" w="med" len="med"/>
                      <a:tailEnd type="none" w="med" len="med"/>
                    </a:lnR>
                    <a:lnT w="12700" cap="flat" cmpd="sng" algn="ctr">
                      <a:solidFill>
                        <a:srgbClr val="3B3D40"/>
                      </a:solidFill>
                      <a:prstDash val="solid"/>
                      <a:round/>
                      <a:headEnd type="none" w="med" len="med"/>
                      <a:tailEnd type="none" w="med" len="med"/>
                    </a:lnT>
                    <a:lnB w="12700" cap="flat" cmpd="sng" algn="ctr">
                      <a:solidFill>
                        <a:srgbClr val="3B3D40"/>
                      </a:solidFill>
                      <a:prstDash val="solid"/>
                      <a:round/>
                      <a:headEnd type="none" w="med" len="med"/>
                      <a:tailEnd type="none" w="med" len="med"/>
                    </a:lnB>
                    <a:lnTlToBr w="12700" cmpd="sng">
                      <a:noFill/>
                      <a:prstDash val="solid"/>
                    </a:lnTlToBr>
                    <a:lnBlToTr w="12700" cmpd="sng">
                      <a:noFill/>
                      <a:prstDash val="solid"/>
                    </a:lnBlToTr>
                    <a:solidFill>
                      <a:schemeClr val="bg2">
                        <a:lumMod val="25000"/>
                        <a:lumOff val="75000"/>
                      </a:schemeClr>
                    </a:solidFill>
                  </a:tcPr>
                </a:tc>
                <a:tc>
                  <a:txBody>
                    <a:bodyPr/>
                    <a:lstStyle/>
                    <a:p>
                      <a:pPr algn="ctr"/>
                      <a:r>
                        <a:rPr lang="en-US" dirty="0">
                          <a:solidFill>
                            <a:srgbClr val="3B3D40"/>
                          </a:solidFill>
                        </a:rPr>
                        <a:t>1</a:t>
                      </a:r>
                    </a:p>
                  </a:txBody>
                  <a:tcPr>
                    <a:lnL w="12700" cap="flat" cmpd="sng" algn="ctr">
                      <a:solidFill>
                        <a:srgbClr val="3B3D40"/>
                      </a:solidFill>
                      <a:prstDash val="solid"/>
                      <a:round/>
                      <a:headEnd type="none" w="med" len="med"/>
                      <a:tailEnd type="none" w="med" len="med"/>
                    </a:lnL>
                    <a:lnR w="12700" cap="flat" cmpd="sng" algn="ctr">
                      <a:solidFill>
                        <a:srgbClr val="3B3D40"/>
                      </a:solidFill>
                      <a:prstDash val="solid"/>
                      <a:round/>
                      <a:headEnd type="none" w="med" len="med"/>
                      <a:tailEnd type="none" w="med" len="med"/>
                    </a:lnR>
                    <a:lnT w="12700" cap="flat" cmpd="sng" algn="ctr">
                      <a:solidFill>
                        <a:srgbClr val="3B3D40"/>
                      </a:solidFill>
                      <a:prstDash val="solid"/>
                      <a:round/>
                      <a:headEnd type="none" w="med" len="med"/>
                      <a:tailEnd type="none" w="med" len="med"/>
                    </a:lnT>
                    <a:lnB w="12700" cap="flat" cmpd="sng" algn="ctr">
                      <a:solidFill>
                        <a:srgbClr val="3B3D40"/>
                      </a:solidFill>
                      <a:prstDash val="solid"/>
                      <a:round/>
                      <a:headEnd type="none" w="med" len="med"/>
                      <a:tailEnd type="none" w="med" len="med"/>
                    </a:lnB>
                    <a:lnTlToBr w="12700" cmpd="sng">
                      <a:noFill/>
                      <a:prstDash val="solid"/>
                    </a:lnTlToBr>
                    <a:lnBlToTr w="12700" cmpd="sng">
                      <a:noFill/>
                      <a:prstDash val="solid"/>
                    </a:lnBlToTr>
                    <a:solidFill>
                      <a:schemeClr val="bg2">
                        <a:lumMod val="25000"/>
                        <a:lumOff val="75000"/>
                      </a:schemeClr>
                    </a:solidFill>
                  </a:tcPr>
                </a:tc>
                <a:tc>
                  <a:txBody>
                    <a:bodyPr/>
                    <a:lstStyle/>
                    <a:p>
                      <a:pPr algn="ctr"/>
                      <a:r>
                        <a:rPr lang="en-US" dirty="0">
                          <a:solidFill>
                            <a:srgbClr val="3B3D40"/>
                          </a:solidFill>
                        </a:rPr>
                        <a:t>0</a:t>
                      </a:r>
                    </a:p>
                  </a:txBody>
                  <a:tcPr>
                    <a:lnL w="12700" cap="flat" cmpd="sng" algn="ctr">
                      <a:solidFill>
                        <a:srgbClr val="3B3D40"/>
                      </a:solidFill>
                      <a:prstDash val="solid"/>
                      <a:round/>
                      <a:headEnd type="none" w="med" len="med"/>
                      <a:tailEnd type="none" w="med" len="med"/>
                    </a:lnL>
                    <a:lnR w="12700" cap="flat" cmpd="sng" algn="ctr">
                      <a:solidFill>
                        <a:srgbClr val="3B3D40"/>
                      </a:solidFill>
                      <a:prstDash val="solid"/>
                      <a:round/>
                      <a:headEnd type="none" w="med" len="med"/>
                      <a:tailEnd type="none" w="med" len="med"/>
                    </a:lnR>
                    <a:lnT w="12700" cap="flat" cmpd="sng" algn="ctr">
                      <a:solidFill>
                        <a:srgbClr val="3B3D40"/>
                      </a:solidFill>
                      <a:prstDash val="solid"/>
                      <a:round/>
                      <a:headEnd type="none" w="med" len="med"/>
                      <a:tailEnd type="none" w="med" len="med"/>
                    </a:lnT>
                    <a:lnB w="12700" cap="flat" cmpd="sng" algn="ctr">
                      <a:solidFill>
                        <a:srgbClr val="3B3D40"/>
                      </a:solidFill>
                      <a:prstDash val="solid"/>
                      <a:round/>
                      <a:headEnd type="none" w="med" len="med"/>
                      <a:tailEnd type="none" w="med" len="med"/>
                    </a:lnB>
                    <a:lnTlToBr w="12700" cmpd="sng">
                      <a:noFill/>
                      <a:prstDash val="solid"/>
                    </a:lnTlToBr>
                    <a:lnBlToTr w="12700" cmpd="sng">
                      <a:noFill/>
                      <a:prstDash val="solid"/>
                    </a:lnBlToTr>
                    <a:solidFill>
                      <a:schemeClr val="bg2">
                        <a:lumMod val="25000"/>
                        <a:lumOff val="75000"/>
                      </a:schemeClr>
                    </a:solidFill>
                  </a:tcPr>
                </a:tc>
                <a:tc>
                  <a:txBody>
                    <a:bodyPr/>
                    <a:lstStyle/>
                    <a:p>
                      <a:pPr algn="ctr"/>
                      <a:r>
                        <a:rPr lang="en-US" dirty="0">
                          <a:solidFill>
                            <a:srgbClr val="3B3D40"/>
                          </a:solidFill>
                        </a:rPr>
                        <a:t>0</a:t>
                      </a:r>
                    </a:p>
                  </a:txBody>
                  <a:tcPr>
                    <a:lnL w="12700" cap="flat" cmpd="sng" algn="ctr">
                      <a:solidFill>
                        <a:srgbClr val="3B3D40"/>
                      </a:solidFill>
                      <a:prstDash val="solid"/>
                      <a:round/>
                      <a:headEnd type="none" w="med" len="med"/>
                      <a:tailEnd type="none" w="med" len="med"/>
                    </a:lnL>
                    <a:lnR w="12700" cap="flat" cmpd="sng" algn="ctr">
                      <a:solidFill>
                        <a:srgbClr val="3B3D40"/>
                      </a:solidFill>
                      <a:prstDash val="solid"/>
                      <a:round/>
                      <a:headEnd type="none" w="med" len="med"/>
                      <a:tailEnd type="none" w="med" len="med"/>
                    </a:lnR>
                    <a:lnT w="12700" cap="flat" cmpd="sng" algn="ctr">
                      <a:solidFill>
                        <a:srgbClr val="3B3D40"/>
                      </a:solidFill>
                      <a:prstDash val="solid"/>
                      <a:round/>
                      <a:headEnd type="none" w="med" len="med"/>
                      <a:tailEnd type="none" w="med" len="med"/>
                    </a:lnT>
                    <a:lnB w="12700" cap="flat" cmpd="sng" algn="ctr">
                      <a:solidFill>
                        <a:srgbClr val="3B3D40"/>
                      </a:solidFill>
                      <a:prstDash val="solid"/>
                      <a:round/>
                      <a:headEnd type="none" w="med" len="med"/>
                      <a:tailEnd type="none" w="med" len="med"/>
                    </a:lnB>
                    <a:lnTlToBr w="12700" cmpd="sng">
                      <a:noFill/>
                      <a:prstDash val="solid"/>
                    </a:lnTlToBr>
                    <a:lnBlToTr w="12700" cmpd="sng">
                      <a:noFill/>
                      <a:prstDash val="solid"/>
                    </a:lnBlToTr>
                    <a:solidFill>
                      <a:schemeClr val="bg2">
                        <a:lumMod val="25000"/>
                        <a:lumOff val="75000"/>
                      </a:schemeClr>
                    </a:solidFill>
                  </a:tcPr>
                </a:tc>
                <a:tc>
                  <a:txBody>
                    <a:bodyPr/>
                    <a:lstStyle/>
                    <a:p>
                      <a:pPr algn="ctr"/>
                      <a:r>
                        <a:rPr lang="en-US" dirty="0">
                          <a:solidFill>
                            <a:srgbClr val="3B3D40"/>
                          </a:solidFill>
                        </a:rPr>
                        <a:t>0</a:t>
                      </a:r>
                    </a:p>
                  </a:txBody>
                  <a:tcPr>
                    <a:lnL w="12700" cap="flat" cmpd="sng" algn="ctr">
                      <a:solidFill>
                        <a:srgbClr val="3B3D40"/>
                      </a:solidFill>
                      <a:prstDash val="solid"/>
                      <a:round/>
                      <a:headEnd type="none" w="med" len="med"/>
                      <a:tailEnd type="none" w="med" len="med"/>
                    </a:lnL>
                    <a:lnR w="12700" cap="flat" cmpd="sng" algn="ctr">
                      <a:solidFill>
                        <a:srgbClr val="3B3D40"/>
                      </a:solidFill>
                      <a:prstDash val="solid"/>
                      <a:round/>
                      <a:headEnd type="none" w="med" len="med"/>
                      <a:tailEnd type="none" w="med" len="med"/>
                    </a:lnR>
                    <a:lnT w="12700" cap="flat" cmpd="sng" algn="ctr">
                      <a:solidFill>
                        <a:srgbClr val="3B3D40"/>
                      </a:solidFill>
                      <a:prstDash val="solid"/>
                      <a:round/>
                      <a:headEnd type="none" w="med" len="med"/>
                      <a:tailEnd type="none" w="med" len="med"/>
                    </a:lnT>
                    <a:lnB w="12700" cap="flat" cmpd="sng" algn="ctr">
                      <a:solidFill>
                        <a:srgbClr val="3B3D40"/>
                      </a:solidFill>
                      <a:prstDash val="solid"/>
                      <a:round/>
                      <a:headEnd type="none" w="med" len="med"/>
                      <a:tailEnd type="none" w="med" len="med"/>
                    </a:lnB>
                    <a:lnTlToBr w="12700" cmpd="sng">
                      <a:noFill/>
                      <a:prstDash val="solid"/>
                    </a:lnTlToBr>
                    <a:lnBlToTr w="12700" cmpd="sng">
                      <a:noFill/>
                      <a:prstDash val="solid"/>
                    </a:lnBlToTr>
                    <a:solidFill>
                      <a:schemeClr val="bg2">
                        <a:lumMod val="25000"/>
                        <a:lumOff val="75000"/>
                      </a:schemeClr>
                    </a:solidFill>
                  </a:tcPr>
                </a:tc>
                <a:tc>
                  <a:txBody>
                    <a:bodyPr/>
                    <a:lstStyle/>
                    <a:p>
                      <a:pPr algn="ctr"/>
                      <a:r>
                        <a:rPr lang="en-US" dirty="0">
                          <a:solidFill>
                            <a:srgbClr val="3B3D40"/>
                          </a:solidFill>
                        </a:rPr>
                        <a:t>1</a:t>
                      </a:r>
                    </a:p>
                  </a:txBody>
                  <a:tcPr>
                    <a:lnL w="12700" cap="flat" cmpd="sng" algn="ctr">
                      <a:solidFill>
                        <a:srgbClr val="3B3D40"/>
                      </a:solidFill>
                      <a:prstDash val="solid"/>
                      <a:round/>
                      <a:headEnd type="none" w="med" len="med"/>
                      <a:tailEnd type="none" w="med" len="med"/>
                    </a:lnL>
                    <a:lnR w="12700" cap="flat" cmpd="sng" algn="ctr">
                      <a:solidFill>
                        <a:srgbClr val="3B3D40"/>
                      </a:solidFill>
                      <a:prstDash val="solid"/>
                      <a:round/>
                      <a:headEnd type="none" w="med" len="med"/>
                      <a:tailEnd type="none" w="med" len="med"/>
                    </a:lnR>
                    <a:lnT w="12700" cap="flat" cmpd="sng" algn="ctr">
                      <a:solidFill>
                        <a:srgbClr val="3B3D40"/>
                      </a:solidFill>
                      <a:prstDash val="solid"/>
                      <a:round/>
                      <a:headEnd type="none" w="med" len="med"/>
                      <a:tailEnd type="none" w="med" len="med"/>
                    </a:lnT>
                    <a:lnB w="12700" cap="flat" cmpd="sng" algn="ctr">
                      <a:solidFill>
                        <a:srgbClr val="3B3D40"/>
                      </a:solidFill>
                      <a:prstDash val="solid"/>
                      <a:round/>
                      <a:headEnd type="none" w="med" len="med"/>
                      <a:tailEnd type="none" w="med" len="med"/>
                    </a:lnB>
                    <a:lnTlToBr w="12700" cmpd="sng">
                      <a:noFill/>
                      <a:prstDash val="solid"/>
                    </a:lnTlToBr>
                    <a:lnBlToTr w="12700" cmpd="sng">
                      <a:noFill/>
                      <a:prstDash val="solid"/>
                    </a:lnBlToTr>
                    <a:solidFill>
                      <a:schemeClr val="bg2">
                        <a:lumMod val="25000"/>
                        <a:lumOff val="75000"/>
                      </a:schemeClr>
                    </a:solidFill>
                  </a:tcPr>
                </a:tc>
                <a:tc>
                  <a:txBody>
                    <a:bodyPr/>
                    <a:lstStyle/>
                    <a:p>
                      <a:pPr algn="ctr"/>
                      <a:r>
                        <a:rPr lang="en-US" dirty="0">
                          <a:solidFill>
                            <a:srgbClr val="3B3D40"/>
                          </a:solidFill>
                        </a:rPr>
                        <a:t>1</a:t>
                      </a:r>
                    </a:p>
                  </a:txBody>
                  <a:tcPr>
                    <a:lnL w="12700" cap="flat" cmpd="sng" algn="ctr">
                      <a:solidFill>
                        <a:srgbClr val="3B3D40"/>
                      </a:solidFill>
                      <a:prstDash val="solid"/>
                      <a:round/>
                      <a:headEnd type="none" w="med" len="med"/>
                      <a:tailEnd type="none" w="med" len="med"/>
                    </a:lnL>
                    <a:lnR w="12700" cap="flat" cmpd="sng" algn="ctr">
                      <a:solidFill>
                        <a:srgbClr val="3B3D40"/>
                      </a:solidFill>
                      <a:prstDash val="solid"/>
                      <a:round/>
                      <a:headEnd type="none" w="med" len="med"/>
                      <a:tailEnd type="none" w="med" len="med"/>
                    </a:lnR>
                    <a:lnT w="12700" cap="flat" cmpd="sng" algn="ctr">
                      <a:solidFill>
                        <a:srgbClr val="3B3D40"/>
                      </a:solidFill>
                      <a:prstDash val="solid"/>
                      <a:round/>
                      <a:headEnd type="none" w="med" len="med"/>
                      <a:tailEnd type="none" w="med" len="med"/>
                    </a:lnT>
                    <a:lnB w="12700" cap="flat" cmpd="sng" algn="ctr">
                      <a:solidFill>
                        <a:srgbClr val="3B3D40"/>
                      </a:solidFill>
                      <a:prstDash val="solid"/>
                      <a:round/>
                      <a:headEnd type="none" w="med" len="med"/>
                      <a:tailEnd type="none" w="med" len="med"/>
                    </a:lnB>
                    <a:lnTlToBr w="12700" cmpd="sng">
                      <a:noFill/>
                      <a:prstDash val="solid"/>
                    </a:lnTlToBr>
                    <a:lnBlToTr w="12700" cmpd="sng">
                      <a:noFill/>
                      <a:prstDash val="solid"/>
                    </a:lnBlToTr>
                    <a:solidFill>
                      <a:schemeClr val="bg2">
                        <a:lumMod val="25000"/>
                        <a:lumOff val="75000"/>
                      </a:schemeClr>
                    </a:solidFill>
                  </a:tcPr>
                </a:tc>
                <a:tc>
                  <a:txBody>
                    <a:bodyPr/>
                    <a:lstStyle/>
                    <a:p>
                      <a:pPr algn="ctr"/>
                      <a:r>
                        <a:rPr lang="en-US" dirty="0">
                          <a:solidFill>
                            <a:srgbClr val="3B3D40"/>
                          </a:solidFill>
                        </a:rPr>
                        <a:t>0</a:t>
                      </a:r>
                    </a:p>
                  </a:txBody>
                  <a:tcPr>
                    <a:lnL w="12700" cap="flat" cmpd="sng" algn="ctr">
                      <a:solidFill>
                        <a:srgbClr val="3B3D40"/>
                      </a:solidFill>
                      <a:prstDash val="solid"/>
                      <a:round/>
                      <a:headEnd type="none" w="med" len="med"/>
                      <a:tailEnd type="none" w="med" len="med"/>
                    </a:lnL>
                    <a:lnR w="12700" cap="flat" cmpd="sng" algn="ctr">
                      <a:solidFill>
                        <a:srgbClr val="3B3D40"/>
                      </a:solidFill>
                      <a:prstDash val="solid"/>
                      <a:round/>
                      <a:headEnd type="none" w="med" len="med"/>
                      <a:tailEnd type="none" w="med" len="med"/>
                    </a:lnR>
                    <a:lnT w="12700" cap="flat" cmpd="sng" algn="ctr">
                      <a:solidFill>
                        <a:srgbClr val="3B3D40"/>
                      </a:solidFill>
                      <a:prstDash val="solid"/>
                      <a:round/>
                      <a:headEnd type="none" w="med" len="med"/>
                      <a:tailEnd type="none" w="med" len="med"/>
                    </a:lnT>
                    <a:lnB w="12700" cap="flat" cmpd="sng" algn="ctr">
                      <a:solidFill>
                        <a:srgbClr val="3B3D40"/>
                      </a:solidFill>
                      <a:prstDash val="solid"/>
                      <a:round/>
                      <a:headEnd type="none" w="med" len="med"/>
                      <a:tailEnd type="none" w="med" len="med"/>
                    </a:lnB>
                    <a:lnTlToBr w="12700" cmpd="sng">
                      <a:noFill/>
                      <a:prstDash val="solid"/>
                    </a:lnTlToBr>
                    <a:lnBlToTr w="12700" cmpd="sng">
                      <a:noFill/>
                      <a:prstDash val="solid"/>
                    </a:lnBlToTr>
                    <a:solidFill>
                      <a:schemeClr val="bg2">
                        <a:lumMod val="25000"/>
                        <a:lumOff val="75000"/>
                      </a:schemeClr>
                    </a:solidFill>
                  </a:tcPr>
                </a:tc>
                <a:tc>
                  <a:txBody>
                    <a:bodyPr/>
                    <a:lstStyle/>
                    <a:p>
                      <a:pPr algn="ctr"/>
                      <a:r>
                        <a:rPr lang="en-US" dirty="0">
                          <a:solidFill>
                            <a:srgbClr val="3B3D40"/>
                          </a:solidFill>
                        </a:rPr>
                        <a:t>2</a:t>
                      </a:r>
                    </a:p>
                  </a:txBody>
                  <a:tcPr>
                    <a:lnL w="12700" cap="flat" cmpd="sng" algn="ctr">
                      <a:solidFill>
                        <a:srgbClr val="3B3D40"/>
                      </a:solidFill>
                      <a:prstDash val="solid"/>
                      <a:round/>
                      <a:headEnd type="none" w="med" len="med"/>
                      <a:tailEnd type="none" w="med" len="med"/>
                    </a:lnL>
                    <a:lnR w="12700" cap="flat" cmpd="sng" algn="ctr">
                      <a:solidFill>
                        <a:srgbClr val="3B3D40"/>
                      </a:solidFill>
                      <a:prstDash val="solid"/>
                      <a:round/>
                      <a:headEnd type="none" w="med" len="med"/>
                      <a:tailEnd type="none" w="med" len="med"/>
                    </a:lnR>
                    <a:lnT w="12700" cap="flat" cmpd="sng" algn="ctr">
                      <a:solidFill>
                        <a:srgbClr val="3B3D40"/>
                      </a:solidFill>
                      <a:prstDash val="solid"/>
                      <a:round/>
                      <a:headEnd type="none" w="med" len="med"/>
                      <a:tailEnd type="none" w="med" len="med"/>
                    </a:lnT>
                    <a:lnB w="12700" cap="flat" cmpd="sng" algn="ctr">
                      <a:solidFill>
                        <a:srgbClr val="3B3D40"/>
                      </a:solidFill>
                      <a:prstDash val="solid"/>
                      <a:round/>
                      <a:headEnd type="none" w="med" len="med"/>
                      <a:tailEnd type="none" w="med" len="med"/>
                    </a:lnB>
                    <a:lnTlToBr w="12700" cmpd="sng">
                      <a:noFill/>
                      <a:prstDash val="solid"/>
                    </a:lnTlToBr>
                    <a:lnBlToTr w="12700" cmpd="sng">
                      <a:noFill/>
                      <a:prstDash val="solid"/>
                    </a:lnBlToTr>
                    <a:solidFill>
                      <a:schemeClr val="bg2">
                        <a:lumMod val="25000"/>
                        <a:lumOff val="75000"/>
                      </a:schemeClr>
                    </a:solidFill>
                  </a:tcPr>
                </a:tc>
                <a:tc>
                  <a:txBody>
                    <a:bodyPr/>
                    <a:lstStyle/>
                    <a:p>
                      <a:pPr algn="ctr"/>
                      <a:r>
                        <a:rPr lang="en-US" dirty="0">
                          <a:solidFill>
                            <a:srgbClr val="3B3D40"/>
                          </a:solidFill>
                        </a:rPr>
                        <a:t>C</a:t>
                      </a:r>
                    </a:p>
                  </a:txBody>
                  <a:tcPr>
                    <a:lnL w="12700" cap="flat" cmpd="sng" algn="ctr">
                      <a:solidFill>
                        <a:srgbClr val="3B3D40"/>
                      </a:solidFill>
                      <a:prstDash val="solid"/>
                      <a:round/>
                      <a:headEnd type="none" w="med" len="med"/>
                      <a:tailEnd type="none" w="med" len="med"/>
                    </a:lnL>
                    <a:lnR w="12700" cap="flat" cmpd="sng" algn="ctr">
                      <a:solidFill>
                        <a:srgbClr val="3B3D40"/>
                      </a:solidFill>
                      <a:prstDash val="solid"/>
                      <a:round/>
                      <a:headEnd type="none" w="med" len="med"/>
                      <a:tailEnd type="none" w="med" len="med"/>
                    </a:lnR>
                    <a:lnT w="12700" cap="flat" cmpd="sng" algn="ctr">
                      <a:solidFill>
                        <a:srgbClr val="3B3D40"/>
                      </a:solidFill>
                      <a:prstDash val="solid"/>
                      <a:round/>
                      <a:headEnd type="none" w="med" len="med"/>
                      <a:tailEnd type="none" w="med" len="med"/>
                    </a:lnT>
                    <a:lnB w="12700" cap="flat" cmpd="sng" algn="ctr">
                      <a:solidFill>
                        <a:srgbClr val="3B3D40"/>
                      </a:solidFill>
                      <a:prstDash val="solid"/>
                      <a:round/>
                      <a:headEnd type="none" w="med" len="med"/>
                      <a:tailEnd type="none" w="med" len="med"/>
                    </a:lnB>
                    <a:lnTlToBr w="12700" cmpd="sng">
                      <a:noFill/>
                      <a:prstDash val="solid"/>
                    </a:lnTlToBr>
                    <a:lnBlToTr w="12700" cmpd="sng">
                      <a:noFill/>
                      <a:prstDash val="solid"/>
                    </a:lnBlToTr>
                    <a:solidFill>
                      <a:schemeClr val="bg2">
                        <a:lumMod val="25000"/>
                        <a:lumOff val="75000"/>
                      </a:schemeClr>
                    </a:solidFill>
                  </a:tcPr>
                </a:tc>
                <a:tc>
                  <a:txBody>
                    <a:bodyPr/>
                    <a:lstStyle/>
                    <a:p>
                      <a:pPr algn="ctr"/>
                      <a:r>
                        <a:rPr lang="en-US" dirty="0">
                          <a:solidFill>
                            <a:srgbClr val="3B3D40"/>
                          </a:solidFill>
                        </a:rPr>
                        <a:t>0</a:t>
                      </a:r>
                    </a:p>
                  </a:txBody>
                  <a:tcPr>
                    <a:lnL w="12700" cap="flat" cmpd="sng" algn="ctr">
                      <a:solidFill>
                        <a:srgbClr val="3B3D40"/>
                      </a:solidFill>
                      <a:prstDash val="solid"/>
                      <a:round/>
                      <a:headEnd type="none" w="med" len="med"/>
                      <a:tailEnd type="none" w="med" len="med"/>
                    </a:lnL>
                    <a:lnR w="12700" cap="flat" cmpd="sng" algn="ctr">
                      <a:solidFill>
                        <a:srgbClr val="3B3D40"/>
                      </a:solidFill>
                      <a:prstDash val="solid"/>
                      <a:round/>
                      <a:headEnd type="none" w="med" len="med"/>
                      <a:tailEnd type="none" w="med" len="med"/>
                    </a:lnR>
                    <a:lnT w="12700" cap="flat" cmpd="sng" algn="ctr">
                      <a:solidFill>
                        <a:srgbClr val="3B3D40"/>
                      </a:solidFill>
                      <a:prstDash val="solid"/>
                      <a:round/>
                      <a:headEnd type="none" w="med" len="med"/>
                      <a:tailEnd type="none" w="med" len="med"/>
                    </a:lnT>
                    <a:lnB w="12700" cap="flat" cmpd="sng" algn="ctr">
                      <a:solidFill>
                        <a:srgbClr val="3B3D40"/>
                      </a:solidFill>
                      <a:prstDash val="solid"/>
                      <a:round/>
                      <a:headEnd type="none" w="med" len="med"/>
                      <a:tailEnd type="none" w="med" len="med"/>
                    </a:lnB>
                    <a:lnTlToBr w="12700" cmpd="sng">
                      <a:noFill/>
                      <a:prstDash val="solid"/>
                    </a:lnTlToBr>
                    <a:lnBlToTr w="12700" cmpd="sng">
                      <a:noFill/>
                      <a:prstDash val="solid"/>
                    </a:lnBlToTr>
                    <a:solidFill>
                      <a:schemeClr val="bg2">
                        <a:lumMod val="25000"/>
                        <a:lumOff val="75000"/>
                      </a:schemeClr>
                    </a:solidFill>
                  </a:tcPr>
                </a:tc>
                <a:tc>
                  <a:txBody>
                    <a:bodyPr/>
                    <a:lstStyle/>
                    <a:p>
                      <a:pPr algn="ctr"/>
                      <a:r>
                        <a:rPr lang="en-US" dirty="0">
                          <a:solidFill>
                            <a:srgbClr val="3B3D40"/>
                          </a:solidFill>
                        </a:rPr>
                        <a:t>4</a:t>
                      </a:r>
                    </a:p>
                  </a:txBody>
                  <a:tcPr>
                    <a:lnL w="12700" cap="flat" cmpd="sng" algn="ctr">
                      <a:solidFill>
                        <a:srgbClr val="3B3D40"/>
                      </a:solidFill>
                      <a:prstDash val="solid"/>
                      <a:round/>
                      <a:headEnd type="none" w="med" len="med"/>
                      <a:tailEnd type="none" w="med" len="med"/>
                    </a:lnL>
                    <a:lnR w="12700" cap="flat" cmpd="sng" algn="ctr">
                      <a:solidFill>
                        <a:srgbClr val="3B3D40"/>
                      </a:solidFill>
                      <a:prstDash val="solid"/>
                      <a:round/>
                      <a:headEnd type="none" w="med" len="med"/>
                      <a:tailEnd type="none" w="med" len="med"/>
                    </a:lnR>
                    <a:lnT w="12700" cap="flat" cmpd="sng" algn="ctr">
                      <a:solidFill>
                        <a:srgbClr val="3B3D40"/>
                      </a:solidFill>
                      <a:prstDash val="solid"/>
                      <a:round/>
                      <a:headEnd type="none" w="med" len="med"/>
                      <a:tailEnd type="none" w="med" len="med"/>
                    </a:lnT>
                    <a:lnB w="12700" cap="flat" cmpd="sng" algn="ctr">
                      <a:solidFill>
                        <a:srgbClr val="3B3D40"/>
                      </a:solidFill>
                      <a:prstDash val="solid"/>
                      <a:round/>
                      <a:headEnd type="none" w="med" len="med"/>
                      <a:tailEnd type="none" w="med" len="med"/>
                    </a:lnB>
                    <a:lnTlToBr w="12700" cmpd="sng">
                      <a:noFill/>
                      <a:prstDash val="solid"/>
                    </a:lnTlToBr>
                    <a:lnBlToTr w="12700" cmpd="sng">
                      <a:noFill/>
                      <a:prstDash val="solid"/>
                    </a:lnBlToTr>
                    <a:solidFill>
                      <a:schemeClr val="bg2">
                        <a:lumMod val="25000"/>
                        <a:lumOff val="75000"/>
                      </a:schemeClr>
                    </a:solidFill>
                  </a:tcPr>
                </a:tc>
                <a:tc>
                  <a:txBody>
                    <a:bodyPr/>
                    <a:lstStyle/>
                    <a:p>
                      <a:pPr algn="ctr"/>
                      <a:r>
                        <a:rPr lang="en-US" dirty="0">
                          <a:solidFill>
                            <a:srgbClr val="3B3D40"/>
                          </a:solidFill>
                        </a:rPr>
                        <a:t>8</a:t>
                      </a:r>
                    </a:p>
                  </a:txBody>
                  <a:tcPr>
                    <a:lnL w="12700" cap="flat" cmpd="sng" algn="ctr">
                      <a:solidFill>
                        <a:srgbClr val="3B3D40"/>
                      </a:solidFill>
                      <a:prstDash val="solid"/>
                      <a:round/>
                      <a:headEnd type="none" w="med" len="med"/>
                      <a:tailEnd type="none" w="med" len="med"/>
                    </a:lnL>
                    <a:lnR w="12700" cap="flat" cmpd="sng" algn="ctr">
                      <a:solidFill>
                        <a:srgbClr val="3B3D40"/>
                      </a:solidFill>
                      <a:prstDash val="solid"/>
                      <a:round/>
                      <a:headEnd type="none" w="med" len="med"/>
                      <a:tailEnd type="none" w="med" len="med"/>
                    </a:lnR>
                    <a:lnT w="12700" cap="flat" cmpd="sng" algn="ctr">
                      <a:solidFill>
                        <a:srgbClr val="3B3D40"/>
                      </a:solidFill>
                      <a:prstDash val="solid"/>
                      <a:round/>
                      <a:headEnd type="none" w="med" len="med"/>
                      <a:tailEnd type="none" w="med" len="med"/>
                    </a:lnT>
                    <a:lnB w="12700" cap="flat" cmpd="sng" algn="ctr">
                      <a:solidFill>
                        <a:srgbClr val="3B3D40"/>
                      </a:solidFill>
                      <a:prstDash val="solid"/>
                      <a:round/>
                      <a:headEnd type="none" w="med" len="med"/>
                      <a:tailEnd type="none" w="med" len="med"/>
                    </a:lnB>
                    <a:lnTlToBr w="12700" cmpd="sng">
                      <a:noFill/>
                      <a:prstDash val="solid"/>
                    </a:lnTlToBr>
                    <a:lnBlToTr w="12700" cmpd="sng">
                      <a:noFill/>
                      <a:prstDash val="solid"/>
                    </a:lnBlToTr>
                    <a:solidFill>
                      <a:schemeClr val="bg2">
                        <a:lumMod val="25000"/>
                        <a:lumOff val="75000"/>
                      </a:schemeClr>
                    </a:solidFill>
                  </a:tcPr>
                </a:tc>
                <a:tc>
                  <a:txBody>
                    <a:bodyPr/>
                    <a:lstStyle/>
                    <a:p>
                      <a:pPr algn="ctr"/>
                      <a:r>
                        <a:rPr lang="en-US" dirty="0">
                          <a:solidFill>
                            <a:srgbClr val="3B3D40"/>
                          </a:solidFill>
                        </a:rPr>
                        <a:t>0</a:t>
                      </a:r>
                    </a:p>
                  </a:txBody>
                  <a:tcPr>
                    <a:lnL w="12700" cap="flat" cmpd="sng" algn="ctr">
                      <a:solidFill>
                        <a:srgbClr val="3B3D40"/>
                      </a:solidFill>
                      <a:prstDash val="solid"/>
                      <a:round/>
                      <a:headEnd type="none" w="med" len="med"/>
                      <a:tailEnd type="none" w="med" len="med"/>
                    </a:lnL>
                    <a:lnR w="12700" cap="flat" cmpd="sng" algn="ctr">
                      <a:solidFill>
                        <a:srgbClr val="3B3D40"/>
                      </a:solidFill>
                      <a:prstDash val="solid"/>
                      <a:round/>
                      <a:headEnd type="none" w="med" len="med"/>
                      <a:tailEnd type="none" w="med" len="med"/>
                    </a:lnR>
                    <a:lnT w="12700" cap="flat" cmpd="sng" algn="ctr">
                      <a:solidFill>
                        <a:srgbClr val="3B3D40"/>
                      </a:solidFill>
                      <a:prstDash val="solid"/>
                      <a:round/>
                      <a:headEnd type="none" w="med" len="med"/>
                      <a:tailEnd type="none" w="med" len="med"/>
                    </a:lnT>
                    <a:lnB w="12700" cap="flat" cmpd="sng" algn="ctr">
                      <a:solidFill>
                        <a:srgbClr val="3B3D40"/>
                      </a:solidFill>
                      <a:prstDash val="solid"/>
                      <a:round/>
                      <a:headEnd type="none" w="med" len="med"/>
                      <a:tailEnd type="none" w="med" len="med"/>
                    </a:lnB>
                    <a:lnTlToBr w="12700" cmpd="sng">
                      <a:noFill/>
                      <a:prstDash val="solid"/>
                    </a:lnTlToBr>
                    <a:lnBlToTr w="12700" cmpd="sng">
                      <a:noFill/>
                      <a:prstDash val="solid"/>
                    </a:lnBlToTr>
                    <a:solidFill>
                      <a:schemeClr val="bg2">
                        <a:lumMod val="25000"/>
                        <a:lumOff val="75000"/>
                      </a:schemeClr>
                    </a:solidFill>
                  </a:tcPr>
                </a:tc>
                <a:tc>
                  <a:txBody>
                    <a:bodyPr/>
                    <a:lstStyle/>
                    <a:p>
                      <a:pPr algn="ctr"/>
                      <a:r>
                        <a:rPr lang="en-US" dirty="0">
                          <a:solidFill>
                            <a:srgbClr val="3B3D40"/>
                          </a:solidFill>
                        </a:rPr>
                        <a:t>4</a:t>
                      </a:r>
                    </a:p>
                  </a:txBody>
                  <a:tcPr>
                    <a:lnL w="12700" cap="flat" cmpd="sng" algn="ctr">
                      <a:solidFill>
                        <a:srgbClr val="3B3D40"/>
                      </a:solidFill>
                      <a:prstDash val="solid"/>
                      <a:round/>
                      <a:headEnd type="none" w="med" len="med"/>
                      <a:tailEnd type="none" w="med" len="med"/>
                    </a:lnL>
                    <a:lnR w="12700" cap="flat" cmpd="sng" algn="ctr">
                      <a:solidFill>
                        <a:srgbClr val="3B3D40"/>
                      </a:solidFill>
                      <a:prstDash val="solid"/>
                      <a:round/>
                      <a:headEnd type="none" w="med" len="med"/>
                      <a:tailEnd type="none" w="med" len="med"/>
                    </a:lnR>
                    <a:lnT w="12700" cap="flat" cmpd="sng" algn="ctr">
                      <a:solidFill>
                        <a:srgbClr val="3B3D40"/>
                      </a:solidFill>
                      <a:prstDash val="solid"/>
                      <a:round/>
                      <a:headEnd type="none" w="med" len="med"/>
                      <a:tailEnd type="none" w="med" len="med"/>
                    </a:lnT>
                    <a:lnB w="12700" cap="flat" cmpd="sng" algn="ctr">
                      <a:solidFill>
                        <a:srgbClr val="3B3D40"/>
                      </a:solidFill>
                      <a:prstDash val="solid"/>
                      <a:round/>
                      <a:headEnd type="none" w="med" len="med"/>
                      <a:tailEnd type="none" w="med" len="med"/>
                    </a:lnB>
                    <a:lnTlToBr w="12700" cmpd="sng">
                      <a:noFill/>
                      <a:prstDash val="solid"/>
                    </a:lnTlToBr>
                    <a:lnBlToTr w="12700" cmpd="sng">
                      <a:noFill/>
                      <a:prstDash val="solid"/>
                    </a:lnBlToTr>
                    <a:solidFill>
                      <a:schemeClr val="bg2">
                        <a:lumMod val="25000"/>
                        <a:lumOff val="75000"/>
                      </a:schemeClr>
                    </a:solidFill>
                  </a:tcPr>
                </a:tc>
                <a:tc>
                  <a:txBody>
                    <a:bodyPr/>
                    <a:lstStyle/>
                    <a:p>
                      <a:pPr algn="ctr"/>
                      <a:r>
                        <a:rPr lang="en-US" dirty="0">
                          <a:solidFill>
                            <a:srgbClr val="3B3D40"/>
                          </a:solidFill>
                        </a:rPr>
                        <a:t>A</a:t>
                      </a:r>
                    </a:p>
                  </a:txBody>
                  <a:tcPr>
                    <a:lnL w="12700" cap="flat" cmpd="sng" algn="ctr">
                      <a:solidFill>
                        <a:srgbClr val="3B3D40"/>
                      </a:solidFill>
                      <a:prstDash val="solid"/>
                      <a:round/>
                      <a:headEnd type="none" w="med" len="med"/>
                      <a:tailEnd type="none" w="med" len="med"/>
                    </a:lnL>
                    <a:lnR w="12700" cap="flat" cmpd="sng" algn="ctr">
                      <a:solidFill>
                        <a:srgbClr val="3B3D40"/>
                      </a:solidFill>
                      <a:prstDash val="solid"/>
                      <a:round/>
                      <a:headEnd type="none" w="med" len="med"/>
                      <a:tailEnd type="none" w="med" len="med"/>
                    </a:lnR>
                    <a:lnT w="12700" cap="flat" cmpd="sng" algn="ctr">
                      <a:solidFill>
                        <a:srgbClr val="3B3D40"/>
                      </a:solidFill>
                      <a:prstDash val="solid"/>
                      <a:round/>
                      <a:headEnd type="none" w="med" len="med"/>
                      <a:tailEnd type="none" w="med" len="med"/>
                    </a:lnT>
                    <a:lnB w="12700" cap="flat" cmpd="sng" algn="ctr">
                      <a:solidFill>
                        <a:srgbClr val="3B3D4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rgbClr val="3B3D40"/>
                          </a:solidFill>
                        </a:rPr>
                        <a:t>C</a:t>
                      </a:r>
                    </a:p>
                  </a:txBody>
                  <a:tcPr>
                    <a:lnL w="12700" cap="flat" cmpd="sng" algn="ctr">
                      <a:solidFill>
                        <a:srgbClr val="3B3D40"/>
                      </a:solidFill>
                      <a:prstDash val="solid"/>
                      <a:round/>
                      <a:headEnd type="none" w="med" len="med"/>
                      <a:tailEnd type="none" w="med" len="med"/>
                    </a:lnL>
                    <a:lnR w="12700" cap="flat" cmpd="sng" algn="ctr">
                      <a:solidFill>
                        <a:srgbClr val="3B3D40"/>
                      </a:solidFill>
                      <a:prstDash val="solid"/>
                      <a:round/>
                      <a:headEnd type="none" w="med" len="med"/>
                      <a:tailEnd type="none" w="med" len="med"/>
                    </a:lnR>
                    <a:lnT w="12700" cap="flat" cmpd="sng" algn="ctr">
                      <a:solidFill>
                        <a:srgbClr val="3B3D40"/>
                      </a:solidFill>
                      <a:prstDash val="solid"/>
                      <a:round/>
                      <a:headEnd type="none" w="med" len="med"/>
                      <a:tailEnd type="none" w="med" len="med"/>
                    </a:lnT>
                    <a:lnB w="12700" cap="flat" cmpd="sng" algn="ctr">
                      <a:solidFill>
                        <a:srgbClr val="3B3D4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rgbClr val="3B3D40"/>
                          </a:solidFill>
                        </a:rPr>
                        <a:t>D</a:t>
                      </a:r>
                    </a:p>
                  </a:txBody>
                  <a:tcPr>
                    <a:lnL w="12700" cap="flat" cmpd="sng" algn="ctr">
                      <a:solidFill>
                        <a:srgbClr val="3B3D40"/>
                      </a:solidFill>
                      <a:prstDash val="solid"/>
                      <a:round/>
                      <a:headEnd type="none" w="med" len="med"/>
                      <a:tailEnd type="none" w="med" len="med"/>
                    </a:lnL>
                    <a:lnR w="12700" cap="flat" cmpd="sng" algn="ctr">
                      <a:solidFill>
                        <a:srgbClr val="3B3D40"/>
                      </a:solidFill>
                      <a:prstDash val="solid"/>
                      <a:round/>
                      <a:headEnd type="none" w="med" len="med"/>
                      <a:tailEnd type="none" w="med" len="med"/>
                    </a:lnR>
                    <a:lnT w="12700" cap="flat" cmpd="sng" algn="ctr">
                      <a:solidFill>
                        <a:srgbClr val="3B3D40"/>
                      </a:solidFill>
                      <a:prstDash val="solid"/>
                      <a:round/>
                      <a:headEnd type="none" w="med" len="med"/>
                      <a:tailEnd type="none" w="med" len="med"/>
                    </a:lnT>
                    <a:lnB w="12700" cap="flat" cmpd="sng" algn="ctr">
                      <a:solidFill>
                        <a:srgbClr val="3B3D4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rgbClr val="3B3D40"/>
                          </a:solidFill>
                        </a:rPr>
                        <a:t>1</a:t>
                      </a:r>
                    </a:p>
                  </a:txBody>
                  <a:tcPr>
                    <a:lnL w="12700" cap="flat" cmpd="sng" algn="ctr">
                      <a:solidFill>
                        <a:srgbClr val="3B3D40"/>
                      </a:solidFill>
                      <a:prstDash val="solid"/>
                      <a:round/>
                      <a:headEnd type="none" w="med" len="med"/>
                      <a:tailEnd type="none" w="med" len="med"/>
                    </a:lnL>
                    <a:lnR w="12700" cap="flat" cmpd="sng" algn="ctr">
                      <a:solidFill>
                        <a:srgbClr val="3B3D40"/>
                      </a:solidFill>
                      <a:prstDash val="solid"/>
                      <a:round/>
                      <a:headEnd type="none" w="med" len="med"/>
                      <a:tailEnd type="none" w="med" len="med"/>
                    </a:lnR>
                    <a:lnT w="12700" cap="flat" cmpd="sng" algn="ctr">
                      <a:solidFill>
                        <a:srgbClr val="3B3D40"/>
                      </a:solidFill>
                      <a:prstDash val="solid"/>
                      <a:round/>
                      <a:headEnd type="none" w="med" len="med"/>
                      <a:tailEnd type="none" w="med" len="med"/>
                    </a:lnT>
                    <a:lnB w="12700" cap="flat" cmpd="sng" algn="ctr">
                      <a:solidFill>
                        <a:srgbClr val="3B3D4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rgbClr val="3B3D40"/>
                          </a:solidFill>
                        </a:rPr>
                        <a:t>3</a:t>
                      </a:r>
                    </a:p>
                  </a:txBody>
                  <a:tcPr>
                    <a:lnL w="12700" cap="flat" cmpd="sng" algn="ctr">
                      <a:solidFill>
                        <a:srgbClr val="3B3D40"/>
                      </a:solidFill>
                      <a:prstDash val="solid"/>
                      <a:round/>
                      <a:headEnd type="none" w="med" len="med"/>
                      <a:tailEnd type="none" w="med" len="med"/>
                    </a:lnL>
                    <a:lnR w="12700" cap="flat" cmpd="sng" algn="ctr">
                      <a:solidFill>
                        <a:srgbClr val="3B3D40"/>
                      </a:solidFill>
                      <a:prstDash val="solid"/>
                      <a:round/>
                      <a:headEnd type="none" w="med" len="med"/>
                      <a:tailEnd type="none" w="med" len="med"/>
                    </a:lnR>
                    <a:lnT w="12700" cap="flat" cmpd="sng" algn="ctr">
                      <a:solidFill>
                        <a:srgbClr val="3B3D40"/>
                      </a:solidFill>
                      <a:prstDash val="solid"/>
                      <a:round/>
                      <a:headEnd type="none" w="med" len="med"/>
                      <a:tailEnd type="none" w="med" len="med"/>
                    </a:lnT>
                    <a:lnB w="12700" cap="flat" cmpd="sng" algn="ctr">
                      <a:solidFill>
                        <a:srgbClr val="3B3D4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rgbClr val="3B3D40"/>
                          </a:solidFill>
                        </a:rPr>
                        <a:t>4</a:t>
                      </a:r>
                    </a:p>
                  </a:txBody>
                  <a:tcPr>
                    <a:lnL w="12700" cap="flat" cmpd="sng" algn="ctr">
                      <a:solidFill>
                        <a:srgbClr val="3B3D40"/>
                      </a:solidFill>
                      <a:prstDash val="solid"/>
                      <a:round/>
                      <a:headEnd type="none" w="med" len="med"/>
                      <a:tailEnd type="none" w="med" len="med"/>
                    </a:lnL>
                    <a:lnR w="12700" cap="flat" cmpd="sng" algn="ctr">
                      <a:solidFill>
                        <a:srgbClr val="3B3D40"/>
                      </a:solidFill>
                      <a:prstDash val="solid"/>
                      <a:round/>
                      <a:headEnd type="none" w="med" len="med"/>
                      <a:tailEnd type="none" w="med" len="med"/>
                    </a:lnR>
                    <a:lnT w="12700" cap="flat" cmpd="sng" algn="ctr">
                      <a:solidFill>
                        <a:srgbClr val="3B3D40"/>
                      </a:solidFill>
                      <a:prstDash val="solid"/>
                      <a:round/>
                      <a:headEnd type="none" w="med" len="med"/>
                      <a:tailEnd type="none" w="med" len="med"/>
                    </a:lnT>
                    <a:lnB w="12700" cap="flat" cmpd="sng" algn="ctr">
                      <a:solidFill>
                        <a:srgbClr val="3B3D4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rgbClr val="3B3D40"/>
                          </a:solidFill>
                        </a:rPr>
                        <a:t>1</a:t>
                      </a:r>
                    </a:p>
                  </a:txBody>
                  <a:tcPr>
                    <a:lnL w="12700" cap="flat" cmpd="sng" algn="ctr">
                      <a:solidFill>
                        <a:srgbClr val="3B3D40"/>
                      </a:solidFill>
                      <a:prstDash val="solid"/>
                      <a:round/>
                      <a:headEnd type="none" w="med" len="med"/>
                      <a:tailEnd type="none" w="med" len="med"/>
                    </a:lnL>
                    <a:lnR w="12700" cap="flat" cmpd="sng" algn="ctr">
                      <a:solidFill>
                        <a:srgbClr val="3B3D40"/>
                      </a:solidFill>
                      <a:prstDash val="solid"/>
                      <a:round/>
                      <a:headEnd type="none" w="med" len="med"/>
                      <a:tailEnd type="none" w="med" len="med"/>
                    </a:lnR>
                    <a:lnT w="12700" cap="flat" cmpd="sng" algn="ctr">
                      <a:solidFill>
                        <a:srgbClr val="3B3D40"/>
                      </a:solidFill>
                      <a:prstDash val="solid"/>
                      <a:round/>
                      <a:headEnd type="none" w="med" len="med"/>
                      <a:tailEnd type="none" w="med" len="med"/>
                    </a:lnT>
                    <a:lnB w="12700" cap="flat" cmpd="sng" algn="ctr">
                      <a:solidFill>
                        <a:srgbClr val="3B3D4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rgbClr val="3B3D40"/>
                          </a:solidFill>
                        </a:rPr>
                        <a:t>4</a:t>
                      </a:r>
                    </a:p>
                  </a:txBody>
                  <a:tcPr>
                    <a:lnL w="12700" cap="flat" cmpd="sng" algn="ctr">
                      <a:solidFill>
                        <a:srgbClr val="3B3D40"/>
                      </a:solidFill>
                      <a:prstDash val="solid"/>
                      <a:round/>
                      <a:headEnd type="none" w="med" len="med"/>
                      <a:tailEnd type="none" w="med" len="med"/>
                    </a:lnL>
                    <a:lnR w="12700" cap="flat" cmpd="sng" algn="ctr">
                      <a:solidFill>
                        <a:srgbClr val="3B3D40"/>
                      </a:solidFill>
                      <a:prstDash val="solid"/>
                      <a:round/>
                      <a:headEnd type="none" w="med" len="med"/>
                      <a:tailEnd type="none" w="med" len="med"/>
                    </a:lnR>
                    <a:lnT w="12700" cap="flat" cmpd="sng" algn="ctr">
                      <a:solidFill>
                        <a:srgbClr val="3B3D40"/>
                      </a:solidFill>
                      <a:prstDash val="solid"/>
                      <a:round/>
                      <a:headEnd type="none" w="med" len="med"/>
                      <a:tailEnd type="none" w="med" len="med"/>
                    </a:lnT>
                    <a:lnB w="12700" cap="flat" cmpd="sng" algn="ctr">
                      <a:solidFill>
                        <a:srgbClr val="3B3D4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rgbClr val="3B3D40"/>
                          </a:solidFill>
                        </a:rPr>
                        <a:t>5</a:t>
                      </a:r>
                    </a:p>
                  </a:txBody>
                  <a:tcPr>
                    <a:lnL w="12700" cap="flat" cmpd="sng" algn="ctr">
                      <a:solidFill>
                        <a:srgbClr val="3B3D40"/>
                      </a:solidFill>
                      <a:prstDash val="solid"/>
                      <a:round/>
                      <a:headEnd type="none" w="med" len="med"/>
                      <a:tailEnd type="none" w="med" len="med"/>
                    </a:lnL>
                    <a:lnR w="12700" cap="flat" cmpd="sng" algn="ctr">
                      <a:solidFill>
                        <a:srgbClr val="3B3D40"/>
                      </a:solidFill>
                      <a:prstDash val="solid"/>
                      <a:round/>
                      <a:headEnd type="none" w="med" len="med"/>
                      <a:tailEnd type="none" w="med" len="med"/>
                    </a:lnR>
                    <a:lnT w="12700" cap="flat" cmpd="sng" algn="ctr">
                      <a:solidFill>
                        <a:srgbClr val="3B3D40"/>
                      </a:solidFill>
                      <a:prstDash val="solid"/>
                      <a:round/>
                      <a:headEnd type="none" w="med" len="med"/>
                      <a:tailEnd type="none" w="med" len="med"/>
                    </a:lnT>
                    <a:lnB w="12700" cap="flat" cmpd="sng" algn="ctr">
                      <a:solidFill>
                        <a:srgbClr val="3B3D4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rgbClr val="3B3D40"/>
                          </a:solidFill>
                        </a:rPr>
                        <a:t>1</a:t>
                      </a:r>
                    </a:p>
                  </a:txBody>
                  <a:tcPr>
                    <a:lnL w="12700" cap="flat" cmpd="sng" algn="ctr">
                      <a:solidFill>
                        <a:srgbClr val="3B3D40"/>
                      </a:solidFill>
                      <a:prstDash val="solid"/>
                      <a:round/>
                      <a:headEnd type="none" w="med" len="med"/>
                      <a:tailEnd type="none" w="med" len="med"/>
                    </a:lnL>
                    <a:lnR w="12700" cap="flat" cmpd="sng" algn="ctr">
                      <a:solidFill>
                        <a:srgbClr val="3B3D40"/>
                      </a:solidFill>
                      <a:prstDash val="solid"/>
                      <a:round/>
                      <a:headEnd type="none" w="med" len="med"/>
                      <a:tailEnd type="none" w="med" len="med"/>
                    </a:lnR>
                    <a:lnT w="12700" cap="flat" cmpd="sng" algn="ctr">
                      <a:solidFill>
                        <a:srgbClr val="3B3D40"/>
                      </a:solidFill>
                      <a:prstDash val="solid"/>
                      <a:round/>
                      <a:headEnd type="none" w="med" len="med"/>
                      <a:tailEnd type="none" w="med" len="med"/>
                    </a:lnT>
                    <a:lnB w="12700" cap="flat" cmpd="sng" algn="ctr">
                      <a:solidFill>
                        <a:srgbClr val="3B3D4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rgbClr val="3B3D40"/>
                          </a:solidFill>
                        </a:rPr>
                        <a:t>4</a:t>
                      </a:r>
                    </a:p>
                  </a:txBody>
                  <a:tcPr>
                    <a:lnL w="12700" cap="flat" cmpd="sng" algn="ctr">
                      <a:solidFill>
                        <a:srgbClr val="3B3D40"/>
                      </a:solidFill>
                      <a:prstDash val="solid"/>
                      <a:round/>
                      <a:headEnd type="none" w="med" len="med"/>
                      <a:tailEnd type="none" w="med" len="med"/>
                    </a:lnL>
                    <a:lnR w="12700" cap="flat" cmpd="sng" algn="ctr">
                      <a:solidFill>
                        <a:srgbClr val="3B3D40"/>
                      </a:solidFill>
                      <a:prstDash val="solid"/>
                      <a:round/>
                      <a:headEnd type="none" w="med" len="med"/>
                      <a:tailEnd type="none" w="med" len="med"/>
                    </a:lnR>
                    <a:lnT w="12700" cap="flat" cmpd="sng" algn="ctr">
                      <a:solidFill>
                        <a:srgbClr val="3B3D40"/>
                      </a:solidFill>
                      <a:prstDash val="solid"/>
                      <a:round/>
                      <a:headEnd type="none" w="med" len="med"/>
                      <a:tailEnd type="none" w="med" len="med"/>
                    </a:lnT>
                    <a:lnB w="12700" cap="flat" cmpd="sng" algn="ctr">
                      <a:solidFill>
                        <a:srgbClr val="3B3D4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rgbClr val="3B3D40"/>
                          </a:solidFill>
                        </a:rPr>
                        <a:t>…</a:t>
                      </a:r>
                    </a:p>
                  </a:txBody>
                  <a:tcPr>
                    <a:lnL w="12700" cap="flat" cmpd="sng" algn="ctr">
                      <a:solidFill>
                        <a:srgbClr val="3B3D40"/>
                      </a:solidFill>
                      <a:prstDash val="solid"/>
                      <a:round/>
                      <a:headEnd type="none" w="med" len="med"/>
                      <a:tailEnd type="none" w="med" len="med"/>
                    </a:lnL>
                    <a:lnR w="12700" cap="flat" cmpd="sng" algn="ctr">
                      <a:solidFill>
                        <a:srgbClr val="3B3D40"/>
                      </a:solidFill>
                      <a:prstDash val="solid"/>
                      <a:round/>
                      <a:headEnd type="none" w="med" len="med"/>
                      <a:tailEnd type="none" w="med" len="med"/>
                    </a:lnR>
                    <a:lnT w="12700" cap="flat" cmpd="sng" algn="ctr">
                      <a:solidFill>
                        <a:srgbClr val="3B3D40"/>
                      </a:solidFill>
                      <a:prstDash val="solid"/>
                      <a:round/>
                      <a:headEnd type="none" w="med" len="med"/>
                      <a:tailEnd type="none" w="med" len="med"/>
                    </a:lnT>
                    <a:lnB w="12700" cap="flat" cmpd="sng" algn="ctr">
                      <a:solidFill>
                        <a:srgbClr val="3B3D4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98128269"/>
                  </a:ext>
                </a:extLst>
              </a:tr>
            </a:tbl>
          </a:graphicData>
        </a:graphic>
      </p:graphicFrame>
      <p:sp>
        <p:nvSpPr>
          <p:cNvPr id="23" name="TextBox 22">
            <a:extLst>
              <a:ext uri="{FF2B5EF4-FFF2-40B4-BE49-F238E27FC236}">
                <a16:creationId xmlns:a16="http://schemas.microsoft.com/office/drawing/2014/main" id="{70200838-05A5-D5FF-7F9A-71A4A3FED122}"/>
              </a:ext>
            </a:extLst>
          </p:cNvPr>
          <p:cNvSpPr txBox="1"/>
          <p:nvPr/>
        </p:nvSpPr>
        <p:spPr>
          <a:xfrm>
            <a:off x="111760" y="3791757"/>
            <a:ext cx="3840480" cy="923330"/>
          </a:xfrm>
          <a:prstGeom prst="rect">
            <a:avLst/>
          </a:prstGeom>
          <a:noFill/>
        </p:spPr>
        <p:txBody>
          <a:bodyPr wrap="square" rtlCol="0">
            <a:spAutoFit/>
          </a:bodyPr>
          <a:lstStyle/>
          <a:p>
            <a:pPr algn="ctr"/>
            <a:r>
              <a:rPr lang="en-US" b="1" dirty="0">
                <a:solidFill>
                  <a:srgbClr val="3B3D40"/>
                </a:solidFill>
              </a:rPr>
              <a:t>Message Type Identifier (MTI)</a:t>
            </a:r>
          </a:p>
          <a:p>
            <a:pPr algn="ctr"/>
            <a:r>
              <a:rPr lang="en-US" sz="1200" b="1" dirty="0">
                <a:solidFill>
                  <a:srgbClr val="3B3D40"/>
                </a:solidFill>
              </a:rPr>
              <a:t>This encodes who is sending the message, why, what they would like to do, and what standard this message conforms to.</a:t>
            </a:r>
          </a:p>
        </p:txBody>
      </p:sp>
      <p:sp>
        <p:nvSpPr>
          <p:cNvPr id="24" name="TextBox 23">
            <a:extLst>
              <a:ext uri="{FF2B5EF4-FFF2-40B4-BE49-F238E27FC236}">
                <a16:creationId xmlns:a16="http://schemas.microsoft.com/office/drawing/2014/main" id="{5FBF4CCA-EF0B-4FA5-13ED-150725F14EDA}"/>
              </a:ext>
            </a:extLst>
          </p:cNvPr>
          <p:cNvSpPr txBox="1"/>
          <p:nvPr/>
        </p:nvSpPr>
        <p:spPr>
          <a:xfrm>
            <a:off x="4175760" y="3791757"/>
            <a:ext cx="3840480" cy="1477328"/>
          </a:xfrm>
          <a:prstGeom prst="rect">
            <a:avLst/>
          </a:prstGeom>
          <a:noFill/>
        </p:spPr>
        <p:txBody>
          <a:bodyPr wrap="square" rtlCol="0">
            <a:spAutoFit/>
          </a:bodyPr>
          <a:lstStyle/>
          <a:p>
            <a:pPr algn="ctr"/>
            <a:r>
              <a:rPr lang="en-US" b="1" dirty="0">
                <a:solidFill>
                  <a:srgbClr val="3B3D40"/>
                </a:solidFill>
              </a:rPr>
              <a:t>Primary Bitmap</a:t>
            </a:r>
          </a:p>
          <a:p>
            <a:pPr algn="ctr"/>
            <a:r>
              <a:rPr lang="en-US" sz="1200" b="1" dirty="0">
                <a:solidFill>
                  <a:srgbClr val="3B3D40"/>
                </a:solidFill>
              </a:rPr>
              <a:t>This is a 64 bit map indicating which fields have been provided in this message. These first 64 bits here have been encoded into a 16 character long hexadecimal string. These first bitmap is called the primary bitmap and is mandatory. Up to a total of 3 bitmaps can be contained in a single message though more than 2 is rare.</a:t>
            </a:r>
          </a:p>
        </p:txBody>
      </p:sp>
      <p:sp>
        <p:nvSpPr>
          <p:cNvPr id="25" name="TextBox 24">
            <a:extLst>
              <a:ext uri="{FF2B5EF4-FFF2-40B4-BE49-F238E27FC236}">
                <a16:creationId xmlns:a16="http://schemas.microsoft.com/office/drawing/2014/main" id="{06283EB1-DE27-243F-E7B8-38CCECC73A7E}"/>
              </a:ext>
            </a:extLst>
          </p:cNvPr>
          <p:cNvSpPr txBox="1"/>
          <p:nvPr/>
        </p:nvSpPr>
        <p:spPr>
          <a:xfrm>
            <a:off x="8239760" y="3791757"/>
            <a:ext cx="3840480" cy="1477328"/>
          </a:xfrm>
          <a:prstGeom prst="rect">
            <a:avLst/>
          </a:prstGeom>
          <a:noFill/>
        </p:spPr>
        <p:txBody>
          <a:bodyPr wrap="square" rtlCol="0">
            <a:spAutoFit/>
          </a:bodyPr>
          <a:lstStyle/>
          <a:p>
            <a:pPr algn="ctr"/>
            <a:r>
              <a:rPr lang="en-US" b="1" dirty="0">
                <a:solidFill>
                  <a:srgbClr val="3B3D40"/>
                </a:solidFill>
              </a:rPr>
              <a:t>Data Elements</a:t>
            </a:r>
            <a:endParaRPr lang="en-US" sz="1600" b="1" dirty="0">
              <a:solidFill>
                <a:srgbClr val="3B3D40"/>
              </a:solidFill>
            </a:endParaRPr>
          </a:p>
          <a:p>
            <a:pPr algn="ctr"/>
            <a:r>
              <a:rPr lang="en-US" sz="1200" b="1" dirty="0">
                <a:solidFill>
                  <a:srgbClr val="3B3D40"/>
                </a:solidFill>
              </a:rPr>
              <a:t>This is the actual payload associated with the metadata listed in the bitmap. It conforms to fields of fixed widths so the data can be verified for accuracy and that it was transmitted error free. This data can be decoded to match all of the data fields provided by the primary bit map.</a:t>
            </a:r>
          </a:p>
        </p:txBody>
      </p:sp>
      <p:cxnSp>
        <p:nvCxnSpPr>
          <p:cNvPr id="26" name="Straight Connector 25">
            <a:extLst>
              <a:ext uri="{FF2B5EF4-FFF2-40B4-BE49-F238E27FC236}">
                <a16:creationId xmlns:a16="http://schemas.microsoft.com/office/drawing/2014/main" id="{864F894B-AC10-B3E8-61F2-BD38CE39CF9B}"/>
              </a:ext>
            </a:extLst>
          </p:cNvPr>
          <p:cNvCxnSpPr>
            <a:cxnSpLocks/>
          </p:cNvCxnSpPr>
          <p:nvPr/>
        </p:nvCxnSpPr>
        <p:spPr>
          <a:xfrm>
            <a:off x="4064000" y="3791757"/>
            <a:ext cx="0" cy="1645920"/>
          </a:xfrm>
          <a:prstGeom prst="line">
            <a:avLst/>
          </a:prstGeom>
          <a:ln w="9525">
            <a:solidFill>
              <a:srgbClr val="3B3D40">
                <a:alpha val="26275"/>
              </a:srgb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97370190-0D8E-E7D6-0286-F6E99760E66D}"/>
              </a:ext>
            </a:extLst>
          </p:cNvPr>
          <p:cNvCxnSpPr>
            <a:cxnSpLocks/>
          </p:cNvCxnSpPr>
          <p:nvPr/>
        </p:nvCxnSpPr>
        <p:spPr>
          <a:xfrm>
            <a:off x="8128000" y="3791757"/>
            <a:ext cx="0" cy="1645920"/>
          </a:xfrm>
          <a:prstGeom prst="line">
            <a:avLst/>
          </a:prstGeom>
          <a:ln w="9525">
            <a:solidFill>
              <a:srgbClr val="3B3D40">
                <a:alpha val="26275"/>
              </a:srgbClr>
            </a:solidFill>
          </a:ln>
        </p:spPr>
        <p:style>
          <a:lnRef idx="1">
            <a:schemeClr val="accent1"/>
          </a:lnRef>
          <a:fillRef idx="0">
            <a:schemeClr val="accent1"/>
          </a:fillRef>
          <a:effectRef idx="0">
            <a:schemeClr val="accent1"/>
          </a:effectRef>
          <a:fontRef idx="minor">
            <a:schemeClr val="tx1"/>
          </a:fontRef>
        </p:style>
      </p:cxnSp>
      <p:sp>
        <p:nvSpPr>
          <p:cNvPr id="29" name="Right Brace 28">
            <a:extLst>
              <a:ext uri="{FF2B5EF4-FFF2-40B4-BE49-F238E27FC236}">
                <a16:creationId xmlns:a16="http://schemas.microsoft.com/office/drawing/2014/main" id="{18737D0E-9F1A-CDA8-5E7C-6B3BD69FD302}"/>
              </a:ext>
            </a:extLst>
          </p:cNvPr>
          <p:cNvSpPr/>
          <p:nvPr/>
        </p:nvSpPr>
        <p:spPr>
          <a:xfrm rot="5400000">
            <a:off x="1863834" y="2862936"/>
            <a:ext cx="336331" cy="1225881"/>
          </a:xfrm>
          <a:prstGeom prst="rightBrace">
            <a:avLst>
              <a:gd name="adj1" fmla="val 91122"/>
              <a:gd name="adj2" fmla="val 50000"/>
            </a:avLst>
          </a:prstGeom>
          <a:ln w="76200">
            <a:solidFill>
              <a:srgbClr val="3B3D4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0" name="Right Brace 29">
            <a:extLst>
              <a:ext uri="{FF2B5EF4-FFF2-40B4-BE49-F238E27FC236}">
                <a16:creationId xmlns:a16="http://schemas.microsoft.com/office/drawing/2014/main" id="{DB073160-58BB-E15F-A666-72AA10D0A0D3}"/>
              </a:ext>
            </a:extLst>
          </p:cNvPr>
          <p:cNvSpPr/>
          <p:nvPr/>
        </p:nvSpPr>
        <p:spPr>
          <a:xfrm rot="5400000">
            <a:off x="5064150" y="888499"/>
            <a:ext cx="336331" cy="5174755"/>
          </a:xfrm>
          <a:prstGeom prst="rightBrace">
            <a:avLst>
              <a:gd name="adj1" fmla="val 91122"/>
              <a:gd name="adj2" fmla="val 19575"/>
            </a:avLst>
          </a:prstGeom>
          <a:ln w="76200">
            <a:solidFill>
              <a:srgbClr val="3B3D4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1" name="Right Brace 30">
            <a:extLst>
              <a:ext uri="{FF2B5EF4-FFF2-40B4-BE49-F238E27FC236}">
                <a16:creationId xmlns:a16="http://schemas.microsoft.com/office/drawing/2014/main" id="{68187559-9326-2D4F-5F6C-7E1BBA99A9D7}"/>
              </a:ext>
            </a:extLst>
          </p:cNvPr>
          <p:cNvSpPr/>
          <p:nvPr/>
        </p:nvSpPr>
        <p:spPr>
          <a:xfrm rot="5400000">
            <a:off x="9720573" y="1406831"/>
            <a:ext cx="336331" cy="4138093"/>
          </a:xfrm>
          <a:prstGeom prst="rightBrace">
            <a:avLst>
              <a:gd name="adj1" fmla="val 91122"/>
              <a:gd name="adj2" fmla="val 41872"/>
            </a:avLst>
          </a:prstGeom>
          <a:ln w="76200">
            <a:solidFill>
              <a:srgbClr val="3B3D4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4" name="TextBox 33">
            <a:extLst>
              <a:ext uri="{FF2B5EF4-FFF2-40B4-BE49-F238E27FC236}">
                <a16:creationId xmlns:a16="http://schemas.microsoft.com/office/drawing/2014/main" id="{2213086C-AF5E-3297-3D3A-3C7085627859}"/>
              </a:ext>
            </a:extLst>
          </p:cNvPr>
          <p:cNvSpPr txBox="1"/>
          <p:nvPr/>
        </p:nvSpPr>
        <p:spPr>
          <a:xfrm>
            <a:off x="234186" y="2705477"/>
            <a:ext cx="1016545" cy="646331"/>
          </a:xfrm>
          <a:prstGeom prst="rect">
            <a:avLst/>
          </a:prstGeom>
          <a:noFill/>
        </p:spPr>
        <p:txBody>
          <a:bodyPr wrap="square">
            <a:spAutoFit/>
          </a:bodyPr>
          <a:lstStyle/>
          <a:p>
            <a:r>
              <a:rPr lang="en-US" b="1" dirty="0">
                <a:solidFill>
                  <a:srgbClr val="3B3D40"/>
                </a:solidFill>
              </a:rPr>
              <a:t>Example Message</a:t>
            </a:r>
            <a:endParaRPr lang="en-US" dirty="0"/>
          </a:p>
        </p:txBody>
      </p:sp>
    </p:spTree>
    <p:extLst>
      <p:ext uri="{BB962C8B-B14F-4D97-AF65-F5344CB8AC3E}">
        <p14:creationId xmlns:p14="http://schemas.microsoft.com/office/powerpoint/2010/main" val="222916420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E4E4E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B18EC-7933-446E-A750-8FCBDAD67CC3}"/>
              </a:ext>
            </a:extLst>
          </p:cNvPr>
          <p:cNvSpPr>
            <a:spLocks noGrp="1"/>
          </p:cNvSpPr>
          <p:nvPr>
            <p:ph type="title"/>
          </p:nvPr>
        </p:nvSpPr>
        <p:spPr>
          <a:xfrm>
            <a:off x="457200" y="252669"/>
            <a:ext cx="11304698" cy="1325563"/>
          </a:xfrm>
        </p:spPr>
        <p:txBody>
          <a:bodyPr>
            <a:noAutofit/>
          </a:bodyPr>
          <a:lstStyle/>
          <a:p>
            <a:r>
              <a:rPr lang="en-US" sz="2800" kern="0" dirty="0">
                <a:solidFill>
                  <a:srgbClr val="3B3D40"/>
                </a:solidFill>
                <a:latin typeface="Helvetica Neue" panose="02000503000000020004" pitchFamily="2" charset="0"/>
                <a:ea typeface="Helvetica Neue" panose="02000503000000020004" pitchFamily="2" charset="0"/>
                <a:cs typeface="Helvetica Neue" panose="02000503000000020004" pitchFamily="2" charset="0"/>
              </a:rPr>
              <a:t>The technical build is straightforward compared to the financial infrastructure. However, the complexity can be reduced by leveraging open source libraries and partners.</a:t>
            </a:r>
          </a:p>
        </p:txBody>
      </p:sp>
      <p:cxnSp>
        <p:nvCxnSpPr>
          <p:cNvPr id="5" name="Straight Connector 4">
            <a:extLst>
              <a:ext uri="{FF2B5EF4-FFF2-40B4-BE49-F238E27FC236}">
                <a16:creationId xmlns:a16="http://schemas.microsoft.com/office/drawing/2014/main" id="{97CA0D4F-9D96-1E01-622B-3705F205860F}"/>
              </a:ext>
            </a:extLst>
          </p:cNvPr>
          <p:cNvCxnSpPr>
            <a:cxnSpLocks/>
          </p:cNvCxnSpPr>
          <p:nvPr/>
        </p:nvCxnSpPr>
        <p:spPr>
          <a:xfrm>
            <a:off x="6086573" y="1906192"/>
            <a:ext cx="0" cy="4468969"/>
          </a:xfrm>
          <a:prstGeom prst="line">
            <a:avLst/>
          </a:prstGeom>
          <a:ln w="9525">
            <a:solidFill>
              <a:srgbClr val="3B3D40">
                <a:alpha val="26275"/>
              </a:srgbClr>
            </a:solidFill>
          </a:ln>
        </p:spPr>
        <p:style>
          <a:lnRef idx="1">
            <a:schemeClr val="accent1"/>
          </a:lnRef>
          <a:fillRef idx="0">
            <a:schemeClr val="accent1"/>
          </a:fillRef>
          <a:effectRef idx="0">
            <a:schemeClr val="accent1"/>
          </a:effectRef>
          <a:fontRef idx="minor">
            <a:schemeClr val="tx1"/>
          </a:fontRef>
        </p:style>
      </p:cxnSp>
      <p:sp>
        <p:nvSpPr>
          <p:cNvPr id="6" name="Text Placeholder 2">
            <a:extLst>
              <a:ext uri="{FF2B5EF4-FFF2-40B4-BE49-F238E27FC236}">
                <a16:creationId xmlns:a16="http://schemas.microsoft.com/office/drawing/2014/main" id="{3AA0F8CA-B617-FA3D-D5F4-BD2CE065228A}"/>
              </a:ext>
            </a:extLst>
          </p:cNvPr>
          <p:cNvSpPr txBox="1">
            <a:spLocks/>
          </p:cNvSpPr>
          <p:nvPr/>
        </p:nvSpPr>
        <p:spPr>
          <a:xfrm>
            <a:off x="332568" y="1718025"/>
            <a:ext cx="5486400" cy="445250"/>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ctr" defTabSz="412724" rtl="0" eaLnBrk="1" fontAlgn="auto" latinLnBrk="0" hangingPunct="0">
              <a:lnSpc>
                <a:spcPct val="8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rPr>
              <a:t>The technical implantation is relatively straightforward and can leverage several open source libraries. </a:t>
            </a:r>
          </a:p>
        </p:txBody>
      </p:sp>
      <p:cxnSp>
        <p:nvCxnSpPr>
          <p:cNvPr id="7" name="Straight Connector 6">
            <a:extLst>
              <a:ext uri="{FF2B5EF4-FFF2-40B4-BE49-F238E27FC236}">
                <a16:creationId xmlns:a16="http://schemas.microsoft.com/office/drawing/2014/main" id="{9903AFE3-BDCD-E7DF-ADF2-6C2CEC296C4B}"/>
              </a:ext>
            </a:extLst>
          </p:cNvPr>
          <p:cNvCxnSpPr>
            <a:cxnSpLocks/>
          </p:cNvCxnSpPr>
          <p:nvPr/>
        </p:nvCxnSpPr>
        <p:spPr>
          <a:xfrm>
            <a:off x="332568" y="2187170"/>
            <a:ext cx="5486400"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8" name="Text Placeholder 2">
            <a:extLst>
              <a:ext uri="{FF2B5EF4-FFF2-40B4-BE49-F238E27FC236}">
                <a16:creationId xmlns:a16="http://schemas.microsoft.com/office/drawing/2014/main" id="{B7CD4D59-4099-DA82-7D09-B54A43371C94}"/>
              </a:ext>
            </a:extLst>
          </p:cNvPr>
          <p:cNvSpPr txBox="1">
            <a:spLocks/>
          </p:cNvSpPr>
          <p:nvPr/>
        </p:nvSpPr>
        <p:spPr>
          <a:xfrm>
            <a:off x="6040464" y="1718025"/>
            <a:ext cx="6151536" cy="445250"/>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ctr" defTabSz="412724" rtl="0" eaLnBrk="1" fontAlgn="auto" latinLnBrk="0" hangingPunct="0">
              <a:lnSpc>
                <a:spcPct val="8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rPr>
              <a:t>Setting up the financial infrastructure is the more difficult challenge, but has been simplified thanks to modern tools.</a:t>
            </a:r>
          </a:p>
        </p:txBody>
      </p:sp>
      <p:cxnSp>
        <p:nvCxnSpPr>
          <p:cNvPr id="10" name="Straight Connector 9">
            <a:extLst>
              <a:ext uri="{FF2B5EF4-FFF2-40B4-BE49-F238E27FC236}">
                <a16:creationId xmlns:a16="http://schemas.microsoft.com/office/drawing/2014/main" id="{90EC3202-92C2-857E-DF7C-FE9C459E986F}"/>
              </a:ext>
            </a:extLst>
          </p:cNvPr>
          <p:cNvCxnSpPr>
            <a:cxnSpLocks/>
          </p:cNvCxnSpPr>
          <p:nvPr/>
        </p:nvCxnSpPr>
        <p:spPr>
          <a:xfrm>
            <a:off x="6373032" y="2187170"/>
            <a:ext cx="5486400"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C6668460-7937-F88C-35EF-388196D1C37D}"/>
              </a:ext>
            </a:extLst>
          </p:cNvPr>
          <p:cNvSpPr/>
          <p:nvPr/>
        </p:nvSpPr>
        <p:spPr>
          <a:xfrm>
            <a:off x="-112266" y="5734218"/>
            <a:ext cx="6096000" cy="954107"/>
          </a:xfrm>
          <a:prstGeom prst="rect">
            <a:avLst/>
          </a:prstGeom>
        </p:spPr>
        <p:txBody>
          <a:bodyPr wrap="square">
            <a:spAutoFit/>
          </a:bodyPr>
          <a:lstStyle/>
          <a:p>
            <a:pPr marL="227013"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3B3D40"/>
                </a:solidFill>
                <a:effectLst/>
                <a:uLnTx/>
                <a:uFillTx/>
                <a:latin typeface="Calibri" panose="020F0502020204030204"/>
                <a:ea typeface="+mn-ea"/>
                <a:cs typeface="+mn-cs"/>
              </a:rPr>
              <a:t>The next steps would be to build a prototype of the oracle and smart contract and deploy them to a substrate based </a:t>
            </a:r>
            <a:r>
              <a:rPr kumimoji="0" lang="en-US" sz="1400" b="0" i="0" u="none" strike="noStrike" kern="1200" cap="none" spc="0" normalizeH="0" baseline="0" noProof="0" dirty="0" err="1">
                <a:ln>
                  <a:noFill/>
                </a:ln>
                <a:solidFill>
                  <a:srgbClr val="3B3D40"/>
                </a:solidFill>
                <a:effectLst/>
                <a:uLnTx/>
                <a:uFillTx/>
                <a:latin typeface="Calibri" panose="020F0502020204030204"/>
                <a:ea typeface="+mn-ea"/>
                <a:cs typeface="+mn-cs"/>
              </a:rPr>
              <a:t>testnet</a:t>
            </a:r>
            <a:r>
              <a:rPr kumimoji="0" lang="en-US" sz="1400" b="0" i="0" u="none" strike="noStrike" kern="1200" cap="none" spc="0" normalizeH="0" baseline="0" noProof="0" dirty="0">
                <a:ln>
                  <a:noFill/>
                </a:ln>
                <a:solidFill>
                  <a:srgbClr val="3B3D40"/>
                </a:solidFill>
                <a:effectLst/>
                <a:uLnTx/>
                <a:uFillTx/>
                <a:latin typeface="Calibri" panose="020F0502020204030204"/>
                <a:ea typeface="+mn-ea"/>
                <a:cs typeface="+mn-cs"/>
              </a:rPr>
              <a:t>. The smart contract would adopt the open source ERC20R standard as a start, while the oracle can leverage </a:t>
            </a:r>
            <a:r>
              <a:rPr kumimoji="0" lang="en-US" sz="1400" b="0" i="0" u="none" strike="noStrike" kern="1200" cap="none" spc="0" normalizeH="0" baseline="0" noProof="0" dirty="0" err="1">
                <a:ln>
                  <a:noFill/>
                </a:ln>
                <a:solidFill>
                  <a:srgbClr val="3B3D40"/>
                </a:solidFill>
                <a:effectLst/>
                <a:uLnTx/>
                <a:uFillTx/>
                <a:latin typeface="Calibri" panose="020F0502020204030204"/>
                <a:ea typeface="+mn-ea"/>
                <a:cs typeface="+mn-cs"/>
              </a:rPr>
              <a:t>ope</a:t>
            </a:r>
            <a:r>
              <a:rPr lang="en-US" sz="1400" dirty="0">
                <a:solidFill>
                  <a:srgbClr val="3B3D40"/>
                </a:solidFill>
                <a:latin typeface="Calibri" panose="020F0502020204030204"/>
              </a:rPr>
              <a:t>n source ISO8583 Rust crates to speed development.</a:t>
            </a:r>
            <a:endParaRPr kumimoji="0" lang="en-US" sz="1400" b="0" i="0" u="none" strike="noStrike" kern="1200" cap="none" spc="0" normalizeH="0" baseline="0" noProof="0" dirty="0">
              <a:ln>
                <a:noFill/>
              </a:ln>
              <a:solidFill>
                <a:srgbClr val="3B3D40"/>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88648D56-EE43-C964-9751-C15C85A7909A}"/>
              </a:ext>
            </a:extLst>
          </p:cNvPr>
          <p:cNvSpPr/>
          <p:nvPr/>
        </p:nvSpPr>
        <p:spPr>
          <a:xfrm>
            <a:off x="6018081" y="5474367"/>
            <a:ext cx="6096000" cy="1384995"/>
          </a:xfrm>
          <a:prstGeom prst="rect">
            <a:avLst/>
          </a:prstGeom>
        </p:spPr>
        <p:txBody>
          <a:bodyPr>
            <a:spAutoFit/>
          </a:bodyPr>
          <a:lstStyle/>
          <a:p>
            <a:pPr marL="227013"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3B3D40"/>
                </a:solidFill>
                <a:effectLst/>
                <a:uLnTx/>
                <a:uFillTx/>
                <a:latin typeface="Calibri" panose="020F0502020204030204"/>
                <a:ea typeface="+mn-ea"/>
                <a:cs typeface="+mn-cs"/>
              </a:rPr>
              <a:t>While at first glance it might seem intimidating to set up financial infrastructure, the very recently launched banking-as-a-service infrastructure companies can dramatically simplify the process. </a:t>
            </a:r>
            <a:r>
              <a:rPr lang="en-US" sz="1400" dirty="0">
                <a:solidFill>
                  <a:srgbClr val="3B3D40"/>
                </a:solidFill>
                <a:latin typeface="Calibri" panose="020F0502020204030204"/>
              </a:rPr>
              <a:t>Lithic, for example, provides payment card issuance services primarily for “</a:t>
            </a:r>
            <a:r>
              <a:rPr lang="en-US" sz="1400" dirty="0" err="1">
                <a:solidFill>
                  <a:srgbClr val="3B3D40"/>
                </a:solidFill>
                <a:latin typeface="Calibri" panose="020F0502020204030204"/>
              </a:rPr>
              <a:t>neobanks</a:t>
            </a:r>
            <a:r>
              <a:rPr lang="en-US" sz="1400" dirty="0">
                <a:solidFill>
                  <a:srgbClr val="3B3D40"/>
                </a:solidFill>
                <a:latin typeface="Calibri" panose="020F0502020204030204"/>
              </a:rPr>
              <a:t>”, however these tools are the exact ones we require and can easily be repurposed for our purposes, dramatically reducing the build out required to reach MVP.</a:t>
            </a:r>
            <a:endParaRPr kumimoji="0" lang="en-US" sz="1400" b="0" i="0" u="none" strike="noStrike" kern="1200" cap="none" spc="0" normalizeH="0" baseline="0" noProof="0" dirty="0">
              <a:ln>
                <a:noFill/>
              </a:ln>
              <a:solidFill>
                <a:srgbClr val="3B3D40"/>
              </a:solidFill>
              <a:effectLst/>
              <a:uLnTx/>
              <a:uFillTx/>
              <a:latin typeface="Calibri" panose="020F0502020204030204"/>
              <a:ea typeface="+mn-ea"/>
              <a:cs typeface="+mn-cs"/>
            </a:endParaRPr>
          </a:p>
        </p:txBody>
      </p:sp>
      <p:pic>
        <p:nvPicPr>
          <p:cNvPr id="3" name="Picture 2">
            <a:extLst>
              <a:ext uri="{FF2B5EF4-FFF2-40B4-BE49-F238E27FC236}">
                <a16:creationId xmlns:a16="http://schemas.microsoft.com/office/drawing/2014/main" id="{A98DE4C4-40D2-7ED7-47F6-560DC333A5D0}"/>
              </a:ext>
            </a:extLst>
          </p:cNvPr>
          <p:cNvPicPr>
            <a:picLocks noChangeAspect="1"/>
          </p:cNvPicPr>
          <p:nvPr/>
        </p:nvPicPr>
        <p:blipFill>
          <a:blip r:embed="rId3"/>
          <a:stretch>
            <a:fillRect/>
          </a:stretch>
        </p:blipFill>
        <p:spPr>
          <a:xfrm>
            <a:off x="121191" y="2358167"/>
            <a:ext cx="3366807" cy="3032909"/>
          </a:xfrm>
          <a:prstGeom prst="rect">
            <a:avLst/>
          </a:prstGeom>
        </p:spPr>
      </p:pic>
      <p:pic>
        <p:nvPicPr>
          <p:cNvPr id="9" name="Picture 8">
            <a:extLst>
              <a:ext uri="{FF2B5EF4-FFF2-40B4-BE49-F238E27FC236}">
                <a16:creationId xmlns:a16="http://schemas.microsoft.com/office/drawing/2014/main" id="{99C3632B-0ED4-A9E1-BBD8-29013E2F982D}"/>
              </a:ext>
            </a:extLst>
          </p:cNvPr>
          <p:cNvPicPr>
            <a:picLocks noChangeAspect="1"/>
          </p:cNvPicPr>
          <p:nvPr/>
        </p:nvPicPr>
        <p:blipFill>
          <a:blip r:embed="rId4"/>
          <a:stretch>
            <a:fillRect/>
          </a:stretch>
        </p:blipFill>
        <p:spPr>
          <a:xfrm>
            <a:off x="2823621" y="2688772"/>
            <a:ext cx="3056094" cy="3045446"/>
          </a:xfrm>
          <a:prstGeom prst="rect">
            <a:avLst/>
          </a:prstGeom>
        </p:spPr>
      </p:pic>
      <p:pic>
        <p:nvPicPr>
          <p:cNvPr id="15" name="Picture 14">
            <a:extLst>
              <a:ext uri="{FF2B5EF4-FFF2-40B4-BE49-F238E27FC236}">
                <a16:creationId xmlns:a16="http://schemas.microsoft.com/office/drawing/2014/main" id="{13F524B3-D8FE-0DD9-2285-77EE8956489F}"/>
              </a:ext>
            </a:extLst>
          </p:cNvPr>
          <p:cNvPicPr>
            <a:picLocks noChangeAspect="1"/>
          </p:cNvPicPr>
          <p:nvPr/>
        </p:nvPicPr>
        <p:blipFill>
          <a:blip r:embed="rId5"/>
          <a:stretch>
            <a:fillRect/>
          </a:stretch>
        </p:blipFill>
        <p:spPr>
          <a:xfrm>
            <a:off x="7001745" y="2330640"/>
            <a:ext cx="3366807" cy="1740292"/>
          </a:xfrm>
          <a:prstGeom prst="rect">
            <a:avLst/>
          </a:prstGeom>
        </p:spPr>
      </p:pic>
      <p:pic>
        <p:nvPicPr>
          <p:cNvPr id="17" name="Picture 16">
            <a:extLst>
              <a:ext uri="{FF2B5EF4-FFF2-40B4-BE49-F238E27FC236}">
                <a16:creationId xmlns:a16="http://schemas.microsoft.com/office/drawing/2014/main" id="{C5149D5F-C801-1F50-D847-C9313957DA5C}"/>
              </a:ext>
            </a:extLst>
          </p:cNvPr>
          <p:cNvPicPr>
            <a:picLocks noChangeAspect="1"/>
          </p:cNvPicPr>
          <p:nvPr/>
        </p:nvPicPr>
        <p:blipFill>
          <a:blip r:embed="rId6"/>
          <a:stretch>
            <a:fillRect/>
          </a:stretch>
        </p:blipFill>
        <p:spPr>
          <a:xfrm>
            <a:off x="6373032" y="3754674"/>
            <a:ext cx="2919269" cy="1717070"/>
          </a:xfrm>
          <a:prstGeom prst="rect">
            <a:avLst/>
          </a:prstGeom>
        </p:spPr>
      </p:pic>
      <p:pic>
        <p:nvPicPr>
          <p:cNvPr id="19" name="Picture 18">
            <a:extLst>
              <a:ext uri="{FF2B5EF4-FFF2-40B4-BE49-F238E27FC236}">
                <a16:creationId xmlns:a16="http://schemas.microsoft.com/office/drawing/2014/main" id="{C47765D9-9EF3-7484-BFF9-24014424570B}"/>
              </a:ext>
            </a:extLst>
          </p:cNvPr>
          <p:cNvPicPr>
            <a:picLocks noChangeAspect="1"/>
          </p:cNvPicPr>
          <p:nvPr/>
        </p:nvPicPr>
        <p:blipFill>
          <a:blip r:embed="rId7"/>
          <a:stretch>
            <a:fillRect/>
          </a:stretch>
        </p:blipFill>
        <p:spPr>
          <a:xfrm>
            <a:off x="9509008" y="3073512"/>
            <a:ext cx="2252890" cy="1835948"/>
          </a:xfrm>
          <a:prstGeom prst="rect">
            <a:avLst/>
          </a:prstGeom>
        </p:spPr>
      </p:pic>
    </p:spTree>
    <p:extLst>
      <p:ext uri="{BB962C8B-B14F-4D97-AF65-F5344CB8AC3E}">
        <p14:creationId xmlns:p14="http://schemas.microsoft.com/office/powerpoint/2010/main" val="103762612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E4E4E4"/>
        </a:solidFill>
        <a:effectLst/>
      </p:bgPr>
    </p:bg>
    <p:spTree>
      <p:nvGrpSpPr>
        <p:cNvPr id="1" name=""/>
        <p:cNvGrpSpPr/>
        <p:nvPr/>
      </p:nvGrpSpPr>
      <p:grpSpPr>
        <a:xfrm>
          <a:off x="0" y="0"/>
          <a:ext cx="0" cy="0"/>
          <a:chOff x="0" y="0"/>
          <a:chExt cx="0" cy="0"/>
        </a:xfrm>
      </p:grpSpPr>
      <p:cxnSp>
        <p:nvCxnSpPr>
          <p:cNvPr id="68" name="Straight Connector 67">
            <a:extLst>
              <a:ext uri="{FF2B5EF4-FFF2-40B4-BE49-F238E27FC236}">
                <a16:creationId xmlns:a16="http://schemas.microsoft.com/office/drawing/2014/main" id="{65ACC28E-7CC6-DE9E-D684-A78A919BEFF6}"/>
              </a:ext>
            </a:extLst>
          </p:cNvPr>
          <p:cNvCxnSpPr>
            <a:cxnSpLocks/>
          </p:cNvCxnSpPr>
          <p:nvPr/>
        </p:nvCxnSpPr>
        <p:spPr>
          <a:xfrm>
            <a:off x="1389413" y="2519687"/>
            <a:ext cx="9681793" cy="0"/>
          </a:xfrm>
          <a:prstGeom prst="line">
            <a:avLst/>
          </a:prstGeom>
          <a:ln w="127000">
            <a:solidFill>
              <a:schemeClr val="accent5"/>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1EAB18EC-7933-446E-A750-8FCBDAD67CC3}"/>
              </a:ext>
            </a:extLst>
          </p:cNvPr>
          <p:cNvSpPr>
            <a:spLocks noGrp="1"/>
          </p:cNvSpPr>
          <p:nvPr>
            <p:ph type="title"/>
          </p:nvPr>
        </p:nvSpPr>
        <p:spPr>
          <a:xfrm>
            <a:off x="457200" y="252669"/>
            <a:ext cx="11304698" cy="1325563"/>
          </a:xfrm>
        </p:spPr>
        <p:txBody>
          <a:bodyPr>
            <a:noAutofit/>
          </a:bodyPr>
          <a:lstStyle/>
          <a:p>
            <a:r>
              <a:rPr lang="en-US" sz="2800" kern="0" dirty="0">
                <a:solidFill>
                  <a:srgbClr val="3B3D40"/>
                </a:solidFill>
                <a:latin typeface="Helvetica Neue" panose="02000503000000020004" pitchFamily="2" charset="0"/>
                <a:ea typeface="Helvetica Neue" panose="02000503000000020004" pitchFamily="2" charset="0"/>
                <a:cs typeface="Helvetica Neue" panose="02000503000000020004" pitchFamily="2" charset="0"/>
              </a:rPr>
              <a:t>The recommended next step would be to prove the technical feasibility by constructing an oracle that can accept ISO8583 messages and push them to a smart contract on a </a:t>
            </a:r>
            <a:r>
              <a:rPr lang="en-US" sz="2800" kern="0" dirty="0" err="1">
                <a:solidFill>
                  <a:srgbClr val="3B3D40"/>
                </a:solidFill>
                <a:latin typeface="Helvetica Neue" panose="02000503000000020004" pitchFamily="2" charset="0"/>
                <a:ea typeface="Helvetica Neue" panose="02000503000000020004" pitchFamily="2" charset="0"/>
                <a:cs typeface="Helvetica Neue" panose="02000503000000020004" pitchFamily="2" charset="0"/>
              </a:rPr>
              <a:t>testnet</a:t>
            </a:r>
            <a:r>
              <a:rPr lang="en-US" sz="2800" kern="0" dirty="0">
                <a:solidFill>
                  <a:srgbClr val="3B3D40"/>
                </a:solidFill>
                <a:latin typeface="Helvetica Neue" panose="02000503000000020004" pitchFamily="2" charset="0"/>
                <a:ea typeface="Helvetica Neue" panose="02000503000000020004" pitchFamily="2" charset="0"/>
                <a:cs typeface="Helvetica Neue" panose="02000503000000020004" pitchFamily="2" charset="0"/>
              </a:rPr>
              <a:t>.</a:t>
            </a:r>
          </a:p>
        </p:txBody>
      </p:sp>
      <p:sp>
        <p:nvSpPr>
          <p:cNvPr id="6" name="Text Placeholder 2">
            <a:extLst>
              <a:ext uri="{FF2B5EF4-FFF2-40B4-BE49-F238E27FC236}">
                <a16:creationId xmlns:a16="http://schemas.microsoft.com/office/drawing/2014/main" id="{3AA0F8CA-B617-FA3D-D5F4-BD2CE065228A}"/>
              </a:ext>
            </a:extLst>
          </p:cNvPr>
          <p:cNvSpPr txBox="1">
            <a:spLocks/>
          </p:cNvSpPr>
          <p:nvPr/>
        </p:nvSpPr>
        <p:spPr>
          <a:xfrm>
            <a:off x="429986" y="1647743"/>
            <a:ext cx="11332029" cy="445250"/>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ctr" defTabSz="412724" rtl="0" eaLnBrk="1" fontAlgn="auto" latinLnBrk="0" hangingPunct="0">
              <a:lnSpc>
                <a:spcPct val="8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rPr>
              <a:t>We recommend tackling the technical implantation first, then using banking-as-a service firms to issue a very small number of physical plastics that integrate directly with the oracle and </a:t>
            </a:r>
            <a:r>
              <a:rPr kumimoji="0" lang="en-US" sz="1600" b="0" i="0" u="none" strike="noStrike" kern="0" cap="none" spc="0" normalizeH="0" baseline="0" noProof="0" dirty="0" err="1">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rPr>
              <a:t>testnet</a:t>
            </a:r>
            <a:r>
              <a:rPr kumimoji="0" lang="en-US" sz="1600" b="0" i="0" u="none" strike="noStrike" kern="0" cap="none" spc="0" normalizeH="0" baseline="0" noProof="0" dirty="0">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rPr>
              <a:t> as a very limited initial test. </a:t>
            </a:r>
          </a:p>
        </p:txBody>
      </p:sp>
      <p:sp>
        <p:nvSpPr>
          <p:cNvPr id="47" name="Oval 46">
            <a:extLst>
              <a:ext uri="{FF2B5EF4-FFF2-40B4-BE49-F238E27FC236}">
                <a16:creationId xmlns:a16="http://schemas.microsoft.com/office/drawing/2014/main" id="{02B43EE6-0D20-4C19-C1B3-F311042CB10F}"/>
              </a:ext>
            </a:extLst>
          </p:cNvPr>
          <p:cNvSpPr>
            <a:spLocks noChangeAspect="1"/>
          </p:cNvSpPr>
          <p:nvPr/>
        </p:nvSpPr>
        <p:spPr>
          <a:xfrm flipH="1">
            <a:off x="2608943" y="2226982"/>
            <a:ext cx="585409" cy="585409"/>
          </a:xfrm>
          <a:prstGeom prst="ellipse">
            <a:avLst/>
          </a:prstGeom>
          <a:solidFill>
            <a:schemeClr val="accent2"/>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7859" tIns="8930" rIns="17859" bIns="893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Helvetica Neue" panose="02000503000000020004" pitchFamily="2" charset="0"/>
                <a:ea typeface="Helvetica Neue" panose="02000503000000020004" pitchFamily="2" charset="0"/>
                <a:cs typeface="Helvetica Neue" panose="02000503000000020004" pitchFamily="2" charset="0"/>
              </a:rPr>
              <a:t>1</a:t>
            </a:r>
          </a:p>
        </p:txBody>
      </p:sp>
      <p:sp>
        <p:nvSpPr>
          <p:cNvPr id="48" name="Oval 47">
            <a:extLst>
              <a:ext uri="{FF2B5EF4-FFF2-40B4-BE49-F238E27FC236}">
                <a16:creationId xmlns:a16="http://schemas.microsoft.com/office/drawing/2014/main" id="{9BF96115-EFDE-CDF6-0A95-F11E90B4D8F4}"/>
              </a:ext>
            </a:extLst>
          </p:cNvPr>
          <p:cNvSpPr>
            <a:spLocks noChangeAspect="1"/>
          </p:cNvSpPr>
          <p:nvPr/>
        </p:nvSpPr>
        <p:spPr>
          <a:xfrm flipH="1">
            <a:off x="5803295" y="2226982"/>
            <a:ext cx="585409" cy="585409"/>
          </a:xfrm>
          <a:prstGeom prst="ellipse">
            <a:avLst/>
          </a:prstGeom>
          <a:solidFill>
            <a:schemeClr val="accent2"/>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7859" tIns="8930" rIns="17859" bIns="893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white"/>
                </a:solidFill>
                <a:effectLst/>
                <a:uLnTx/>
                <a:uFillTx/>
                <a:latin typeface="Helvetica Neue" panose="02000503000000020004" pitchFamily="2" charset="0"/>
                <a:ea typeface="Helvetica Neue" panose="02000503000000020004" pitchFamily="2" charset="0"/>
                <a:cs typeface="Helvetica Neue" panose="02000503000000020004" pitchFamily="2" charset="0"/>
              </a:rPr>
              <a:t>2</a:t>
            </a:r>
          </a:p>
        </p:txBody>
      </p:sp>
      <p:sp>
        <p:nvSpPr>
          <p:cNvPr id="49" name="Oval 48">
            <a:extLst>
              <a:ext uri="{FF2B5EF4-FFF2-40B4-BE49-F238E27FC236}">
                <a16:creationId xmlns:a16="http://schemas.microsoft.com/office/drawing/2014/main" id="{3A1B2A5F-2BCE-A37E-ABCF-4DA877162CAC}"/>
              </a:ext>
            </a:extLst>
          </p:cNvPr>
          <p:cNvSpPr>
            <a:spLocks noChangeAspect="1"/>
          </p:cNvSpPr>
          <p:nvPr/>
        </p:nvSpPr>
        <p:spPr>
          <a:xfrm flipH="1">
            <a:off x="8997647" y="2226982"/>
            <a:ext cx="585409" cy="585409"/>
          </a:xfrm>
          <a:prstGeom prst="ellipse">
            <a:avLst/>
          </a:prstGeom>
          <a:solidFill>
            <a:schemeClr val="accent2"/>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7859" tIns="8930" rIns="17859" bIns="893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white"/>
                </a:solidFill>
                <a:effectLst/>
                <a:uLnTx/>
                <a:uFillTx/>
                <a:latin typeface="Helvetica Neue" panose="02000503000000020004" pitchFamily="2" charset="0"/>
                <a:ea typeface="Helvetica Neue" panose="02000503000000020004" pitchFamily="2" charset="0"/>
                <a:cs typeface="Helvetica Neue" panose="02000503000000020004" pitchFamily="2" charset="0"/>
              </a:rPr>
              <a:t>3</a:t>
            </a:r>
          </a:p>
        </p:txBody>
      </p:sp>
      <p:sp>
        <p:nvSpPr>
          <p:cNvPr id="53" name="Text Placeholder 32">
            <a:extLst>
              <a:ext uri="{FF2B5EF4-FFF2-40B4-BE49-F238E27FC236}">
                <a16:creationId xmlns:a16="http://schemas.microsoft.com/office/drawing/2014/main" id="{6A8A548B-0DA8-A49C-80DD-A734C2650F2B}"/>
              </a:ext>
            </a:extLst>
          </p:cNvPr>
          <p:cNvSpPr txBox="1">
            <a:spLocks/>
          </p:cNvSpPr>
          <p:nvPr/>
        </p:nvSpPr>
        <p:spPr>
          <a:xfrm>
            <a:off x="4724400" y="2909627"/>
            <a:ext cx="2743200" cy="1135981"/>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kumimoji="0" lang="en-US" sz="1400" b="1" i="0" u="none" strike="noStrike" kern="1200" cap="none" spc="0" normalizeH="0" baseline="0" noProof="0" dirty="0">
                <a:ln>
                  <a:noFill/>
                </a:ln>
                <a:solidFill>
                  <a:srgbClr val="555F63"/>
                </a:solidFill>
                <a:effectLst/>
                <a:uLnTx/>
                <a:uFillTx/>
                <a:latin typeface="Helvetica Neue" panose="02000503000000020004" pitchFamily="2" charset="0"/>
                <a:ea typeface="Helvetica Neue" panose="02000503000000020004" pitchFamily="2" charset="0"/>
                <a:cs typeface="Helvetica Neue" panose="02000503000000020004" pitchFamily="2" charset="0"/>
              </a:rPr>
              <a:t>Technical Build: Smart Contract</a:t>
            </a:r>
          </a:p>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sz="1200" dirty="0">
                <a:solidFill>
                  <a:srgbClr val="555F63"/>
                </a:solidFill>
                <a:latin typeface="Helvetica Neue" panose="02000503000000020004" pitchFamily="2" charset="0"/>
                <a:ea typeface="Helvetica Neue" panose="02000503000000020004" pitchFamily="2" charset="0"/>
                <a:cs typeface="Helvetica Neue" panose="02000503000000020004" pitchFamily="2" charset="0"/>
              </a:rPr>
              <a:t>Implement either a version of the ERC20R or an improved contract that has the ability to perform authorized transactions as well as reverse them, on demand, in accordance with the oracle.</a:t>
            </a:r>
            <a:endParaRPr kumimoji="0" lang="en-US" sz="1200" b="0" i="0" u="none" strike="noStrike" kern="1200" cap="none" spc="0" normalizeH="0" baseline="0" noProof="0" dirty="0">
              <a:ln>
                <a:noFill/>
              </a:ln>
              <a:solidFill>
                <a:srgbClr val="555F63"/>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54" name="Text Placeholder 32">
            <a:extLst>
              <a:ext uri="{FF2B5EF4-FFF2-40B4-BE49-F238E27FC236}">
                <a16:creationId xmlns:a16="http://schemas.microsoft.com/office/drawing/2014/main" id="{4DFE2CC3-A252-A7BE-FEE3-1F5A56B3E2A1}"/>
              </a:ext>
            </a:extLst>
          </p:cNvPr>
          <p:cNvSpPr txBox="1">
            <a:spLocks/>
          </p:cNvSpPr>
          <p:nvPr/>
        </p:nvSpPr>
        <p:spPr>
          <a:xfrm>
            <a:off x="1530047" y="2909627"/>
            <a:ext cx="2743200" cy="1105195"/>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kumimoji="0" lang="en-US" sz="1400" b="1" i="0" u="none" strike="noStrike" kern="1200" cap="none" spc="0" normalizeH="0" baseline="0" noProof="0" dirty="0">
                <a:ln>
                  <a:noFill/>
                </a:ln>
                <a:solidFill>
                  <a:srgbClr val="555F63"/>
                </a:solidFill>
                <a:effectLst/>
                <a:uLnTx/>
                <a:uFillTx/>
                <a:latin typeface="Helvetica Neue" panose="02000503000000020004" pitchFamily="2" charset="0"/>
                <a:ea typeface="Helvetica Neue" panose="02000503000000020004" pitchFamily="2" charset="0"/>
                <a:cs typeface="Helvetica Neue" panose="02000503000000020004" pitchFamily="2" charset="0"/>
              </a:rPr>
              <a:t>Technical Build: Oracle</a:t>
            </a:r>
          </a:p>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sz="1200" dirty="0">
                <a:solidFill>
                  <a:srgbClr val="555F63"/>
                </a:solidFill>
                <a:latin typeface="Helvetica Neue" panose="02000503000000020004" pitchFamily="2" charset="0"/>
                <a:ea typeface="Helvetica Neue" panose="02000503000000020004" pitchFamily="2" charset="0"/>
                <a:cs typeface="Helvetica Neue" panose="02000503000000020004" pitchFamily="2" charset="0"/>
              </a:rPr>
              <a:t>Develop an opensource API platform that can that can accept randomly generated, fake ISO8583 transactions and authorize them through an oracle for execution on-chain.</a:t>
            </a:r>
            <a:endParaRPr kumimoji="0" lang="en-US" sz="1200" b="0" i="0" u="none" strike="noStrike" kern="1200" cap="none" spc="0" normalizeH="0" baseline="0" noProof="0" dirty="0">
              <a:ln>
                <a:noFill/>
              </a:ln>
              <a:solidFill>
                <a:srgbClr val="555F63"/>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55" name="Text Placeholder 32">
            <a:extLst>
              <a:ext uri="{FF2B5EF4-FFF2-40B4-BE49-F238E27FC236}">
                <a16:creationId xmlns:a16="http://schemas.microsoft.com/office/drawing/2014/main" id="{FDF54A13-15E1-CDF5-393E-7201616EBFA6}"/>
              </a:ext>
            </a:extLst>
          </p:cNvPr>
          <p:cNvSpPr txBox="1">
            <a:spLocks/>
          </p:cNvSpPr>
          <p:nvPr/>
        </p:nvSpPr>
        <p:spPr>
          <a:xfrm>
            <a:off x="8017652" y="2909627"/>
            <a:ext cx="2743200" cy="1135979"/>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kumimoji="0" lang="en-US" sz="1400" b="1" i="0" u="none" strike="noStrike" kern="1200" cap="none" spc="0" normalizeH="0" baseline="0" noProof="0" dirty="0">
                <a:ln>
                  <a:noFill/>
                </a:ln>
                <a:solidFill>
                  <a:srgbClr val="555F63"/>
                </a:solidFill>
                <a:effectLst/>
                <a:uLnTx/>
                <a:uFillTx/>
                <a:latin typeface="Helvetica Neue" panose="02000503000000020004" pitchFamily="2" charset="0"/>
                <a:ea typeface="Helvetica Neue" panose="02000503000000020004" pitchFamily="2" charset="0"/>
                <a:cs typeface="Helvetica Neue" panose="02000503000000020004" pitchFamily="2" charset="0"/>
              </a:rPr>
              <a:t>Technical Build: Deploy and Test</a:t>
            </a:r>
          </a:p>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solidFill>
                  <a:srgbClr val="555F63"/>
                </a:solidFill>
                <a:effectLst/>
                <a:uLnTx/>
                <a:uFillTx/>
                <a:latin typeface="Helvetica Neue" panose="02000503000000020004" pitchFamily="2" charset="0"/>
                <a:ea typeface="Helvetica Neue" panose="02000503000000020004" pitchFamily="2" charset="0"/>
                <a:cs typeface="Helvetica Neue" panose="02000503000000020004" pitchFamily="2" charset="0"/>
              </a:rPr>
              <a:t>These tools should be deployed to a </a:t>
            </a:r>
            <a:r>
              <a:rPr kumimoji="0" lang="en-US" sz="1200" b="0" i="0" u="none" strike="noStrike" kern="1200" cap="none" spc="0" normalizeH="0" baseline="0" noProof="0" dirty="0" err="1">
                <a:ln>
                  <a:noFill/>
                </a:ln>
                <a:solidFill>
                  <a:srgbClr val="555F63"/>
                </a:solidFill>
                <a:effectLst/>
                <a:uLnTx/>
                <a:uFillTx/>
                <a:latin typeface="Helvetica Neue" panose="02000503000000020004" pitchFamily="2" charset="0"/>
                <a:ea typeface="Helvetica Neue" panose="02000503000000020004" pitchFamily="2" charset="0"/>
                <a:cs typeface="Helvetica Neue" panose="02000503000000020004" pitchFamily="2" charset="0"/>
              </a:rPr>
              <a:t>testnet</a:t>
            </a:r>
            <a:r>
              <a:rPr kumimoji="0" lang="en-US" sz="1200" b="0" i="0" u="none" strike="noStrike" kern="1200" cap="none" spc="0" normalizeH="0" baseline="0" noProof="0" dirty="0">
                <a:ln>
                  <a:noFill/>
                </a:ln>
                <a:solidFill>
                  <a:srgbClr val="555F63"/>
                </a:solidFill>
                <a:effectLst/>
                <a:uLnTx/>
                <a:uFillTx/>
                <a:latin typeface="Helvetica Neue" panose="02000503000000020004" pitchFamily="2" charset="0"/>
                <a:ea typeface="Helvetica Neue" panose="02000503000000020004" pitchFamily="2" charset="0"/>
                <a:cs typeface="Helvetica Neue" panose="02000503000000020004" pitchFamily="2" charset="0"/>
              </a:rPr>
              <a:t>, and then opened to allow users and the internal team to test with artificially generated, fake ISO8583 messages routed to the API endpoint.</a:t>
            </a:r>
          </a:p>
        </p:txBody>
      </p:sp>
      <p:sp>
        <p:nvSpPr>
          <p:cNvPr id="56" name="Text Placeholder 32">
            <a:extLst>
              <a:ext uri="{FF2B5EF4-FFF2-40B4-BE49-F238E27FC236}">
                <a16:creationId xmlns:a16="http://schemas.microsoft.com/office/drawing/2014/main" id="{9620791C-2C00-EAED-0AB1-E8594A30CF33}"/>
              </a:ext>
            </a:extLst>
          </p:cNvPr>
          <p:cNvSpPr txBox="1">
            <a:spLocks/>
          </p:cNvSpPr>
          <p:nvPr/>
        </p:nvSpPr>
        <p:spPr>
          <a:xfrm>
            <a:off x="8017653" y="5228181"/>
            <a:ext cx="2926080" cy="1077218"/>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kumimoji="0" lang="en-US" sz="1400" b="1" i="0" u="none" strike="noStrike" kern="1200" cap="none" spc="0" normalizeH="0" baseline="0" noProof="0" dirty="0">
                <a:ln>
                  <a:noFill/>
                </a:ln>
                <a:solidFill>
                  <a:srgbClr val="555F63"/>
                </a:solidFill>
                <a:effectLst/>
                <a:uLnTx/>
                <a:uFillTx/>
                <a:latin typeface="Helvetica Neue" panose="02000503000000020004" pitchFamily="2" charset="0"/>
                <a:ea typeface="Helvetica Neue" panose="02000503000000020004" pitchFamily="2" charset="0"/>
                <a:cs typeface="Helvetica Neue" panose="02000503000000020004" pitchFamily="2" charset="0"/>
              </a:rPr>
              <a:t>Infrastructure: Issue the First Few Test Plastics</a:t>
            </a:r>
          </a:p>
          <a:p>
            <a:pPr marL="0" lvl="0" indent="0">
              <a:buNone/>
            </a:pPr>
            <a:r>
              <a:rPr kumimoji="0" lang="en-US" sz="1200" b="0" i="0" u="none" strike="noStrike" kern="1200" cap="none" spc="0" normalizeH="0" baseline="0" noProof="0" dirty="0">
                <a:ln>
                  <a:noFill/>
                </a:ln>
                <a:solidFill>
                  <a:srgbClr val="555F63"/>
                </a:solidFill>
                <a:effectLst/>
                <a:uLnTx/>
                <a:uFillTx/>
                <a:latin typeface="Helvetica Neue" panose="02000503000000020004" pitchFamily="2" charset="0"/>
                <a:ea typeface="Helvetica Neue" panose="02000503000000020004" pitchFamily="2" charset="0"/>
                <a:cs typeface="Helvetica Neue" panose="02000503000000020004" pitchFamily="2" charset="0"/>
              </a:rPr>
              <a:t>The next test would be to build and test infrastructure connections to that API endpoint. The fastest way, would </a:t>
            </a:r>
            <a:r>
              <a:rPr lang="en-US" sz="1200" dirty="0">
                <a:solidFill>
                  <a:srgbClr val="555F63"/>
                </a:solidFill>
                <a:latin typeface="Helvetica Neue" panose="02000503000000020004" pitchFamily="2" charset="0"/>
                <a:ea typeface="Helvetica Neue" panose="02000503000000020004" pitchFamily="2" charset="0"/>
                <a:cs typeface="Helvetica Neue" panose="02000503000000020004" pitchFamily="2" charset="0"/>
              </a:rPr>
              <a:t>be to partner with a banking-as-a-service provider that issue debit cards and route messages while serving as a BIN sponsor.</a:t>
            </a:r>
            <a:r>
              <a:rPr kumimoji="0" lang="en-US" sz="1200" b="0" i="0" u="none" strike="noStrike" kern="1200" cap="none" spc="0" normalizeH="0" baseline="0" noProof="0" dirty="0">
                <a:ln>
                  <a:noFill/>
                </a:ln>
                <a:solidFill>
                  <a:srgbClr val="555F63"/>
                </a:solidFill>
                <a:effectLst/>
                <a:uLnTx/>
                <a:uFillTx/>
                <a:latin typeface="Helvetica Neue" panose="02000503000000020004" pitchFamily="2" charset="0"/>
                <a:ea typeface="Helvetica Neue" panose="02000503000000020004" pitchFamily="2" charset="0"/>
                <a:cs typeface="Helvetica Neue" panose="02000503000000020004" pitchFamily="2" charset="0"/>
              </a:rPr>
              <a:t> </a:t>
            </a:r>
          </a:p>
        </p:txBody>
      </p:sp>
      <p:sp>
        <p:nvSpPr>
          <p:cNvPr id="57" name="Text Placeholder 32">
            <a:extLst>
              <a:ext uri="{FF2B5EF4-FFF2-40B4-BE49-F238E27FC236}">
                <a16:creationId xmlns:a16="http://schemas.microsoft.com/office/drawing/2014/main" id="{E322F9FD-598A-788D-4102-D676E7EA50CD}"/>
              </a:ext>
            </a:extLst>
          </p:cNvPr>
          <p:cNvSpPr txBox="1">
            <a:spLocks/>
          </p:cNvSpPr>
          <p:nvPr/>
        </p:nvSpPr>
        <p:spPr>
          <a:xfrm>
            <a:off x="4724400" y="5228181"/>
            <a:ext cx="2743200" cy="1534121"/>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kumimoji="0" lang="en-US" sz="1400" b="1" i="0" u="none" strike="noStrike" kern="1200" cap="none" spc="0" normalizeH="0" baseline="0" noProof="0" dirty="0">
                <a:ln>
                  <a:noFill/>
                </a:ln>
                <a:solidFill>
                  <a:srgbClr val="555F63"/>
                </a:solidFill>
                <a:effectLst/>
                <a:uLnTx/>
                <a:uFillTx/>
                <a:latin typeface="Helvetica Neue" panose="02000503000000020004" pitchFamily="2" charset="0"/>
                <a:ea typeface="Helvetica Neue" panose="02000503000000020004" pitchFamily="2" charset="0"/>
                <a:cs typeface="Helvetica Neue" panose="02000503000000020004" pitchFamily="2" charset="0"/>
              </a:rPr>
              <a:t>Infrastructure: Leverage Fast Track Programs</a:t>
            </a:r>
          </a:p>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solidFill>
                  <a:srgbClr val="555F63"/>
                </a:solidFill>
                <a:effectLst/>
                <a:uLnTx/>
                <a:uFillTx/>
                <a:latin typeface="Helvetica Neue" panose="02000503000000020004" pitchFamily="2" charset="0"/>
                <a:ea typeface="Helvetica Neue" panose="02000503000000020004" pitchFamily="2" charset="0"/>
                <a:cs typeface="Helvetica Neue" panose="02000503000000020004" pitchFamily="2" charset="0"/>
              </a:rPr>
              <a:t>Leverage programs like VISA’s Fintech Fast Track to quickly develop the ability to issue cards with greater control. While BaaS will work well for a very limited card test, it is unlikely to suffice for commercial blockchain applications.</a:t>
            </a:r>
          </a:p>
        </p:txBody>
      </p:sp>
      <p:cxnSp>
        <p:nvCxnSpPr>
          <p:cNvPr id="63" name="Straight Connector 62">
            <a:extLst>
              <a:ext uri="{FF2B5EF4-FFF2-40B4-BE49-F238E27FC236}">
                <a16:creationId xmlns:a16="http://schemas.microsoft.com/office/drawing/2014/main" id="{1F8B709E-35A2-B240-F360-F35BF6872C63}"/>
              </a:ext>
            </a:extLst>
          </p:cNvPr>
          <p:cNvCxnSpPr>
            <a:cxnSpLocks/>
          </p:cNvCxnSpPr>
          <p:nvPr/>
        </p:nvCxnSpPr>
        <p:spPr>
          <a:xfrm>
            <a:off x="465705" y="2115908"/>
            <a:ext cx="11260590"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830505B9-ED31-6A33-96B8-D5BAA26B1F7D}"/>
              </a:ext>
            </a:extLst>
          </p:cNvPr>
          <p:cNvCxnSpPr>
            <a:cxnSpLocks/>
          </p:cNvCxnSpPr>
          <p:nvPr/>
        </p:nvCxnSpPr>
        <p:spPr>
          <a:xfrm>
            <a:off x="1389413" y="4863232"/>
            <a:ext cx="9681793" cy="0"/>
          </a:xfrm>
          <a:prstGeom prst="line">
            <a:avLst/>
          </a:prstGeom>
          <a:ln w="127000">
            <a:solidFill>
              <a:schemeClr val="accent5"/>
            </a:solidFill>
          </a:ln>
        </p:spPr>
        <p:style>
          <a:lnRef idx="1">
            <a:schemeClr val="accent1"/>
          </a:lnRef>
          <a:fillRef idx="0">
            <a:schemeClr val="accent1"/>
          </a:fillRef>
          <a:effectRef idx="0">
            <a:schemeClr val="accent1"/>
          </a:effectRef>
          <a:fontRef idx="minor">
            <a:schemeClr val="tx1"/>
          </a:fontRef>
        </p:style>
      </p:cxnSp>
      <p:sp>
        <p:nvSpPr>
          <p:cNvPr id="70" name="Right Bracket 69">
            <a:extLst>
              <a:ext uri="{FF2B5EF4-FFF2-40B4-BE49-F238E27FC236}">
                <a16:creationId xmlns:a16="http://schemas.microsoft.com/office/drawing/2014/main" id="{23BBFDBE-DF74-0CCD-8867-9354C8AC9AD7}"/>
              </a:ext>
            </a:extLst>
          </p:cNvPr>
          <p:cNvSpPr/>
          <p:nvPr/>
        </p:nvSpPr>
        <p:spPr>
          <a:xfrm>
            <a:off x="11060932" y="2519687"/>
            <a:ext cx="281597" cy="2343542"/>
          </a:xfrm>
          <a:prstGeom prst="rightBracket">
            <a:avLst>
              <a:gd name="adj" fmla="val 139976"/>
            </a:avLst>
          </a:prstGeom>
          <a:ln w="127000">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5" name="Chevron 74">
            <a:extLst>
              <a:ext uri="{FF2B5EF4-FFF2-40B4-BE49-F238E27FC236}">
                <a16:creationId xmlns:a16="http://schemas.microsoft.com/office/drawing/2014/main" id="{BD9ADF41-0C2A-5392-4704-21A630048520}"/>
              </a:ext>
            </a:extLst>
          </p:cNvPr>
          <p:cNvSpPr/>
          <p:nvPr/>
        </p:nvSpPr>
        <p:spPr>
          <a:xfrm rot="10800000">
            <a:off x="1152637" y="4671186"/>
            <a:ext cx="371223" cy="384092"/>
          </a:xfrm>
          <a:prstGeom prst="chevron">
            <a:avLst>
              <a:gd name="adj" fmla="val 41342"/>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555F63"/>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76" name="Chevron 75">
            <a:extLst>
              <a:ext uri="{FF2B5EF4-FFF2-40B4-BE49-F238E27FC236}">
                <a16:creationId xmlns:a16="http://schemas.microsoft.com/office/drawing/2014/main" id="{7D0D05D8-A580-C614-0082-33AC94ABCDF4}"/>
              </a:ext>
            </a:extLst>
          </p:cNvPr>
          <p:cNvSpPr/>
          <p:nvPr/>
        </p:nvSpPr>
        <p:spPr>
          <a:xfrm>
            <a:off x="4313212" y="2331279"/>
            <a:ext cx="371223" cy="384092"/>
          </a:xfrm>
          <a:prstGeom prst="chevron">
            <a:avLst>
              <a:gd name="adj" fmla="val 41342"/>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555F63"/>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77" name="Chevron 76">
            <a:extLst>
              <a:ext uri="{FF2B5EF4-FFF2-40B4-BE49-F238E27FC236}">
                <a16:creationId xmlns:a16="http://schemas.microsoft.com/office/drawing/2014/main" id="{2A9ACAB6-6341-0111-5D3D-867AC5BB106B}"/>
              </a:ext>
            </a:extLst>
          </p:cNvPr>
          <p:cNvSpPr/>
          <p:nvPr/>
        </p:nvSpPr>
        <p:spPr>
          <a:xfrm>
            <a:off x="7507564" y="2331279"/>
            <a:ext cx="371223" cy="384092"/>
          </a:xfrm>
          <a:prstGeom prst="chevron">
            <a:avLst>
              <a:gd name="adj" fmla="val 41342"/>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555F63"/>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78" name="Chevron 77">
            <a:extLst>
              <a:ext uri="{FF2B5EF4-FFF2-40B4-BE49-F238E27FC236}">
                <a16:creationId xmlns:a16="http://schemas.microsoft.com/office/drawing/2014/main" id="{2B81F554-BC44-E43C-4A00-62E365A8DAC2}"/>
              </a:ext>
            </a:extLst>
          </p:cNvPr>
          <p:cNvSpPr/>
          <p:nvPr/>
        </p:nvSpPr>
        <p:spPr>
          <a:xfrm rot="10800000">
            <a:off x="4313212" y="4676390"/>
            <a:ext cx="371223" cy="384092"/>
          </a:xfrm>
          <a:prstGeom prst="chevron">
            <a:avLst>
              <a:gd name="adj" fmla="val 41342"/>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555F63"/>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79" name="Chevron 78">
            <a:extLst>
              <a:ext uri="{FF2B5EF4-FFF2-40B4-BE49-F238E27FC236}">
                <a16:creationId xmlns:a16="http://schemas.microsoft.com/office/drawing/2014/main" id="{9BFCA6CC-2C17-5407-B8CB-3F9A2E3B310B}"/>
              </a:ext>
            </a:extLst>
          </p:cNvPr>
          <p:cNvSpPr/>
          <p:nvPr/>
        </p:nvSpPr>
        <p:spPr>
          <a:xfrm rot="10800000">
            <a:off x="7507564" y="4676390"/>
            <a:ext cx="371223" cy="384092"/>
          </a:xfrm>
          <a:prstGeom prst="chevron">
            <a:avLst>
              <a:gd name="adj" fmla="val 41342"/>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555F63"/>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83" name="Oval 82">
            <a:extLst>
              <a:ext uri="{FF2B5EF4-FFF2-40B4-BE49-F238E27FC236}">
                <a16:creationId xmlns:a16="http://schemas.microsoft.com/office/drawing/2014/main" id="{E43138F6-86E7-2077-F0DA-3D8C987D5293}"/>
              </a:ext>
            </a:extLst>
          </p:cNvPr>
          <p:cNvSpPr>
            <a:spLocks noChangeAspect="1"/>
          </p:cNvSpPr>
          <p:nvPr/>
        </p:nvSpPr>
        <p:spPr>
          <a:xfrm flipH="1">
            <a:off x="2608943" y="4545537"/>
            <a:ext cx="585409" cy="585409"/>
          </a:xfrm>
          <a:prstGeom prst="ellipse">
            <a:avLst/>
          </a:prstGeom>
          <a:solidFill>
            <a:schemeClr val="accent2"/>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7859" tIns="8930" rIns="17859" bIns="893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Helvetica Neue" panose="02000503000000020004" pitchFamily="2" charset="0"/>
                <a:ea typeface="Helvetica Neue" panose="02000503000000020004" pitchFamily="2" charset="0"/>
                <a:cs typeface="Helvetica Neue" panose="02000503000000020004" pitchFamily="2" charset="0"/>
              </a:rPr>
              <a:t>6</a:t>
            </a:r>
          </a:p>
        </p:txBody>
      </p:sp>
      <p:sp>
        <p:nvSpPr>
          <p:cNvPr id="84" name="Oval 83">
            <a:extLst>
              <a:ext uri="{FF2B5EF4-FFF2-40B4-BE49-F238E27FC236}">
                <a16:creationId xmlns:a16="http://schemas.microsoft.com/office/drawing/2014/main" id="{288EFCEB-103C-C4E2-CB00-6D531F79ED7A}"/>
              </a:ext>
            </a:extLst>
          </p:cNvPr>
          <p:cNvSpPr>
            <a:spLocks noChangeAspect="1"/>
          </p:cNvSpPr>
          <p:nvPr/>
        </p:nvSpPr>
        <p:spPr>
          <a:xfrm flipH="1">
            <a:off x="5803295" y="4545537"/>
            <a:ext cx="585409" cy="585409"/>
          </a:xfrm>
          <a:prstGeom prst="ellipse">
            <a:avLst/>
          </a:prstGeom>
          <a:solidFill>
            <a:schemeClr val="accent2"/>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7859" tIns="8930" rIns="17859" bIns="893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Helvetica Neue" panose="02000503000000020004" pitchFamily="2" charset="0"/>
                <a:ea typeface="Helvetica Neue" panose="02000503000000020004" pitchFamily="2" charset="0"/>
                <a:cs typeface="Helvetica Neue" panose="02000503000000020004" pitchFamily="2" charset="0"/>
              </a:rPr>
              <a:t>5</a:t>
            </a:r>
          </a:p>
        </p:txBody>
      </p:sp>
      <p:sp>
        <p:nvSpPr>
          <p:cNvPr id="85" name="Oval 84">
            <a:extLst>
              <a:ext uri="{FF2B5EF4-FFF2-40B4-BE49-F238E27FC236}">
                <a16:creationId xmlns:a16="http://schemas.microsoft.com/office/drawing/2014/main" id="{03948346-8863-DF28-D289-88EA5AD1093B}"/>
              </a:ext>
            </a:extLst>
          </p:cNvPr>
          <p:cNvSpPr>
            <a:spLocks noChangeAspect="1"/>
          </p:cNvSpPr>
          <p:nvPr/>
        </p:nvSpPr>
        <p:spPr>
          <a:xfrm flipH="1">
            <a:off x="8997647" y="4545537"/>
            <a:ext cx="585409" cy="585409"/>
          </a:xfrm>
          <a:prstGeom prst="ellipse">
            <a:avLst/>
          </a:prstGeom>
          <a:solidFill>
            <a:schemeClr val="accent2"/>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7859" tIns="8930" rIns="17859" bIns="893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Helvetica Neue" panose="02000503000000020004" pitchFamily="2" charset="0"/>
                <a:ea typeface="Helvetica Neue" panose="02000503000000020004" pitchFamily="2" charset="0"/>
                <a:cs typeface="Helvetica Neue" panose="02000503000000020004" pitchFamily="2" charset="0"/>
              </a:rPr>
              <a:t>4</a:t>
            </a:r>
          </a:p>
        </p:txBody>
      </p:sp>
      <p:sp>
        <p:nvSpPr>
          <p:cNvPr id="87" name="Chevron 86">
            <a:extLst>
              <a:ext uri="{FF2B5EF4-FFF2-40B4-BE49-F238E27FC236}">
                <a16:creationId xmlns:a16="http://schemas.microsoft.com/office/drawing/2014/main" id="{E6957021-3DC6-5693-C592-5463BCB67368}"/>
              </a:ext>
            </a:extLst>
          </p:cNvPr>
          <p:cNvSpPr/>
          <p:nvPr/>
        </p:nvSpPr>
        <p:spPr>
          <a:xfrm>
            <a:off x="1167092" y="2332143"/>
            <a:ext cx="371223" cy="384092"/>
          </a:xfrm>
          <a:prstGeom prst="chevron">
            <a:avLst>
              <a:gd name="adj" fmla="val 41342"/>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555F63"/>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03" name="Text Placeholder 32">
            <a:extLst>
              <a:ext uri="{FF2B5EF4-FFF2-40B4-BE49-F238E27FC236}">
                <a16:creationId xmlns:a16="http://schemas.microsoft.com/office/drawing/2014/main" id="{534D85C1-DE68-D05C-3CD8-6D5E753EA2A1}"/>
              </a:ext>
            </a:extLst>
          </p:cNvPr>
          <p:cNvSpPr txBox="1">
            <a:spLocks/>
          </p:cNvSpPr>
          <p:nvPr/>
        </p:nvSpPr>
        <p:spPr>
          <a:xfrm>
            <a:off x="1480029" y="5228181"/>
            <a:ext cx="3018794" cy="1534121"/>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kumimoji="0" lang="en-US" sz="1400" b="1" i="0" u="none" strike="noStrike" kern="1200" cap="none" spc="0" normalizeH="0" baseline="0" noProof="0" dirty="0">
                <a:ln>
                  <a:noFill/>
                </a:ln>
                <a:solidFill>
                  <a:srgbClr val="555F63"/>
                </a:solidFill>
                <a:effectLst/>
                <a:uLnTx/>
                <a:uFillTx/>
                <a:latin typeface="Helvetica Neue" panose="02000503000000020004" pitchFamily="2" charset="0"/>
                <a:ea typeface="Helvetica Neue" panose="02000503000000020004" pitchFamily="2" charset="0"/>
                <a:cs typeface="Helvetica Neue" panose="02000503000000020004" pitchFamily="2" charset="0"/>
              </a:rPr>
              <a:t>Infrastructure: 2</a:t>
            </a:r>
            <a:r>
              <a:rPr kumimoji="0" lang="en-US" sz="1400" b="1" i="0" u="none" strike="noStrike" kern="1200" cap="none" spc="0" normalizeH="0" baseline="30000" noProof="0" dirty="0">
                <a:ln>
                  <a:noFill/>
                </a:ln>
                <a:solidFill>
                  <a:srgbClr val="555F63"/>
                </a:solidFill>
                <a:effectLst/>
                <a:uLnTx/>
                <a:uFillTx/>
                <a:latin typeface="Helvetica Neue" panose="02000503000000020004" pitchFamily="2" charset="0"/>
                <a:ea typeface="Helvetica Neue" panose="02000503000000020004" pitchFamily="2" charset="0"/>
                <a:cs typeface="Helvetica Neue" panose="02000503000000020004" pitchFamily="2" charset="0"/>
              </a:rPr>
              <a:t>nd</a:t>
            </a:r>
            <a:r>
              <a:rPr kumimoji="0" lang="en-US" sz="1400" b="1" i="0" u="none" strike="noStrike" kern="1200" cap="none" spc="0" normalizeH="0" baseline="0" noProof="0" dirty="0">
                <a:ln>
                  <a:noFill/>
                </a:ln>
                <a:solidFill>
                  <a:srgbClr val="555F63"/>
                </a:solidFill>
                <a:effectLst/>
                <a:uLnTx/>
                <a:uFillTx/>
                <a:latin typeface="Helvetica Neue" panose="02000503000000020004" pitchFamily="2" charset="0"/>
                <a:ea typeface="Helvetica Neue" panose="02000503000000020004" pitchFamily="2" charset="0"/>
                <a:cs typeface="Helvetica Neue" panose="02000503000000020004" pitchFamily="2" charset="0"/>
              </a:rPr>
              <a:t> Alpha Test</a:t>
            </a:r>
          </a:p>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solidFill>
                  <a:srgbClr val="555F63"/>
                </a:solidFill>
                <a:effectLst/>
                <a:uLnTx/>
                <a:uFillTx/>
                <a:latin typeface="Helvetica Neue" panose="02000503000000020004" pitchFamily="2" charset="0"/>
                <a:ea typeface="Helvetica Neue" panose="02000503000000020004" pitchFamily="2" charset="0"/>
                <a:cs typeface="Helvetica Neue" panose="02000503000000020004" pitchFamily="2" charset="0"/>
              </a:rPr>
              <a:t>Move towards another test in partnership with a payment network. The aim is to deliver cards issued by the holding company’s BIN number that reflect a real balance of custodied stablecoins and that are cleared through the payment networks’ settlement layer overnight (e.g. </a:t>
            </a:r>
            <a:r>
              <a:rPr kumimoji="0" lang="en-US" sz="1200" b="0" i="0" u="none" strike="noStrike" kern="1200" cap="none" spc="0" normalizeH="0" baseline="0" noProof="0" dirty="0" err="1">
                <a:ln>
                  <a:noFill/>
                </a:ln>
                <a:solidFill>
                  <a:srgbClr val="555F63"/>
                </a:solidFill>
                <a:effectLst/>
                <a:uLnTx/>
                <a:uFillTx/>
                <a:latin typeface="Helvetica Neue" panose="02000503000000020004" pitchFamily="2" charset="0"/>
                <a:ea typeface="Helvetica Neue" panose="02000503000000020004" pitchFamily="2" charset="0"/>
                <a:cs typeface="Helvetica Neue" panose="02000503000000020004" pitchFamily="2" charset="0"/>
              </a:rPr>
              <a:t>VisaNet</a:t>
            </a:r>
            <a:r>
              <a:rPr kumimoji="0" lang="en-US" sz="1200" b="0" i="0" u="none" strike="noStrike" kern="1200" cap="none" spc="0" normalizeH="0" baseline="0" noProof="0" dirty="0">
                <a:ln>
                  <a:noFill/>
                </a:ln>
                <a:solidFill>
                  <a:srgbClr val="555F63"/>
                </a:solidFill>
                <a:effectLst/>
                <a:uLnTx/>
                <a:uFillTx/>
                <a:latin typeface="Helvetica Neue" panose="02000503000000020004" pitchFamily="2" charset="0"/>
                <a:ea typeface="Helvetica Neue" panose="02000503000000020004" pitchFamily="2" charset="0"/>
                <a:cs typeface="Helvetica Neue" panose="02000503000000020004" pitchFamily="2" charset="0"/>
              </a:rPr>
              <a:t>).</a:t>
            </a:r>
          </a:p>
        </p:txBody>
      </p:sp>
    </p:spTree>
    <p:extLst>
      <p:ext uri="{BB962C8B-B14F-4D97-AF65-F5344CB8AC3E}">
        <p14:creationId xmlns:p14="http://schemas.microsoft.com/office/powerpoint/2010/main" val="31097822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4E4E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B18EC-7933-446E-A750-8FCBDAD67CC3}"/>
              </a:ext>
            </a:extLst>
          </p:cNvPr>
          <p:cNvSpPr>
            <a:spLocks noGrp="1"/>
          </p:cNvSpPr>
          <p:nvPr>
            <p:ph type="title"/>
          </p:nvPr>
        </p:nvSpPr>
        <p:spPr>
          <a:xfrm>
            <a:off x="457200" y="252669"/>
            <a:ext cx="11304698" cy="1325563"/>
          </a:xfrm>
        </p:spPr>
        <p:txBody>
          <a:bodyPr>
            <a:noAutofit/>
          </a:bodyPr>
          <a:lstStyle/>
          <a:p>
            <a:r>
              <a:rPr lang="en-US" sz="2800" kern="0" dirty="0">
                <a:solidFill>
                  <a:srgbClr val="3B3D40"/>
                </a:solidFill>
                <a:latin typeface="Helvetica Neue" panose="02000503000000020004" pitchFamily="2" charset="0"/>
                <a:ea typeface="Helvetica Neue" panose="02000503000000020004" pitchFamily="2" charset="0"/>
                <a:cs typeface="Helvetica Neue" panose="02000503000000020004" pitchFamily="2" charset="0"/>
              </a:rPr>
              <a:t>The MTI arguably specifies the most important information, and makes it easy to identify the key classification of a transaction at a glance.</a:t>
            </a:r>
          </a:p>
        </p:txBody>
      </p:sp>
      <p:sp>
        <p:nvSpPr>
          <p:cNvPr id="3" name="Text Placeholder 2">
            <a:extLst>
              <a:ext uri="{FF2B5EF4-FFF2-40B4-BE49-F238E27FC236}">
                <a16:creationId xmlns:a16="http://schemas.microsoft.com/office/drawing/2014/main" id="{D5C8B8D0-162F-EAD9-485D-7B6CED7B1651}"/>
              </a:ext>
            </a:extLst>
          </p:cNvPr>
          <p:cNvSpPr txBox="1">
            <a:spLocks/>
          </p:cNvSpPr>
          <p:nvPr/>
        </p:nvSpPr>
        <p:spPr>
          <a:xfrm>
            <a:off x="203187" y="1736828"/>
            <a:ext cx="11785626" cy="248273"/>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ctr" defTabSz="412724" rtl="0" eaLnBrk="1" fontAlgn="auto" latinLnBrk="0" hangingPunct="0">
              <a:lnSpc>
                <a:spcPct val="80000"/>
              </a:lnSpc>
              <a:spcBef>
                <a:spcPts val="0"/>
              </a:spcBef>
              <a:spcAft>
                <a:spcPts val="0"/>
              </a:spcAft>
              <a:buClrTx/>
              <a:buSzTx/>
              <a:buFontTx/>
              <a:buNone/>
              <a:tabLst/>
              <a:defRPr/>
            </a:pPr>
            <a:r>
              <a:rPr lang="en-US" sz="1600" b="0" dirty="0">
                <a:latin typeface="Helvetica Neue" panose="02000503000000020004" pitchFamily="2" charset="0"/>
                <a:ea typeface="Helvetica Neue" panose="02000503000000020004" pitchFamily="2" charset="0"/>
                <a:cs typeface="Helvetica Neue" panose="02000503000000020004" pitchFamily="2" charset="0"/>
              </a:rPr>
              <a:t>Each digit of the MTI indicates a vital piece of information about the message, from type to origination. </a:t>
            </a:r>
            <a:endParaRPr kumimoji="0" lang="en-US" sz="1600" b="0" i="0" u="none" strike="noStrike" kern="0" cap="none" spc="0" normalizeH="0" baseline="0" noProof="0" dirty="0">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cxnSp>
        <p:nvCxnSpPr>
          <p:cNvPr id="4" name="Straight Connector 3">
            <a:extLst>
              <a:ext uri="{FF2B5EF4-FFF2-40B4-BE49-F238E27FC236}">
                <a16:creationId xmlns:a16="http://schemas.microsoft.com/office/drawing/2014/main" id="{14E5E2BF-0A93-AA54-DD4B-951E503CA43F}"/>
              </a:ext>
            </a:extLst>
          </p:cNvPr>
          <p:cNvCxnSpPr>
            <a:cxnSpLocks/>
          </p:cNvCxnSpPr>
          <p:nvPr/>
        </p:nvCxnSpPr>
        <p:spPr>
          <a:xfrm>
            <a:off x="234186" y="1992829"/>
            <a:ext cx="11723628"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70200838-05A5-D5FF-7F9A-71A4A3FED122}"/>
              </a:ext>
            </a:extLst>
          </p:cNvPr>
          <p:cNvSpPr txBox="1"/>
          <p:nvPr/>
        </p:nvSpPr>
        <p:spPr>
          <a:xfrm>
            <a:off x="71645" y="3256516"/>
            <a:ext cx="2904709" cy="923330"/>
          </a:xfrm>
          <a:prstGeom prst="rect">
            <a:avLst/>
          </a:prstGeom>
          <a:noFill/>
        </p:spPr>
        <p:txBody>
          <a:bodyPr wrap="square" rtlCol="0">
            <a:spAutoFit/>
          </a:bodyPr>
          <a:lstStyle/>
          <a:p>
            <a:pPr algn="ctr"/>
            <a:r>
              <a:rPr lang="en-US" b="1" dirty="0">
                <a:solidFill>
                  <a:srgbClr val="3B3D40"/>
                </a:solidFill>
              </a:rPr>
              <a:t>First Digit - Standard</a:t>
            </a:r>
          </a:p>
          <a:p>
            <a:pPr algn="ctr"/>
            <a:r>
              <a:rPr lang="en-US" sz="1200" b="1" dirty="0">
                <a:solidFill>
                  <a:srgbClr val="3B3D40"/>
                </a:solidFill>
              </a:rPr>
              <a:t>This is the standard of ISO8583 this message conforms to. There are 3 standards, 1987, 1993, 2003.</a:t>
            </a:r>
          </a:p>
        </p:txBody>
      </p:sp>
      <p:sp>
        <p:nvSpPr>
          <p:cNvPr id="24" name="TextBox 23">
            <a:extLst>
              <a:ext uri="{FF2B5EF4-FFF2-40B4-BE49-F238E27FC236}">
                <a16:creationId xmlns:a16="http://schemas.microsoft.com/office/drawing/2014/main" id="{5FBF4CCA-EF0B-4FA5-13ED-150725F14EDA}"/>
              </a:ext>
            </a:extLst>
          </p:cNvPr>
          <p:cNvSpPr txBox="1"/>
          <p:nvPr/>
        </p:nvSpPr>
        <p:spPr>
          <a:xfrm>
            <a:off x="3119644" y="3256516"/>
            <a:ext cx="2904709" cy="738664"/>
          </a:xfrm>
          <a:prstGeom prst="rect">
            <a:avLst/>
          </a:prstGeom>
          <a:noFill/>
        </p:spPr>
        <p:txBody>
          <a:bodyPr wrap="square" rtlCol="0">
            <a:spAutoFit/>
          </a:bodyPr>
          <a:lstStyle/>
          <a:p>
            <a:pPr algn="ctr"/>
            <a:r>
              <a:rPr lang="en-US" b="1" dirty="0">
                <a:solidFill>
                  <a:srgbClr val="3B3D40"/>
                </a:solidFill>
              </a:rPr>
              <a:t>Second Digit - Class</a:t>
            </a:r>
          </a:p>
          <a:p>
            <a:pPr algn="ctr"/>
            <a:r>
              <a:rPr lang="en-US" sz="1200" b="1" dirty="0">
                <a:solidFill>
                  <a:srgbClr val="3B3D40"/>
                </a:solidFill>
              </a:rPr>
              <a:t>At a high level this indicates what type of message it is, from approvals to reversals.</a:t>
            </a:r>
          </a:p>
        </p:txBody>
      </p:sp>
      <p:sp>
        <p:nvSpPr>
          <p:cNvPr id="25" name="TextBox 24">
            <a:extLst>
              <a:ext uri="{FF2B5EF4-FFF2-40B4-BE49-F238E27FC236}">
                <a16:creationId xmlns:a16="http://schemas.microsoft.com/office/drawing/2014/main" id="{06283EB1-DE27-243F-E7B8-38CCECC73A7E}"/>
              </a:ext>
            </a:extLst>
          </p:cNvPr>
          <p:cNvSpPr txBox="1"/>
          <p:nvPr/>
        </p:nvSpPr>
        <p:spPr>
          <a:xfrm>
            <a:off x="6167643" y="3256516"/>
            <a:ext cx="2904709" cy="738664"/>
          </a:xfrm>
          <a:prstGeom prst="rect">
            <a:avLst/>
          </a:prstGeom>
          <a:noFill/>
        </p:spPr>
        <p:txBody>
          <a:bodyPr wrap="square" rtlCol="0">
            <a:spAutoFit/>
          </a:bodyPr>
          <a:lstStyle/>
          <a:p>
            <a:pPr algn="ctr"/>
            <a:r>
              <a:rPr lang="en-US" b="1" dirty="0">
                <a:solidFill>
                  <a:srgbClr val="3B3D40"/>
                </a:solidFill>
              </a:rPr>
              <a:t>Third Digit – Request Type</a:t>
            </a:r>
            <a:endParaRPr lang="en-US" sz="1600" b="1" dirty="0">
              <a:solidFill>
                <a:srgbClr val="3B3D40"/>
              </a:solidFill>
            </a:endParaRPr>
          </a:p>
          <a:p>
            <a:pPr algn="ctr"/>
            <a:r>
              <a:rPr lang="en-US" sz="1200" b="1" dirty="0">
                <a:solidFill>
                  <a:srgbClr val="3B3D40"/>
                </a:solidFill>
              </a:rPr>
              <a:t>Indicates if the message is a response or needs a response or acknowledgement. </a:t>
            </a:r>
          </a:p>
        </p:txBody>
      </p:sp>
      <p:cxnSp>
        <p:nvCxnSpPr>
          <p:cNvPr id="26" name="Straight Connector 25">
            <a:extLst>
              <a:ext uri="{FF2B5EF4-FFF2-40B4-BE49-F238E27FC236}">
                <a16:creationId xmlns:a16="http://schemas.microsoft.com/office/drawing/2014/main" id="{864F894B-AC10-B3E8-61F2-BD38CE39CF9B}"/>
              </a:ext>
            </a:extLst>
          </p:cNvPr>
          <p:cNvCxnSpPr>
            <a:cxnSpLocks/>
          </p:cNvCxnSpPr>
          <p:nvPr/>
        </p:nvCxnSpPr>
        <p:spPr>
          <a:xfrm>
            <a:off x="3047999" y="3256516"/>
            <a:ext cx="0" cy="2778008"/>
          </a:xfrm>
          <a:prstGeom prst="line">
            <a:avLst/>
          </a:prstGeom>
          <a:ln w="9525">
            <a:solidFill>
              <a:srgbClr val="3B3D40">
                <a:alpha val="26275"/>
              </a:srgb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97370190-0D8E-E7D6-0286-F6E99760E66D}"/>
              </a:ext>
            </a:extLst>
          </p:cNvPr>
          <p:cNvCxnSpPr>
            <a:cxnSpLocks/>
          </p:cNvCxnSpPr>
          <p:nvPr/>
        </p:nvCxnSpPr>
        <p:spPr>
          <a:xfrm>
            <a:off x="6095998" y="3256516"/>
            <a:ext cx="0" cy="2718373"/>
          </a:xfrm>
          <a:prstGeom prst="line">
            <a:avLst/>
          </a:prstGeom>
          <a:ln w="9525">
            <a:solidFill>
              <a:srgbClr val="3B3D40">
                <a:alpha val="26275"/>
              </a:srgbClr>
            </a:solidFill>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2213086C-AF5E-3297-3D3A-3C7085627859}"/>
              </a:ext>
            </a:extLst>
          </p:cNvPr>
          <p:cNvSpPr txBox="1"/>
          <p:nvPr/>
        </p:nvSpPr>
        <p:spPr>
          <a:xfrm>
            <a:off x="1884309" y="2451159"/>
            <a:ext cx="1016545" cy="646331"/>
          </a:xfrm>
          <a:prstGeom prst="rect">
            <a:avLst/>
          </a:prstGeom>
          <a:noFill/>
        </p:spPr>
        <p:txBody>
          <a:bodyPr wrap="square">
            <a:spAutoFit/>
          </a:bodyPr>
          <a:lstStyle/>
          <a:p>
            <a:r>
              <a:rPr lang="en-US" b="1" dirty="0">
                <a:solidFill>
                  <a:srgbClr val="3B3D40"/>
                </a:solidFill>
              </a:rPr>
              <a:t>Example Message</a:t>
            </a:r>
            <a:endParaRPr lang="en-US" dirty="0"/>
          </a:p>
        </p:txBody>
      </p:sp>
      <p:sp>
        <p:nvSpPr>
          <p:cNvPr id="5" name="TextBox 4">
            <a:extLst>
              <a:ext uri="{FF2B5EF4-FFF2-40B4-BE49-F238E27FC236}">
                <a16:creationId xmlns:a16="http://schemas.microsoft.com/office/drawing/2014/main" id="{9B5FAC0D-9C13-6E28-CF16-92449E14A209}"/>
              </a:ext>
            </a:extLst>
          </p:cNvPr>
          <p:cNvSpPr txBox="1"/>
          <p:nvPr/>
        </p:nvSpPr>
        <p:spPr>
          <a:xfrm>
            <a:off x="9215642" y="3256516"/>
            <a:ext cx="2904709" cy="553998"/>
          </a:xfrm>
          <a:prstGeom prst="rect">
            <a:avLst/>
          </a:prstGeom>
          <a:noFill/>
        </p:spPr>
        <p:txBody>
          <a:bodyPr wrap="square" rtlCol="0">
            <a:spAutoFit/>
          </a:bodyPr>
          <a:lstStyle/>
          <a:p>
            <a:pPr algn="ctr"/>
            <a:r>
              <a:rPr lang="en-US" b="1" dirty="0">
                <a:solidFill>
                  <a:srgbClr val="3B3D40"/>
                </a:solidFill>
              </a:rPr>
              <a:t>Fourth Digit - Source</a:t>
            </a:r>
            <a:endParaRPr lang="en-US" sz="1600" b="1" dirty="0">
              <a:solidFill>
                <a:srgbClr val="3B3D40"/>
              </a:solidFill>
            </a:endParaRPr>
          </a:p>
          <a:p>
            <a:pPr algn="ctr"/>
            <a:r>
              <a:rPr lang="en-US" sz="1200" b="1" dirty="0">
                <a:solidFill>
                  <a:srgbClr val="3B3D40"/>
                </a:solidFill>
              </a:rPr>
              <a:t>Indicates who originated the message.</a:t>
            </a:r>
          </a:p>
        </p:txBody>
      </p:sp>
      <p:cxnSp>
        <p:nvCxnSpPr>
          <p:cNvPr id="6" name="Straight Connector 5">
            <a:extLst>
              <a:ext uri="{FF2B5EF4-FFF2-40B4-BE49-F238E27FC236}">
                <a16:creationId xmlns:a16="http://schemas.microsoft.com/office/drawing/2014/main" id="{A0BED5EA-00F4-64A8-18B7-A509D48DFED1}"/>
              </a:ext>
            </a:extLst>
          </p:cNvPr>
          <p:cNvCxnSpPr>
            <a:cxnSpLocks/>
          </p:cNvCxnSpPr>
          <p:nvPr/>
        </p:nvCxnSpPr>
        <p:spPr>
          <a:xfrm>
            <a:off x="9143997" y="3256516"/>
            <a:ext cx="0" cy="2807826"/>
          </a:xfrm>
          <a:prstGeom prst="line">
            <a:avLst/>
          </a:prstGeom>
          <a:ln w="9525">
            <a:solidFill>
              <a:srgbClr val="3B3D40">
                <a:alpha val="26275"/>
              </a:srgbClr>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C8198BC9-0C39-E624-5E80-8F0854547BD5}"/>
              </a:ext>
            </a:extLst>
          </p:cNvPr>
          <p:cNvSpPr txBox="1"/>
          <p:nvPr/>
        </p:nvSpPr>
        <p:spPr>
          <a:xfrm>
            <a:off x="71645" y="4200750"/>
            <a:ext cx="2904709" cy="646331"/>
          </a:xfrm>
          <a:prstGeom prst="rect">
            <a:avLst/>
          </a:prstGeom>
          <a:noFill/>
        </p:spPr>
        <p:txBody>
          <a:bodyPr wrap="square" rtlCol="0">
            <a:spAutoFit/>
          </a:bodyPr>
          <a:lstStyle/>
          <a:p>
            <a:pPr marL="171450" indent="-171450">
              <a:buFont typeface="Arial" panose="020B0604020202020204" pitchFamily="34" charset="0"/>
              <a:buChar char="•"/>
            </a:pPr>
            <a:r>
              <a:rPr lang="en-US" sz="1200" b="1" dirty="0">
                <a:solidFill>
                  <a:srgbClr val="3B3D40"/>
                </a:solidFill>
              </a:rPr>
              <a:t>0xxx – ISO8583:1987 (most common)</a:t>
            </a:r>
          </a:p>
          <a:p>
            <a:pPr marL="171450" indent="-171450">
              <a:buFont typeface="Arial" panose="020B0604020202020204" pitchFamily="34" charset="0"/>
              <a:buChar char="•"/>
            </a:pPr>
            <a:r>
              <a:rPr lang="en-US" sz="1200" b="1" dirty="0">
                <a:solidFill>
                  <a:srgbClr val="3B3D40"/>
                </a:solidFill>
              </a:rPr>
              <a:t>1xxx – ISO8583:1993</a:t>
            </a:r>
          </a:p>
          <a:p>
            <a:pPr marL="171450" indent="-171450">
              <a:buFont typeface="Arial" panose="020B0604020202020204" pitchFamily="34" charset="0"/>
              <a:buChar char="•"/>
            </a:pPr>
            <a:r>
              <a:rPr lang="en-US" sz="1200" b="1" dirty="0">
                <a:solidFill>
                  <a:srgbClr val="3B3D40"/>
                </a:solidFill>
              </a:rPr>
              <a:t>2xxx – ISO8583:2003 (rare)</a:t>
            </a:r>
          </a:p>
        </p:txBody>
      </p:sp>
      <p:sp>
        <p:nvSpPr>
          <p:cNvPr id="18" name="TextBox 17">
            <a:extLst>
              <a:ext uri="{FF2B5EF4-FFF2-40B4-BE49-F238E27FC236}">
                <a16:creationId xmlns:a16="http://schemas.microsoft.com/office/drawing/2014/main" id="{E2002169-9D20-C714-2472-A7425B6F7C7E}"/>
              </a:ext>
            </a:extLst>
          </p:cNvPr>
          <p:cNvSpPr txBox="1"/>
          <p:nvPr/>
        </p:nvSpPr>
        <p:spPr>
          <a:xfrm>
            <a:off x="3119644" y="4200750"/>
            <a:ext cx="2904709" cy="1938992"/>
          </a:xfrm>
          <a:prstGeom prst="rect">
            <a:avLst/>
          </a:prstGeom>
          <a:noFill/>
        </p:spPr>
        <p:txBody>
          <a:bodyPr wrap="square" rtlCol="0">
            <a:spAutoFit/>
          </a:bodyPr>
          <a:lstStyle/>
          <a:p>
            <a:pPr marL="171450" indent="-171450">
              <a:buFont typeface="Arial" panose="020B0604020202020204" pitchFamily="34" charset="0"/>
              <a:buChar char="•"/>
            </a:pPr>
            <a:r>
              <a:rPr lang="en-US" sz="1200" b="1" dirty="0">
                <a:solidFill>
                  <a:srgbClr val="3B3D40"/>
                </a:solidFill>
              </a:rPr>
              <a:t>x0xx – Authorization</a:t>
            </a:r>
          </a:p>
          <a:p>
            <a:pPr marL="171450" indent="-171450">
              <a:buFont typeface="Arial" panose="020B0604020202020204" pitchFamily="34" charset="0"/>
              <a:buChar char="•"/>
            </a:pPr>
            <a:r>
              <a:rPr lang="en-US" sz="1200" b="1" dirty="0">
                <a:solidFill>
                  <a:srgbClr val="3B3D40"/>
                </a:solidFill>
              </a:rPr>
              <a:t>x1xx – Authorization</a:t>
            </a:r>
          </a:p>
          <a:p>
            <a:pPr marL="171450" indent="-171450">
              <a:buFont typeface="Arial" panose="020B0604020202020204" pitchFamily="34" charset="0"/>
              <a:buChar char="•"/>
            </a:pPr>
            <a:r>
              <a:rPr lang="en-US" sz="1200" b="1" dirty="0">
                <a:solidFill>
                  <a:srgbClr val="3B3D40"/>
                </a:solidFill>
              </a:rPr>
              <a:t>x2xx – Financial</a:t>
            </a:r>
          </a:p>
          <a:p>
            <a:pPr marL="171450" indent="-171450">
              <a:buFont typeface="Arial" panose="020B0604020202020204" pitchFamily="34" charset="0"/>
              <a:buChar char="•"/>
            </a:pPr>
            <a:r>
              <a:rPr lang="en-US" sz="1200" b="1" dirty="0">
                <a:solidFill>
                  <a:srgbClr val="3B3D40"/>
                </a:solidFill>
              </a:rPr>
              <a:t>x3xx – File Action</a:t>
            </a:r>
          </a:p>
          <a:p>
            <a:pPr marL="171450" indent="-171450">
              <a:buFont typeface="Arial" panose="020B0604020202020204" pitchFamily="34" charset="0"/>
              <a:buChar char="•"/>
            </a:pPr>
            <a:r>
              <a:rPr lang="en-US" sz="1200" b="1" dirty="0">
                <a:solidFill>
                  <a:srgbClr val="3B3D40"/>
                </a:solidFill>
              </a:rPr>
              <a:t>x4xx – Reversal</a:t>
            </a:r>
          </a:p>
          <a:p>
            <a:pPr marL="171450" indent="-171450">
              <a:buFont typeface="Arial" panose="020B0604020202020204" pitchFamily="34" charset="0"/>
              <a:buChar char="•"/>
            </a:pPr>
            <a:r>
              <a:rPr lang="en-US" sz="1200" b="1" dirty="0">
                <a:solidFill>
                  <a:srgbClr val="3B3D40"/>
                </a:solidFill>
              </a:rPr>
              <a:t>x5xx – Reconciliation</a:t>
            </a:r>
          </a:p>
          <a:p>
            <a:pPr marL="171450" indent="-171450">
              <a:buFont typeface="Arial" panose="020B0604020202020204" pitchFamily="34" charset="0"/>
              <a:buChar char="•"/>
            </a:pPr>
            <a:r>
              <a:rPr lang="en-US" sz="1200" b="1" dirty="0">
                <a:solidFill>
                  <a:srgbClr val="3B3D40"/>
                </a:solidFill>
              </a:rPr>
              <a:t>x6xx – Administrative</a:t>
            </a:r>
          </a:p>
          <a:p>
            <a:pPr marL="171450" indent="-171450">
              <a:buFont typeface="Arial" panose="020B0604020202020204" pitchFamily="34" charset="0"/>
              <a:buChar char="•"/>
            </a:pPr>
            <a:r>
              <a:rPr lang="en-US" sz="1200" b="1" dirty="0">
                <a:solidFill>
                  <a:srgbClr val="3B3D40"/>
                </a:solidFill>
              </a:rPr>
              <a:t>x7xx – Fee Collection</a:t>
            </a:r>
          </a:p>
          <a:p>
            <a:pPr marL="171450" indent="-171450">
              <a:buFont typeface="Arial" panose="020B0604020202020204" pitchFamily="34" charset="0"/>
              <a:buChar char="•"/>
            </a:pPr>
            <a:r>
              <a:rPr lang="en-US" sz="1200" b="1" dirty="0">
                <a:solidFill>
                  <a:srgbClr val="3B3D40"/>
                </a:solidFill>
              </a:rPr>
              <a:t>x8xx – Network Management</a:t>
            </a:r>
          </a:p>
          <a:p>
            <a:pPr marL="171450" indent="-171450">
              <a:buFont typeface="Arial" panose="020B0604020202020204" pitchFamily="34" charset="0"/>
              <a:buChar char="•"/>
            </a:pPr>
            <a:endParaRPr lang="en-US" sz="1200" b="1" dirty="0">
              <a:solidFill>
                <a:srgbClr val="3B3D40"/>
              </a:solidFill>
            </a:endParaRPr>
          </a:p>
        </p:txBody>
      </p:sp>
      <p:sp>
        <p:nvSpPr>
          <p:cNvPr id="19" name="TextBox 18">
            <a:extLst>
              <a:ext uri="{FF2B5EF4-FFF2-40B4-BE49-F238E27FC236}">
                <a16:creationId xmlns:a16="http://schemas.microsoft.com/office/drawing/2014/main" id="{7D846B70-F74F-62EB-729C-610D18D5AFBE}"/>
              </a:ext>
            </a:extLst>
          </p:cNvPr>
          <p:cNvSpPr txBox="1"/>
          <p:nvPr/>
        </p:nvSpPr>
        <p:spPr>
          <a:xfrm>
            <a:off x="6167643" y="4200750"/>
            <a:ext cx="2904709" cy="2123658"/>
          </a:xfrm>
          <a:prstGeom prst="rect">
            <a:avLst/>
          </a:prstGeom>
          <a:noFill/>
        </p:spPr>
        <p:txBody>
          <a:bodyPr wrap="square" rtlCol="0">
            <a:spAutoFit/>
          </a:bodyPr>
          <a:lstStyle/>
          <a:p>
            <a:pPr marL="171450" indent="-171450">
              <a:buFont typeface="Arial" panose="020B0604020202020204" pitchFamily="34" charset="0"/>
              <a:buChar char="•"/>
            </a:pPr>
            <a:r>
              <a:rPr lang="en-US" sz="1200" b="1" dirty="0">
                <a:solidFill>
                  <a:srgbClr val="3B3D40"/>
                </a:solidFill>
              </a:rPr>
              <a:t>xx0x – Request</a:t>
            </a:r>
          </a:p>
          <a:p>
            <a:pPr marL="171450" indent="-171450">
              <a:buFont typeface="Arial" panose="020B0604020202020204" pitchFamily="34" charset="0"/>
              <a:buChar char="•"/>
            </a:pPr>
            <a:r>
              <a:rPr lang="en-US" sz="1200" b="1" dirty="0">
                <a:solidFill>
                  <a:srgbClr val="3B3D40"/>
                </a:solidFill>
              </a:rPr>
              <a:t>xx1x – Request Response</a:t>
            </a:r>
          </a:p>
          <a:p>
            <a:pPr marL="171450" indent="-171450">
              <a:buFont typeface="Arial" panose="020B0604020202020204" pitchFamily="34" charset="0"/>
              <a:buChar char="•"/>
            </a:pPr>
            <a:r>
              <a:rPr lang="en-US" sz="1200" b="1" dirty="0">
                <a:solidFill>
                  <a:srgbClr val="3B3D40"/>
                </a:solidFill>
              </a:rPr>
              <a:t>xx2x – Advice</a:t>
            </a:r>
          </a:p>
          <a:p>
            <a:pPr marL="171450" indent="-171450">
              <a:buFont typeface="Arial" panose="020B0604020202020204" pitchFamily="34" charset="0"/>
              <a:buChar char="•"/>
            </a:pPr>
            <a:r>
              <a:rPr lang="en-US" sz="1200" b="1" dirty="0">
                <a:solidFill>
                  <a:srgbClr val="3B3D40"/>
                </a:solidFill>
              </a:rPr>
              <a:t>xx3x – Advice Response</a:t>
            </a:r>
          </a:p>
          <a:p>
            <a:pPr marL="171450" indent="-171450">
              <a:buFont typeface="Arial" panose="020B0604020202020204" pitchFamily="34" charset="0"/>
              <a:buChar char="•"/>
            </a:pPr>
            <a:r>
              <a:rPr lang="en-US" sz="1200" b="1" dirty="0">
                <a:solidFill>
                  <a:srgbClr val="3B3D40"/>
                </a:solidFill>
              </a:rPr>
              <a:t>xx4x – Notification</a:t>
            </a:r>
          </a:p>
          <a:p>
            <a:pPr marL="171450" indent="-171450">
              <a:buFont typeface="Arial" panose="020B0604020202020204" pitchFamily="34" charset="0"/>
              <a:buChar char="•"/>
            </a:pPr>
            <a:r>
              <a:rPr lang="en-US" sz="1200" b="1" dirty="0">
                <a:solidFill>
                  <a:srgbClr val="3B3D40"/>
                </a:solidFill>
              </a:rPr>
              <a:t>xx5x – Notification Acknowledgement</a:t>
            </a:r>
          </a:p>
          <a:p>
            <a:pPr marL="171450" indent="-171450">
              <a:buFont typeface="Arial" panose="020B0604020202020204" pitchFamily="34" charset="0"/>
              <a:buChar char="•"/>
            </a:pPr>
            <a:r>
              <a:rPr lang="en-US" sz="1200" b="1" dirty="0">
                <a:solidFill>
                  <a:srgbClr val="3B3D40"/>
                </a:solidFill>
              </a:rPr>
              <a:t>xx6x – Instruction (2003 only)</a:t>
            </a:r>
          </a:p>
          <a:p>
            <a:pPr marL="171450" indent="-171450">
              <a:buFont typeface="Arial" panose="020B0604020202020204" pitchFamily="34" charset="0"/>
              <a:buChar char="•"/>
            </a:pPr>
            <a:r>
              <a:rPr lang="en-US" sz="1200" b="1" dirty="0">
                <a:solidFill>
                  <a:srgbClr val="3B3D40"/>
                </a:solidFill>
              </a:rPr>
              <a:t>xx7x – Instruction Acknowledgement</a:t>
            </a:r>
          </a:p>
          <a:p>
            <a:pPr marL="171450" indent="-171450">
              <a:buFont typeface="Arial" panose="020B0604020202020204" pitchFamily="34" charset="0"/>
              <a:buChar char="•"/>
            </a:pPr>
            <a:r>
              <a:rPr lang="en-US" sz="1200" b="1" dirty="0">
                <a:solidFill>
                  <a:srgbClr val="3B3D40"/>
                </a:solidFill>
              </a:rPr>
              <a:t>xx8x – Positive Acknowledgement</a:t>
            </a:r>
          </a:p>
          <a:p>
            <a:pPr marL="171450" indent="-171450">
              <a:buFont typeface="Arial" panose="020B0604020202020204" pitchFamily="34" charset="0"/>
              <a:buChar char="•"/>
            </a:pPr>
            <a:r>
              <a:rPr lang="en-US" sz="1200" b="1" dirty="0">
                <a:solidFill>
                  <a:srgbClr val="3B3D40"/>
                </a:solidFill>
              </a:rPr>
              <a:t>xx8x – Negative Acknowledgement</a:t>
            </a:r>
          </a:p>
          <a:p>
            <a:pPr marL="171450" indent="-171450">
              <a:buFont typeface="Arial" panose="020B0604020202020204" pitchFamily="34" charset="0"/>
              <a:buChar char="•"/>
            </a:pPr>
            <a:endParaRPr lang="en-US" sz="1200" b="1" dirty="0">
              <a:solidFill>
                <a:srgbClr val="3B3D40"/>
              </a:solidFill>
            </a:endParaRPr>
          </a:p>
        </p:txBody>
      </p:sp>
      <p:sp>
        <p:nvSpPr>
          <p:cNvPr id="20" name="TextBox 19">
            <a:extLst>
              <a:ext uri="{FF2B5EF4-FFF2-40B4-BE49-F238E27FC236}">
                <a16:creationId xmlns:a16="http://schemas.microsoft.com/office/drawing/2014/main" id="{A0BC1C8F-434F-FC33-CB64-E49445126791}"/>
              </a:ext>
            </a:extLst>
          </p:cNvPr>
          <p:cNvSpPr txBox="1"/>
          <p:nvPr/>
        </p:nvSpPr>
        <p:spPr>
          <a:xfrm>
            <a:off x="9215642" y="4200750"/>
            <a:ext cx="2904709" cy="1015663"/>
          </a:xfrm>
          <a:prstGeom prst="rect">
            <a:avLst/>
          </a:prstGeom>
          <a:noFill/>
        </p:spPr>
        <p:txBody>
          <a:bodyPr wrap="square" rtlCol="0">
            <a:spAutoFit/>
          </a:bodyPr>
          <a:lstStyle/>
          <a:p>
            <a:pPr marL="171450" indent="-171450">
              <a:buFont typeface="Arial" panose="020B0604020202020204" pitchFamily="34" charset="0"/>
              <a:buChar char="•"/>
            </a:pPr>
            <a:r>
              <a:rPr lang="en-US" sz="1200" b="1" dirty="0">
                <a:solidFill>
                  <a:srgbClr val="3B3D40"/>
                </a:solidFill>
              </a:rPr>
              <a:t>xxx0 – Acquirer</a:t>
            </a:r>
          </a:p>
          <a:p>
            <a:pPr marL="171450" indent="-171450">
              <a:buFont typeface="Arial" panose="020B0604020202020204" pitchFamily="34" charset="0"/>
              <a:buChar char="•"/>
            </a:pPr>
            <a:r>
              <a:rPr lang="en-US" sz="1200" b="1" dirty="0">
                <a:solidFill>
                  <a:srgbClr val="3B3D40"/>
                </a:solidFill>
              </a:rPr>
              <a:t>xxx1 – Acquirer Repeat</a:t>
            </a:r>
          </a:p>
          <a:p>
            <a:pPr marL="171450" indent="-171450">
              <a:buFont typeface="Arial" panose="020B0604020202020204" pitchFamily="34" charset="0"/>
              <a:buChar char="•"/>
            </a:pPr>
            <a:r>
              <a:rPr lang="en-US" sz="1200" b="1" dirty="0">
                <a:solidFill>
                  <a:srgbClr val="3B3D40"/>
                </a:solidFill>
              </a:rPr>
              <a:t>xxx2 – Issuer</a:t>
            </a:r>
          </a:p>
          <a:p>
            <a:pPr marL="171450" indent="-171450">
              <a:buFont typeface="Arial" panose="020B0604020202020204" pitchFamily="34" charset="0"/>
              <a:buChar char="•"/>
            </a:pPr>
            <a:r>
              <a:rPr lang="en-US" sz="1200" b="1" dirty="0">
                <a:solidFill>
                  <a:srgbClr val="3B3D40"/>
                </a:solidFill>
              </a:rPr>
              <a:t>xxx3 – Issuer Repeat</a:t>
            </a:r>
          </a:p>
          <a:p>
            <a:pPr marL="171450" indent="-171450">
              <a:buFont typeface="Arial" panose="020B0604020202020204" pitchFamily="34" charset="0"/>
              <a:buChar char="•"/>
            </a:pPr>
            <a:r>
              <a:rPr lang="en-US" sz="1200" b="1" dirty="0">
                <a:solidFill>
                  <a:srgbClr val="3B3D40"/>
                </a:solidFill>
              </a:rPr>
              <a:t>xxx4 – Other</a:t>
            </a:r>
          </a:p>
        </p:txBody>
      </p:sp>
      <p:sp>
        <p:nvSpPr>
          <p:cNvPr id="22" name="TextBox 21">
            <a:extLst>
              <a:ext uri="{FF2B5EF4-FFF2-40B4-BE49-F238E27FC236}">
                <a16:creationId xmlns:a16="http://schemas.microsoft.com/office/drawing/2014/main" id="{BD30CAC9-21C8-22FE-92E0-F33772451378}"/>
              </a:ext>
            </a:extLst>
          </p:cNvPr>
          <p:cNvSpPr txBox="1"/>
          <p:nvPr/>
        </p:nvSpPr>
        <p:spPr>
          <a:xfrm>
            <a:off x="5128347" y="2589658"/>
            <a:ext cx="5660750" cy="369332"/>
          </a:xfrm>
          <a:prstGeom prst="rect">
            <a:avLst/>
          </a:prstGeom>
          <a:noFill/>
        </p:spPr>
        <p:txBody>
          <a:bodyPr wrap="square">
            <a:spAutoFit/>
          </a:bodyPr>
          <a:lstStyle/>
          <a:p>
            <a:r>
              <a:rPr lang="en-US" b="1" dirty="0">
                <a:solidFill>
                  <a:srgbClr val="3B3D40"/>
                </a:solidFill>
              </a:rPr>
              <a:t>ISO8583:1987 Coded Authorization Request by Acquirer</a:t>
            </a:r>
            <a:endParaRPr lang="en-US" dirty="0"/>
          </a:p>
        </p:txBody>
      </p:sp>
      <p:graphicFrame>
        <p:nvGraphicFramePr>
          <p:cNvPr id="7" name="Table 17">
            <a:extLst>
              <a:ext uri="{FF2B5EF4-FFF2-40B4-BE49-F238E27FC236}">
                <a16:creationId xmlns:a16="http://schemas.microsoft.com/office/drawing/2014/main" id="{EF3BBEFA-B645-E1FC-F4E8-B5AAF3E795DF}"/>
              </a:ext>
            </a:extLst>
          </p:cNvPr>
          <p:cNvGraphicFramePr>
            <a:graphicFrameLocks noGrp="1"/>
          </p:cNvGraphicFramePr>
          <p:nvPr>
            <p:extLst>
              <p:ext uri="{D42A27DB-BD31-4B8C-83A1-F6EECF244321}">
                <p14:modId xmlns:p14="http://schemas.microsoft.com/office/powerpoint/2010/main" val="488090779"/>
              </p:ext>
            </p:extLst>
          </p:nvPr>
        </p:nvGraphicFramePr>
        <p:xfrm>
          <a:off x="3082992" y="2588904"/>
          <a:ext cx="1863217" cy="370840"/>
        </p:xfrm>
        <a:graphic>
          <a:graphicData uri="http://schemas.openxmlformats.org/drawingml/2006/table">
            <a:tbl>
              <a:tblPr firstRow="1" bandRow="1">
                <a:tableStyleId>{5C22544A-7EE6-4342-B048-85BDC9FD1C3A}</a:tableStyleId>
              </a:tblPr>
              <a:tblGrid>
                <a:gridCol w="322100">
                  <a:extLst>
                    <a:ext uri="{9D8B030D-6E8A-4147-A177-3AD203B41FA5}">
                      <a16:colId xmlns:a16="http://schemas.microsoft.com/office/drawing/2014/main" val="3382192240"/>
                    </a:ext>
                  </a:extLst>
                </a:gridCol>
                <a:gridCol w="322100">
                  <a:extLst>
                    <a:ext uri="{9D8B030D-6E8A-4147-A177-3AD203B41FA5}">
                      <a16:colId xmlns:a16="http://schemas.microsoft.com/office/drawing/2014/main" val="4149284781"/>
                    </a:ext>
                  </a:extLst>
                </a:gridCol>
                <a:gridCol w="322100">
                  <a:extLst>
                    <a:ext uri="{9D8B030D-6E8A-4147-A177-3AD203B41FA5}">
                      <a16:colId xmlns:a16="http://schemas.microsoft.com/office/drawing/2014/main" val="689552502"/>
                    </a:ext>
                  </a:extLst>
                </a:gridCol>
                <a:gridCol w="322100">
                  <a:extLst>
                    <a:ext uri="{9D8B030D-6E8A-4147-A177-3AD203B41FA5}">
                      <a16:colId xmlns:a16="http://schemas.microsoft.com/office/drawing/2014/main" val="3174613015"/>
                    </a:ext>
                  </a:extLst>
                </a:gridCol>
                <a:gridCol w="574817">
                  <a:extLst>
                    <a:ext uri="{9D8B030D-6E8A-4147-A177-3AD203B41FA5}">
                      <a16:colId xmlns:a16="http://schemas.microsoft.com/office/drawing/2014/main" val="407466823"/>
                    </a:ext>
                  </a:extLst>
                </a:gridCol>
              </a:tblGrid>
              <a:tr h="370840">
                <a:tc>
                  <a:txBody>
                    <a:bodyPr/>
                    <a:lstStyle/>
                    <a:p>
                      <a:pPr algn="ctr"/>
                      <a:r>
                        <a:rPr lang="en-US" dirty="0">
                          <a:solidFill>
                            <a:srgbClr val="3B3D40"/>
                          </a:solidFill>
                        </a:rPr>
                        <a:t>0</a:t>
                      </a:r>
                    </a:p>
                  </a:txBody>
                  <a:tcPr>
                    <a:lnL w="12700" cap="flat" cmpd="sng" algn="ctr">
                      <a:solidFill>
                        <a:srgbClr val="3B3D40"/>
                      </a:solidFill>
                      <a:prstDash val="solid"/>
                      <a:round/>
                      <a:headEnd type="none" w="med" len="med"/>
                      <a:tailEnd type="none" w="med" len="med"/>
                    </a:lnL>
                    <a:lnR w="12700" cap="flat" cmpd="sng" algn="ctr">
                      <a:solidFill>
                        <a:srgbClr val="3B3D40"/>
                      </a:solidFill>
                      <a:prstDash val="solid"/>
                      <a:round/>
                      <a:headEnd type="none" w="med" len="med"/>
                      <a:tailEnd type="none" w="med" len="med"/>
                    </a:lnR>
                    <a:lnT w="12700" cap="flat" cmpd="sng" algn="ctr">
                      <a:solidFill>
                        <a:srgbClr val="3B3D40"/>
                      </a:solidFill>
                      <a:prstDash val="solid"/>
                      <a:round/>
                      <a:headEnd type="none" w="med" len="med"/>
                      <a:tailEnd type="none" w="med" len="med"/>
                    </a:lnT>
                    <a:lnB w="12700" cap="flat" cmpd="sng" algn="ctr">
                      <a:solidFill>
                        <a:srgbClr val="3B3D4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rgbClr val="3B3D40"/>
                          </a:solidFill>
                        </a:rPr>
                        <a:t>1</a:t>
                      </a:r>
                    </a:p>
                  </a:txBody>
                  <a:tcPr>
                    <a:lnL w="12700" cap="flat" cmpd="sng" algn="ctr">
                      <a:solidFill>
                        <a:srgbClr val="3B3D40"/>
                      </a:solidFill>
                      <a:prstDash val="solid"/>
                      <a:round/>
                      <a:headEnd type="none" w="med" len="med"/>
                      <a:tailEnd type="none" w="med" len="med"/>
                    </a:lnL>
                    <a:lnR w="12700" cap="flat" cmpd="sng" algn="ctr">
                      <a:solidFill>
                        <a:srgbClr val="3B3D40"/>
                      </a:solidFill>
                      <a:prstDash val="solid"/>
                      <a:round/>
                      <a:headEnd type="none" w="med" len="med"/>
                      <a:tailEnd type="none" w="med" len="med"/>
                    </a:lnR>
                    <a:lnT w="12700" cap="flat" cmpd="sng" algn="ctr">
                      <a:solidFill>
                        <a:srgbClr val="3B3D40"/>
                      </a:solidFill>
                      <a:prstDash val="solid"/>
                      <a:round/>
                      <a:headEnd type="none" w="med" len="med"/>
                      <a:tailEnd type="none" w="med" len="med"/>
                    </a:lnT>
                    <a:lnB w="12700" cap="flat" cmpd="sng" algn="ctr">
                      <a:solidFill>
                        <a:srgbClr val="3B3D4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rgbClr val="3B3D40"/>
                          </a:solidFill>
                        </a:rPr>
                        <a:t>0</a:t>
                      </a:r>
                    </a:p>
                  </a:txBody>
                  <a:tcPr>
                    <a:lnL w="12700" cap="flat" cmpd="sng" algn="ctr">
                      <a:solidFill>
                        <a:srgbClr val="3B3D40"/>
                      </a:solidFill>
                      <a:prstDash val="solid"/>
                      <a:round/>
                      <a:headEnd type="none" w="med" len="med"/>
                      <a:tailEnd type="none" w="med" len="med"/>
                    </a:lnL>
                    <a:lnR w="12700" cap="flat" cmpd="sng" algn="ctr">
                      <a:solidFill>
                        <a:srgbClr val="3B3D40"/>
                      </a:solidFill>
                      <a:prstDash val="solid"/>
                      <a:round/>
                      <a:headEnd type="none" w="med" len="med"/>
                      <a:tailEnd type="none" w="med" len="med"/>
                    </a:lnR>
                    <a:lnT w="12700" cap="flat" cmpd="sng" algn="ctr">
                      <a:solidFill>
                        <a:srgbClr val="3B3D40"/>
                      </a:solidFill>
                      <a:prstDash val="solid"/>
                      <a:round/>
                      <a:headEnd type="none" w="med" len="med"/>
                      <a:tailEnd type="none" w="med" len="med"/>
                    </a:lnT>
                    <a:lnB w="12700" cap="flat" cmpd="sng" algn="ctr">
                      <a:solidFill>
                        <a:srgbClr val="3B3D4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rgbClr val="3B3D40"/>
                          </a:solidFill>
                        </a:rPr>
                        <a:t>0</a:t>
                      </a:r>
                    </a:p>
                  </a:txBody>
                  <a:tcPr>
                    <a:lnL w="12700" cap="flat" cmpd="sng" algn="ctr">
                      <a:solidFill>
                        <a:srgbClr val="3B3D40"/>
                      </a:solidFill>
                      <a:prstDash val="solid"/>
                      <a:round/>
                      <a:headEnd type="none" w="med" len="med"/>
                      <a:tailEnd type="none" w="med" len="med"/>
                    </a:lnL>
                    <a:lnR w="12700" cap="flat" cmpd="sng" algn="ctr">
                      <a:solidFill>
                        <a:srgbClr val="3B3D40"/>
                      </a:solidFill>
                      <a:prstDash val="solid"/>
                      <a:round/>
                      <a:headEnd type="none" w="med" len="med"/>
                      <a:tailEnd type="none" w="med" len="med"/>
                    </a:lnR>
                    <a:lnT w="12700" cap="flat" cmpd="sng" algn="ctr">
                      <a:solidFill>
                        <a:srgbClr val="3B3D40"/>
                      </a:solidFill>
                      <a:prstDash val="solid"/>
                      <a:round/>
                      <a:headEnd type="none" w="med" len="med"/>
                      <a:tailEnd type="none" w="med" len="med"/>
                    </a:lnT>
                    <a:lnB w="12700" cap="flat" cmpd="sng" algn="ctr">
                      <a:solidFill>
                        <a:srgbClr val="3B3D4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rgbClr val="3B3D40"/>
                          </a:solidFill>
                        </a:rPr>
                        <a:t>…</a:t>
                      </a:r>
                    </a:p>
                  </a:txBody>
                  <a:tcPr>
                    <a:lnL w="12700" cap="flat" cmpd="sng" algn="ctr">
                      <a:solidFill>
                        <a:srgbClr val="3B3D40"/>
                      </a:solidFill>
                      <a:prstDash val="solid"/>
                      <a:round/>
                      <a:headEnd type="none" w="med" len="med"/>
                      <a:tailEnd type="none" w="med" len="med"/>
                    </a:lnL>
                    <a:lnR w="12700" cap="flat" cmpd="sng" algn="ctr">
                      <a:solidFill>
                        <a:srgbClr val="3B3D40"/>
                      </a:solidFill>
                      <a:prstDash val="solid"/>
                      <a:round/>
                      <a:headEnd type="none" w="med" len="med"/>
                      <a:tailEnd type="none" w="med" len="med"/>
                    </a:lnR>
                    <a:lnT w="12700" cap="flat" cmpd="sng" algn="ctr">
                      <a:solidFill>
                        <a:srgbClr val="3B3D40"/>
                      </a:solidFill>
                      <a:prstDash val="solid"/>
                      <a:round/>
                      <a:headEnd type="none" w="med" len="med"/>
                      <a:tailEnd type="none" w="med" len="med"/>
                    </a:lnT>
                    <a:lnB w="12700" cap="flat" cmpd="sng" algn="ctr">
                      <a:solidFill>
                        <a:srgbClr val="3B3D4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98128269"/>
                  </a:ext>
                </a:extLst>
              </a:tr>
            </a:tbl>
          </a:graphicData>
        </a:graphic>
      </p:graphicFrame>
    </p:spTree>
    <p:extLst>
      <p:ext uri="{BB962C8B-B14F-4D97-AF65-F5344CB8AC3E}">
        <p14:creationId xmlns:p14="http://schemas.microsoft.com/office/powerpoint/2010/main" val="16099695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4E4E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B18EC-7933-446E-A750-8FCBDAD67CC3}"/>
              </a:ext>
            </a:extLst>
          </p:cNvPr>
          <p:cNvSpPr>
            <a:spLocks noGrp="1"/>
          </p:cNvSpPr>
          <p:nvPr>
            <p:ph type="title"/>
          </p:nvPr>
        </p:nvSpPr>
        <p:spPr>
          <a:xfrm>
            <a:off x="457200" y="252669"/>
            <a:ext cx="11304698" cy="1325563"/>
          </a:xfrm>
        </p:spPr>
        <p:txBody>
          <a:bodyPr>
            <a:noAutofit/>
          </a:bodyPr>
          <a:lstStyle/>
          <a:p>
            <a:r>
              <a:rPr lang="en-US" sz="2800" kern="0" dirty="0">
                <a:solidFill>
                  <a:srgbClr val="3B3D40"/>
                </a:solidFill>
                <a:latin typeface="Helvetica Neue" panose="02000503000000020004" pitchFamily="2" charset="0"/>
                <a:ea typeface="Helvetica Neue" panose="02000503000000020004" pitchFamily="2" charset="0"/>
                <a:cs typeface="Helvetica Neue" panose="02000503000000020004" pitchFamily="2" charset="0"/>
              </a:rPr>
              <a:t>The primary bitmap and data elements are standardized, to allow anyone to decode the message contents easily as well as validate the message has been received in its entirety. </a:t>
            </a:r>
          </a:p>
        </p:txBody>
      </p:sp>
      <p:pic>
        <p:nvPicPr>
          <p:cNvPr id="4098" name="Picture 2" descr="Tools for a ISO-8583 developer. ISO8583Editor | by Mohammad | Medium">
            <a:extLst>
              <a:ext uri="{FF2B5EF4-FFF2-40B4-BE49-F238E27FC236}">
                <a16:creationId xmlns:a16="http://schemas.microsoft.com/office/drawing/2014/main" id="{63504FCE-BECE-3FF9-52A6-A347D526F9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1662" y="2381217"/>
            <a:ext cx="5368144" cy="4224114"/>
          </a:xfrm>
          <a:prstGeom prst="rect">
            <a:avLst/>
          </a:prstGeom>
          <a:noFill/>
          <a:extLst>
            <a:ext uri="{909E8E84-426E-40DD-AFC4-6F175D3DCCD1}">
              <a14:hiddenFill xmlns:a14="http://schemas.microsoft.com/office/drawing/2010/main">
                <a:solidFill>
                  <a:srgbClr val="FFFFFF"/>
                </a:solidFill>
              </a14:hiddenFill>
            </a:ext>
          </a:extLst>
        </p:spPr>
      </p:pic>
      <p:sp>
        <p:nvSpPr>
          <p:cNvPr id="7" name="Text Placeholder 2">
            <a:extLst>
              <a:ext uri="{FF2B5EF4-FFF2-40B4-BE49-F238E27FC236}">
                <a16:creationId xmlns:a16="http://schemas.microsoft.com/office/drawing/2014/main" id="{989CBD09-7448-AC22-F5ED-6B2AC4BAE9B8}"/>
              </a:ext>
            </a:extLst>
          </p:cNvPr>
          <p:cNvSpPr txBox="1">
            <a:spLocks/>
          </p:cNvSpPr>
          <p:nvPr/>
        </p:nvSpPr>
        <p:spPr>
          <a:xfrm>
            <a:off x="7845236" y="1710122"/>
            <a:ext cx="4069581" cy="445250"/>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ctr" defTabSz="412724" rtl="0" eaLnBrk="1" fontAlgn="auto" latinLnBrk="0" hangingPunct="0">
              <a:lnSpc>
                <a:spcPct val="80000"/>
              </a:lnSpc>
              <a:spcBef>
                <a:spcPts val="0"/>
              </a:spcBef>
              <a:spcAft>
                <a:spcPts val="0"/>
              </a:spcAft>
              <a:buClrTx/>
              <a:buSzTx/>
              <a:buFontTx/>
              <a:buNone/>
              <a:tabLst/>
              <a:defRPr/>
            </a:pPr>
            <a:r>
              <a:rPr lang="en-US" sz="1600" b="0" dirty="0">
                <a:latin typeface="Helvetica Neue" panose="02000503000000020004" pitchFamily="2" charset="0"/>
                <a:ea typeface="Helvetica Neue" panose="02000503000000020004" pitchFamily="2" charset="0"/>
                <a:cs typeface="Helvetica Neue" panose="02000503000000020004" pitchFamily="2" charset="0"/>
              </a:rPr>
              <a:t>From this ISO8583 message, a bank can quickly identify the important information.</a:t>
            </a:r>
            <a:endParaRPr kumimoji="0" lang="en-US" sz="1600" b="0" i="0" u="none" strike="noStrike" kern="0" cap="none" spc="0" normalizeH="0" baseline="0" noProof="0" dirty="0">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cxnSp>
        <p:nvCxnSpPr>
          <p:cNvPr id="8" name="Straight Connector 7">
            <a:extLst>
              <a:ext uri="{FF2B5EF4-FFF2-40B4-BE49-F238E27FC236}">
                <a16:creationId xmlns:a16="http://schemas.microsoft.com/office/drawing/2014/main" id="{7504389D-4C93-6F71-2606-D113CE4B8640}"/>
              </a:ext>
            </a:extLst>
          </p:cNvPr>
          <p:cNvCxnSpPr>
            <a:cxnSpLocks/>
          </p:cNvCxnSpPr>
          <p:nvPr/>
        </p:nvCxnSpPr>
        <p:spPr>
          <a:xfrm>
            <a:off x="7845236" y="2179267"/>
            <a:ext cx="4069582"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9" name="Text Placeholder 2">
            <a:extLst>
              <a:ext uri="{FF2B5EF4-FFF2-40B4-BE49-F238E27FC236}">
                <a16:creationId xmlns:a16="http://schemas.microsoft.com/office/drawing/2014/main" id="{9B5131BB-6E77-06DC-0334-D02EC0CFBFB0}"/>
              </a:ext>
            </a:extLst>
          </p:cNvPr>
          <p:cNvSpPr txBox="1">
            <a:spLocks/>
          </p:cNvSpPr>
          <p:nvPr/>
        </p:nvSpPr>
        <p:spPr>
          <a:xfrm>
            <a:off x="423271" y="1710122"/>
            <a:ext cx="6964246" cy="445250"/>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ctr" defTabSz="412724" rtl="0" eaLnBrk="1" fontAlgn="auto" latinLnBrk="0" hangingPunct="0">
              <a:lnSpc>
                <a:spcPct val="8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rPr>
              <a:t>Standardizing this data allows anyone on the network to identify the type of transaction and easily decode the metadata fields and retrieve the data. </a:t>
            </a:r>
          </a:p>
        </p:txBody>
      </p:sp>
      <p:cxnSp>
        <p:nvCxnSpPr>
          <p:cNvPr id="10" name="Straight Connector 9">
            <a:extLst>
              <a:ext uri="{FF2B5EF4-FFF2-40B4-BE49-F238E27FC236}">
                <a16:creationId xmlns:a16="http://schemas.microsoft.com/office/drawing/2014/main" id="{C20BFD08-28BC-5842-AFE4-B767F1D0BD3E}"/>
              </a:ext>
            </a:extLst>
          </p:cNvPr>
          <p:cNvCxnSpPr>
            <a:cxnSpLocks/>
          </p:cNvCxnSpPr>
          <p:nvPr/>
        </p:nvCxnSpPr>
        <p:spPr>
          <a:xfrm>
            <a:off x="399742" y="2179267"/>
            <a:ext cx="6907388"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11" name="Content Placeholder 5">
            <a:extLst>
              <a:ext uri="{FF2B5EF4-FFF2-40B4-BE49-F238E27FC236}">
                <a16:creationId xmlns:a16="http://schemas.microsoft.com/office/drawing/2014/main" id="{DDCA3CE1-67ED-09CD-3D85-21F200AE5352}"/>
              </a:ext>
            </a:extLst>
          </p:cNvPr>
          <p:cNvSpPr txBox="1">
            <a:spLocks/>
          </p:cNvSpPr>
          <p:nvPr/>
        </p:nvSpPr>
        <p:spPr>
          <a:xfrm>
            <a:off x="7845237" y="2267789"/>
            <a:ext cx="4170376" cy="380730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nSpc>
                <a:spcPct val="100000"/>
              </a:lnSpc>
              <a:spcBef>
                <a:spcPts val="0"/>
              </a:spcBef>
              <a:buNone/>
            </a:pPr>
            <a:r>
              <a:rPr lang="en-US" sz="1600" b="1" dirty="0">
                <a:solidFill>
                  <a:srgbClr val="3B3D40"/>
                </a:solidFill>
              </a:rPr>
              <a:t>Identity:</a:t>
            </a:r>
            <a:r>
              <a:rPr lang="en-US" sz="1600" dirty="0">
                <a:solidFill>
                  <a:srgbClr val="3B3D40"/>
                </a:solidFill>
              </a:rPr>
              <a:t> </a:t>
            </a:r>
          </a:p>
          <a:p>
            <a:pPr marL="227013" lvl="0" indent="0">
              <a:lnSpc>
                <a:spcPct val="100000"/>
              </a:lnSpc>
              <a:spcBef>
                <a:spcPts val="0"/>
              </a:spcBef>
              <a:buNone/>
            </a:pPr>
            <a:r>
              <a:rPr lang="en-US" sz="1200" dirty="0">
                <a:solidFill>
                  <a:srgbClr val="3B3D40"/>
                </a:solidFill>
              </a:rPr>
              <a:t>The identification codes and primary account number allow a bank to quickly identify which cardholder swiped their card and which merchant account needs to be paid.</a:t>
            </a:r>
          </a:p>
          <a:p>
            <a:pPr marL="0" indent="0">
              <a:lnSpc>
                <a:spcPct val="100000"/>
              </a:lnSpc>
              <a:spcBef>
                <a:spcPts val="0"/>
              </a:spcBef>
              <a:buNone/>
            </a:pPr>
            <a:endParaRPr lang="en-US" sz="800" b="1" dirty="0">
              <a:solidFill>
                <a:srgbClr val="3B3D40"/>
              </a:solidFill>
            </a:endParaRPr>
          </a:p>
          <a:p>
            <a:pPr marL="0" indent="0">
              <a:lnSpc>
                <a:spcPct val="100000"/>
              </a:lnSpc>
              <a:spcBef>
                <a:spcPts val="0"/>
              </a:spcBef>
              <a:buNone/>
            </a:pPr>
            <a:r>
              <a:rPr lang="en-US" sz="1600" b="1" dirty="0">
                <a:solidFill>
                  <a:srgbClr val="3B3D40"/>
                </a:solidFill>
              </a:rPr>
              <a:t>Transaction Details:</a:t>
            </a:r>
            <a:r>
              <a:rPr lang="en-US" sz="1600" dirty="0">
                <a:solidFill>
                  <a:srgbClr val="3B3D40"/>
                </a:solidFill>
              </a:rPr>
              <a:t> </a:t>
            </a:r>
          </a:p>
          <a:p>
            <a:pPr marL="227013" indent="0">
              <a:lnSpc>
                <a:spcPct val="100000"/>
              </a:lnSpc>
              <a:spcBef>
                <a:spcPts val="0"/>
              </a:spcBef>
              <a:buNone/>
            </a:pPr>
            <a:r>
              <a:rPr lang="en-US" sz="1200" dirty="0">
                <a:solidFill>
                  <a:srgbClr val="3B3D40"/>
                </a:solidFill>
              </a:rPr>
              <a:t>Under “Transaction Amount” we can see that this transaction was for $1 as it is denominated in pennies, the quanta unit of the specified currency. Fields #49 and #52 would provide us the ISO4217 currency code.</a:t>
            </a:r>
          </a:p>
        </p:txBody>
      </p:sp>
    </p:spTree>
    <p:extLst>
      <p:ext uri="{BB962C8B-B14F-4D97-AF65-F5344CB8AC3E}">
        <p14:creationId xmlns:p14="http://schemas.microsoft.com/office/powerpoint/2010/main" val="31368869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E4E4E4"/>
        </a:solidFill>
        <a:effectLst/>
      </p:bgPr>
    </p:bg>
    <p:spTree>
      <p:nvGrpSpPr>
        <p:cNvPr id="1" name=""/>
        <p:cNvGrpSpPr/>
        <p:nvPr/>
      </p:nvGrpSpPr>
      <p:grpSpPr>
        <a:xfrm>
          <a:off x="0" y="0"/>
          <a:ext cx="0" cy="0"/>
          <a:chOff x="0" y="0"/>
          <a:chExt cx="0" cy="0"/>
        </a:xfrm>
      </p:grpSpPr>
      <p:sp>
        <p:nvSpPr>
          <p:cNvPr id="20" name="Rounded Rectangle 19">
            <a:extLst>
              <a:ext uri="{FF2B5EF4-FFF2-40B4-BE49-F238E27FC236}">
                <a16:creationId xmlns:a16="http://schemas.microsoft.com/office/drawing/2014/main" id="{092F1FA5-4040-8EA8-5D11-E3F4709BCEEF}"/>
              </a:ext>
            </a:extLst>
          </p:cNvPr>
          <p:cNvSpPr/>
          <p:nvPr/>
        </p:nvSpPr>
        <p:spPr>
          <a:xfrm>
            <a:off x="119406" y="2250299"/>
            <a:ext cx="11953188" cy="4518494"/>
          </a:xfrm>
          <a:prstGeom prst="roundRect">
            <a:avLst>
              <a:gd name="adj" fmla="val 6711"/>
            </a:avLst>
          </a:prstGeom>
          <a:solidFill>
            <a:srgbClr val="3B3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EAB18EC-7933-446E-A750-8FCBDAD67CC3}"/>
              </a:ext>
            </a:extLst>
          </p:cNvPr>
          <p:cNvSpPr>
            <a:spLocks noGrp="1"/>
          </p:cNvSpPr>
          <p:nvPr>
            <p:ph type="title"/>
          </p:nvPr>
        </p:nvSpPr>
        <p:spPr>
          <a:xfrm>
            <a:off x="457200" y="252669"/>
            <a:ext cx="11304698" cy="1325563"/>
          </a:xfrm>
        </p:spPr>
        <p:txBody>
          <a:bodyPr>
            <a:noAutofit/>
          </a:bodyPr>
          <a:lstStyle/>
          <a:p>
            <a:r>
              <a:rPr lang="en-US" sz="2800" kern="0" dirty="0">
                <a:solidFill>
                  <a:srgbClr val="3B3D40"/>
                </a:solidFill>
                <a:latin typeface="Helvetica Neue" panose="02000503000000020004" pitchFamily="2" charset="0"/>
                <a:ea typeface="Helvetica Neue" panose="02000503000000020004" pitchFamily="2" charset="0"/>
                <a:cs typeface="Helvetica Neue" panose="02000503000000020004" pitchFamily="2" charset="0"/>
              </a:rPr>
              <a:t>Several packages exist to help streamline the encoding and decoding of IS8583 messages. Seemingly making it easy to integrate and transmit ISO8583 transactions with Substrate.</a:t>
            </a:r>
          </a:p>
        </p:txBody>
      </p:sp>
      <p:sp>
        <p:nvSpPr>
          <p:cNvPr id="9" name="Text Placeholder 2">
            <a:extLst>
              <a:ext uri="{FF2B5EF4-FFF2-40B4-BE49-F238E27FC236}">
                <a16:creationId xmlns:a16="http://schemas.microsoft.com/office/drawing/2014/main" id="{9B5131BB-6E77-06DC-0334-D02EC0CFBFB0}"/>
              </a:ext>
            </a:extLst>
          </p:cNvPr>
          <p:cNvSpPr txBox="1">
            <a:spLocks/>
          </p:cNvSpPr>
          <p:nvPr/>
        </p:nvSpPr>
        <p:spPr>
          <a:xfrm>
            <a:off x="414922" y="1710122"/>
            <a:ext cx="11362156" cy="445250"/>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ctr" defTabSz="412724" rtl="0" eaLnBrk="1" fontAlgn="auto" latinLnBrk="0" hangingPunct="0">
              <a:lnSpc>
                <a:spcPct val="8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rPr>
              <a:t>These tools are open-source and production ready. They are </a:t>
            </a:r>
            <a:r>
              <a:rPr lang="en-US" sz="1600" b="0" dirty="0">
                <a:latin typeface="Helvetica Neue" panose="02000503000000020004" pitchFamily="2" charset="0"/>
                <a:ea typeface="Helvetica Neue" panose="02000503000000020004" pitchFamily="2" charset="0"/>
                <a:cs typeface="Helvetica Neue" panose="02000503000000020004" pitchFamily="2" charset="0"/>
              </a:rPr>
              <a:t>capable of seamlessly ingesting ISO8583 data streams and decoding them into native, accessible objects in nearly any language including Rust.</a:t>
            </a:r>
            <a:endParaRPr kumimoji="0" lang="en-US" sz="1600" b="0" i="0" u="none" strike="noStrike" kern="0" cap="none" spc="0" normalizeH="0" baseline="0" noProof="0" dirty="0">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cxnSp>
        <p:nvCxnSpPr>
          <p:cNvPr id="10" name="Straight Connector 9">
            <a:extLst>
              <a:ext uri="{FF2B5EF4-FFF2-40B4-BE49-F238E27FC236}">
                <a16:creationId xmlns:a16="http://schemas.microsoft.com/office/drawing/2014/main" id="{C20BFD08-28BC-5842-AFE4-B767F1D0BD3E}"/>
              </a:ext>
            </a:extLst>
          </p:cNvPr>
          <p:cNvCxnSpPr>
            <a:cxnSpLocks/>
          </p:cNvCxnSpPr>
          <p:nvPr/>
        </p:nvCxnSpPr>
        <p:spPr>
          <a:xfrm>
            <a:off x="414922" y="2179267"/>
            <a:ext cx="11362156"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BF1C8C25-FF6C-62F5-5FA2-61FE8813C2FA}"/>
              </a:ext>
            </a:extLst>
          </p:cNvPr>
          <p:cNvPicPr>
            <a:picLocks noChangeAspect="1"/>
          </p:cNvPicPr>
          <p:nvPr/>
        </p:nvPicPr>
        <p:blipFill>
          <a:blip r:embed="rId3"/>
          <a:stretch>
            <a:fillRect/>
          </a:stretch>
        </p:blipFill>
        <p:spPr>
          <a:xfrm>
            <a:off x="414922" y="2469822"/>
            <a:ext cx="4950976" cy="3888557"/>
          </a:xfrm>
          <a:prstGeom prst="rect">
            <a:avLst/>
          </a:prstGeom>
          <a:ln w="38100">
            <a:solidFill>
              <a:srgbClr val="3B3D40"/>
            </a:solidFill>
          </a:ln>
        </p:spPr>
      </p:pic>
      <p:pic>
        <p:nvPicPr>
          <p:cNvPr id="6" name="Picture 5">
            <a:extLst>
              <a:ext uri="{FF2B5EF4-FFF2-40B4-BE49-F238E27FC236}">
                <a16:creationId xmlns:a16="http://schemas.microsoft.com/office/drawing/2014/main" id="{39E4C18B-7151-5FB1-F72D-D8D2A0A789F3}"/>
              </a:ext>
            </a:extLst>
          </p:cNvPr>
          <p:cNvPicPr>
            <a:picLocks noChangeAspect="1"/>
          </p:cNvPicPr>
          <p:nvPr/>
        </p:nvPicPr>
        <p:blipFill>
          <a:blip r:embed="rId4"/>
          <a:stretch>
            <a:fillRect/>
          </a:stretch>
        </p:blipFill>
        <p:spPr>
          <a:xfrm>
            <a:off x="2725302" y="2469826"/>
            <a:ext cx="5345406" cy="3888553"/>
          </a:xfrm>
          <a:prstGeom prst="rect">
            <a:avLst/>
          </a:prstGeom>
          <a:ln w="38100">
            <a:solidFill>
              <a:srgbClr val="3B3D40"/>
            </a:solidFill>
          </a:ln>
        </p:spPr>
      </p:pic>
      <p:pic>
        <p:nvPicPr>
          <p:cNvPr id="8" name="Picture 7">
            <a:extLst>
              <a:ext uri="{FF2B5EF4-FFF2-40B4-BE49-F238E27FC236}">
                <a16:creationId xmlns:a16="http://schemas.microsoft.com/office/drawing/2014/main" id="{AAA15801-9C67-B562-2633-874ED4AD8B0B}"/>
              </a:ext>
            </a:extLst>
          </p:cNvPr>
          <p:cNvPicPr>
            <a:picLocks noChangeAspect="1"/>
          </p:cNvPicPr>
          <p:nvPr/>
        </p:nvPicPr>
        <p:blipFill>
          <a:blip r:embed="rId5"/>
          <a:stretch>
            <a:fillRect/>
          </a:stretch>
        </p:blipFill>
        <p:spPr>
          <a:xfrm>
            <a:off x="5715507" y="2469822"/>
            <a:ext cx="4398642" cy="3882504"/>
          </a:xfrm>
          <a:prstGeom prst="rect">
            <a:avLst/>
          </a:prstGeom>
          <a:ln w="38100">
            <a:solidFill>
              <a:srgbClr val="3B3D40"/>
            </a:solidFill>
          </a:ln>
        </p:spPr>
      </p:pic>
      <p:pic>
        <p:nvPicPr>
          <p:cNvPr id="14" name="Picture 13">
            <a:extLst>
              <a:ext uri="{FF2B5EF4-FFF2-40B4-BE49-F238E27FC236}">
                <a16:creationId xmlns:a16="http://schemas.microsoft.com/office/drawing/2014/main" id="{8858261E-91B6-34A5-518E-E9EA9040F67B}"/>
              </a:ext>
            </a:extLst>
          </p:cNvPr>
          <p:cNvPicPr>
            <a:picLocks noChangeAspect="1"/>
          </p:cNvPicPr>
          <p:nvPr/>
        </p:nvPicPr>
        <p:blipFill rotWithShape="1">
          <a:blip r:embed="rId6"/>
          <a:srcRect r="27182"/>
          <a:stretch/>
        </p:blipFill>
        <p:spPr>
          <a:xfrm>
            <a:off x="8420317" y="2469822"/>
            <a:ext cx="3341581" cy="3882504"/>
          </a:xfrm>
          <a:prstGeom prst="rect">
            <a:avLst/>
          </a:prstGeom>
          <a:ln w="38100">
            <a:solidFill>
              <a:srgbClr val="3B3D40"/>
            </a:solidFill>
          </a:ln>
        </p:spPr>
      </p:pic>
      <p:sp>
        <p:nvSpPr>
          <p:cNvPr id="16" name="TextBox 15">
            <a:extLst>
              <a:ext uri="{FF2B5EF4-FFF2-40B4-BE49-F238E27FC236}">
                <a16:creationId xmlns:a16="http://schemas.microsoft.com/office/drawing/2014/main" id="{6BA610DC-FC4F-6E09-34D0-0F6EE7E54EEC}"/>
              </a:ext>
            </a:extLst>
          </p:cNvPr>
          <p:cNvSpPr txBox="1"/>
          <p:nvPr/>
        </p:nvSpPr>
        <p:spPr>
          <a:xfrm>
            <a:off x="1116409" y="6352326"/>
            <a:ext cx="961442" cy="369332"/>
          </a:xfrm>
          <a:prstGeom prst="rect">
            <a:avLst/>
          </a:prstGeom>
          <a:noFill/>
        </p:spPr>
        <p:txBody>
          <a:bodyPr wrap="square">
            <a:spAutoFit/>
          </a:bodyPr>
          <a:lstStyle/>
          <a:p>
            <a:pPr algn="ctr"/>
            <a:r>
              <a:rPr lang="en-US" sz="1800" b="1" dirty="0">
                <a:solidFill>
                  <a:schemeClr val="bg1">
                    <a:lumMod val="95000"/>
                  </a:schemeClr>
                </a:solidFill>
              </a:rPr>
              <a:t>Rust</a:t>
            </a:r>
            <a:endParaRPr lang="en-US" dirty="0">
              <a:solidFill>
                <a:schemeClr val="bg1">
                  <a:lumMod val="95000"/>
                </a:schemeClr>
              </a:solidFill>
            </a:endParaRPr>
          </a:p>
        </p:txBody>
      </p:sp>
      <p:sp>
        <p:nvSpPr>
          <p:cNvPr id="17" name="TextBox 16">
            <a:extLst>
              <a:ext uri="{FF2B5EF4-FFF2-40B4-BE49-F238E27FC236}">
                <a16:creationId xmlns:a16="http://schemas.microsoft.com/office/drawing/2014/main" id="{EDE3EC7B-3C61-15C0-B6B0-C1CCC3B2CD66}"/>
              </a:ext>
            </a:extLst>
          </p:cNvPr>
          <p:cNvSpPr txBox="1"/>
          <p:nvPr/>
        </p:nvSpPr>
        <p:spPr>
          <a:xfrm>
            <a:off x="3771684" y="6352326"/>
            <a:ext cx="961442" cy="369332"/>
          </a:xfrm>
          <a:prstGeom prst="rect">
            <a:avLst/>
          </a:prstGeom>
          <a:noFill/>
        </p:spPr>
        <p:txBody>
          <a:bodyPr wrap="square">
            <a:spAutoFit/>
          </a:bodyPr>
          <a:lstStyle/>
          <a:p>
            <a:pPr algn="ctr"/>
            <a:r>
              <a:rPr lang="en-US" sz="1800" b="1" dirty="0">
                <a:solidFill>
                  <a:schemeClr val="bg1">
                    <a:lumMod val="95000"/>
                  </a:schemeClr>
                </a:solidFill>
              </a:rPr>
              <a:t>Ruby</a:t>
            </a:r>
            <a:endParaRPr lang="en-US" dirty="0">
              <a:solidFill>
                <a:schemeClr val="bg1">
                  <a:lumMod val="95000"/>
                </a:schemeClr>
              </a:solidFill>
            </a:endParaRPr>
          </a:p>
        </p:txBody>
      </p:sp>
      <p:sp>
        <p:nvSpPr>
          <p:cNvPr id="18" name="TextBox 17">
            <a:extLst>
              <a:ext uri="{FF2B5EF4-FFF2-40B4-BE49-F238E27FC236}">
                <a16:creationId xmlns:a16="http://schemas.microsoft.com/office/drawing/2014/main" id="{018DEE6B-0F06-1CD9-C4FE-13FFD97F949E}"/>
              </a:ext>
            </a:extLst>
          </p:cNvPr>
          <p:cNvSpPr txBox="1"/>
          <p:nvPr/>
        </p:nvSpPr>
        <p:spPr>
          <a:xfrm>
            <a:off x="6298744" y="6352326"/>
            <a:ext cx="1771964" cy="369332"/>
          </a:xfrm>
          <a:prstGeom prst="rect">
            <a:avLst/>
          </a:prstGeom>
          <a:noFill/>
        </p:spPr>
        <p:txBody>
          <a:bodyPr wrap="square">
            <a:spAutoFit/>
          </a:bodyPr>
          <a:lstStyle/>
          <a:p>
            <a:pPr algn="ctr"/>
            <a:r>
              <a:rPr lang="en-US" sz="1800" b="1" dirty="0" err="1">
                <a:solidFill>
                  <a:schemeClr val="bg1">
                    <a:lumMod val="95000"/>
                  </a:schemeClr>
                </a:solidFill>
              </a:rPr>
              <a:t>Javascript</a:t>
            </a:r>
            <a:endParaRPr lang="en-US" dirty="0">
              <a:solidFill>
                <a:schemeClr val="bg1">
                  <a:lumMod val="95000"/>
                </a:schemeClr>
              </a:solidFill>
            </a:endParaRPr>
          </a:p>
        </p:txBody>
      </p:sp>
      <p:sp>
        <p:nvSpPr>
          <p:cNvPr id="19" name="TextBox 18">
            <a:extLst>
              <a:ext uri="{FF2B5EF4-FFF2-40B4-BE49-F238E27FC236}">
                <a16:creationId xmlns:a16="http://schemas.microsoft.com/office/drawing/2014/main" id="{0DA67BF0-826E-D612-4AF4-858BDFECCD7B}"/>
              </a:ext>
            </a:extLst>
          </p:cNvPr>
          <p:cNvSpPr txBox="1"/>
          <p:nvPr/>
        </p:nvSpPr>
        <p:spPr>
          <a:xfrm>
            <a:off x="9764541" y="6352326"/>
            <a:ext cx="961442" cy="369332"/>
          </a:xfrm>
          <a:prstGeom prst="rect">
            <a:avLst/>
          </a:prstGeom>
          <a:noFill/>
        </p:spPr>
        <p:txBody>
          <a:bodyPr wrap="square">
            <a:spAutoFit/>
          </a:bodyPr>
          <a:lstStyle/>
          <a:p>
            <a:pPr algn="ctr"/>
            <a:r>
              <a:rPr lang="en-US" sz="1800" b="1" dirty="0">
                <a:solidFill>
                  <a:schemeClr val="bg1">
                    <a:lumMod val="95000"/>
                  </a:schemeClr>
                </a:solidFill>
              </a:rPr>
              <a:t>Python</a:t>
            </a:r>
            <a:endParaRPr lang="en-US" dirty="0">
              <a:solidFill>
                <a:schemeClr val="bg1">
                  <a:lumMod val="95000"/>
                </a:schemeClr>
              </a:solidFill>
            </a:endParaRPr>
          </a:p>
        </p:txBody>
      </p:sp>
    </p:spTree>
    <p:extLst>
      <p:ext uri="{BB962C8B-B14F-4D97-AF65-F5344CB8AC3E}">
        <p14:creationId xmlns:p14="http://schemas.microsoft.com/office/powerpoint/2010/main" val="34231372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E4E4E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B18EC-7933-446E-A750-8FCBDAD67CC3}"/>
              </a:ext>
            </a:extLst>
          </p:cNvPr>
          <p:cNvSpPr>
            <a:spLocks noGrp="1"/>
          </p:cNvSpPr>
          <p:nvPr>
            <p:ph type="title"/>
          </p:nvPr>
        </p:nvSpPr>
        <p:spPr>
          <a:xfrm>
            <a:off x="457200" y="252669"/>
            <a:ext cx="11304698" cy="1325563"/>
          </a:xfrm>
        </p:spPr>
        <p:txBody>
          <a:bodyPr>
            <a:noAutofit/>
          </a:bodyPr>
          <a:lstStyle/>
          <a:p>
            <a:r>
              <a:rPr lang="en-US" sz="2800" kern="0" dirty="0">
                <a:solidFill>
                  <a:srgbClr val="3B3D40"/>
                </a:solidFill>
                <a:latin typeface="Helvetica Neue" panose="02000503000000020004" pitchFamily="2" charset="0"/>
                <a:ea typeface="Helvetica Neue" panose="02000503000000020004" pitchFamily="2" charset="0"/>
                <a:cs typeface="Helvetica Neue" panose="02000503000000020004" pitchFamily="2" charset="0"/>
              </a:rPr>
              <a:t>Despite the ubiquity of libraries, market dominance of payment cards, and future-proofed entrenched position; no blockchain network has attempted to support ISO8583 transactions.</a:t>
            </a:r>
          </a:p>
        </p:txBody>
      </p:sp>
      <p:sp>
        <p:nvSpPr>
          <p:cNvPr id="17" name="Text Placeholder 2">
            <a:extLst>
              <a:ext uri="{FF2B5EF4-FFF2-40B4-BE49-F238E27FC236}">
                <a16:creationId xmlns:a16="http://schemas.microsoft.com/office/drawing/2014/main" id="{4EE55B54-3015-6531-B548-71F0BA096EB5}"/>
              </a:ext>
            </a:extLst>
          </p:cNvPr>
          <p:cNvSpPr txBox="1">
            <a:spLocks/>
          </p:cNvSpPr>
          <p:nvPr/>
        </p:nvSpPr>
        <p:spPr>
          <a:xfrm>
            <a:off x="7951899" y="1710122"/>
            <a:ext cx="3749055" cy="445250"/>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ctr" defTabSz="412724" rtl="0" eaLnBrk="1" fontAlgn="auto" latinLnBrk="0" hangingPunct="0">
              <a:lnSpc>
                <a:spcPct val="8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rPr>
              <a:t>But despite its ubiquity and utility, none have attempted to adapt ISO8583.</a:t>
            </a:r>
          </a:p>
        </p:txBody>
      </p:sp>
      <p:cxnSp>
        <p:nvCxnSpPr>
          <p:cNvPr id="18" name="Straight Connector 17">
            <a:extLst>
              <a:ext uri="{FF2B5EF4-FFF2-40B4-BE49-F238E27FC236}">
                <a16:creationId xmlns:a16="http://schemas.microsoft.com/office/drawing/2014/main" id="{D0726D96-9F6E-D925-AB17-A45DDC3224D1}"/>
              </a:ext>
            </a:extLst>
          </p:cNvPr>
          <p:cNvCxnSpPr>
            <a:cxnSpLocks/>
          </p:cNvCxnSpPr>
          <p:nvPr/>
        </p:nvCxnSpPr>
        <p:spPr>
          <a:xfrm>
            <a:off x="7791636" y="2179267"/>
            <a:ext cx="4069582"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21" name="Text Placeholder 2">
            <a:extLst>
              <a:ext uri="{FF2B5EF4-FFF2-40B4-BE49-F238E27FC236}">
                <a16:creationId xmlns:a16="http://schemas.microsoft.com/office/drawing/2014/main" id="{C1E75F88-7804-B1B6-4697-378BCD9DC814}"/>
              </a:ext>
            </a:extLst>
          </p:cNvPr>
          <p:cNvSpPr txBox="1">
            <a:spLocks/>
          </p:cNvSpPr>
          <p:nvPr/>
        </p:nvSpPr>
        <p:spPr>
          <a:xfrm>
            <a:off x="1145816" y="1713828"/>
            <a:ext cx="5415240" cy="445250"/>
          </a:xfrm>
          <a:prstGeom prst="rect">
            <a:avLst/>
          </a:prstGeom>
          <a:ln w="12700">
            <a:miter lim="400000"/>
          </a:ln>
        </p:spPr>
        <p:txBody>
          <a:bodyPr wrap="square" lIns="25400" tIns="25400" rIns="25400" bIns="25400" anchor="ctr">
            <a:spAutoFit/>
          </a:bodyPr>
          <a:lstStyle>
            <a:defPPr>
              <a:defRPr lang="en-US"/>
            </a:defPPr>
            <a:lvl1pPr defTabSz="412724" hangingPunct="0">
              <a:lnSpc>
                <a:spcPct val="80000"/>
              </a:lnSpc>
              <a:defRPr sz="1719" b="1" kern="0">
                <a:solidFill>
                  <a:srgbClr val="3B3D40"/>
                </a:solidFill>
                <a:latin typeface="Roboto" charset="0"/>
                <a:ea typeface="Roboto" charset="0"/>
                <a:cs typeface="Roboto"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ctr" defTabSz="412724" rtl="0" eaLnBrk="1" fontAlgn="auto" latinLnBrk="0" hangingPunct="0">
              <a:lnSpc>
                <a:spcPct val="8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rPr>
              <a:t>Several networks have attempted to adopt the ISO20022 as part of their strategies.</a:t>
            </a:r>
          </a:p>
        </p:txBody>
      </p:sp>
      <p:cxnSp>
        <p:nvCxnSpPr>
          <p:cNvPr id="23" name="Straight Connector 22">
            <a:extLst>
              <a:ext uri="{FF2B5EF4-FFF2-40B4-BE49-F238E27FC236}">
                <a16:creationId xmlns:a16="http://schemas.microsoft.com/office/drawing/2014/main" id="{13497434-6E83-AF51-F3EE-C27043E630E5}"/>
              </a:ext>
            </a:extLst>
          </p:cNvPr>
          <p:cNvCxnSpPr>
            <a:cxnSpLocks/>
          </p:cNvCxnSpPr>
          <p:nvPr/>
        </p:nvCxnSpPr>
        <p:spPr>
          <a:xfrm>
            <a:off x="399742" y="2179267"/>
            <a:ext cx="6907388"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pic>
        <p:nvPicPr>
          <p:cNvPr id="25" name="Picture 6" descr="Swiss Hashgraph Association&quot; Launches the &quot;Hashgraph Innovation Program&quot; to  Accelerate Adoption of the Hedera Network Worldwide">
            <a:extLst>
              <a:ext uri="{FF2B5EF4-FFF2-40B4-BE49-F238E27FC236}">
                <a16:creationId xmlns:a16="http://schemas.microsoft.com/office/drawing/2014/main" id="{A06664C3-C1E7-B2A7-7E46-64E4D9E11CD2}"/>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3520" y="3495767"/>
            <a:ext cx="4219609" cy="1309837"/>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8" descr="Stellar - an open network for money">
            <a:extLst>
              <a:ext uri="{FF2B5EF4-FFF2-40B4-BE49-F238E27FC236}">
                <a16:creationId xmlns:a16="http://schemas.microsoft.com/office/drawing/2014/main" id="{C6A36461-19C9-0F08-0FB0-AAF30861BCFE}"/>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24050" y="2463702"/>
            <a:ext cx="3054572" cy="763644"/>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10" descr="IOTA (technology) - Wikipedia">
            <a:extLst>
              <a:ext uri="{FF2B5EF4-FFF2-40B4-BE49-F238E27FC236}">
                <a16:creationId xmlns:a16="http://schemas.microsoft.com/office/drawing/2014/main" id="{249CEA42-BA94-C7DF-A3F6-75D6BD90574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53436" y="2737396"/>
            <a:ext cx="3071690" cy="1029896"/>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12" descr="XinFin: Logo &amp; Brand Assets Downloads">
            <a:extLst>
              <a:ext uri="{FF2B5EF4-FFF2-40B4-BE49-F238E27FC236}">
                <a16:creationId xmlns:a16="http://schemas.microsoft.com/office/drawing/2014/main" id="{9F151BD7-4E74-AF99-E89D-DFC077FCE1C5}"/>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24344" b="25702"/>
          <a:stretch/>
        </p:blipFill>
        <p:spPr bwMode="auto">
          <a:xfrm>
            <a:off x="4175119" y="3749324"/>
            <a:ext cx="3442691" cy="1719745"/>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14" descr="Ripple Launches On-Demand Liquidity with SBI Remit to Accelerate and Grow  Cross-Border Payments from Japan | Business Wire">
            <a:extLst>
              <a:ext uri="{FF2B5EF4-FFF2-40B4-BE49-F238E27FC236}">
                <a16:creationId xmlns:a16="http://schemas.microsoft.com/office/drawing/2014/main" id="{A7396C78-761A-7933-718F-775006272CEA}"/>
              </a:ext>
            </a:extLst>
          </p:cNvPr>
          <p:cNvPicPr>
            <a:picLocks noChangeAspect="1" noChangeArrowheads="1"/>
          </p:cNvPicPr>
          <p:nvPr/>
        </p:nvPicPr>
        <p:blipFill rotWithShape="1">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t="22530" b="18413"/>
          <a:stretch/>
        </p:blipFill>
        <p:spPr bwMode="auto">
          <a:xfrm>
            <a:off x="235931" y="5012730"/>
            <a:ext cx="3442691" cy="1062372"/>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16" descr="SkyBridge and NAX Announces Groundbreaking Partnership to Accelerate the  Growth of Decentralized Applications on Algorand">
            <a:extLst>
              <a:ext uri="{FF2B5EF4-FFF2-40B4-BE49-F238E27FC236}">
                <a16:creationId xmlns:a16="http://schemas.microsoft.com/office/drawing/2014/main" id="{1B5002B3-3699-C7EE-D57A-85BB2D0C6246}"/>
              </a:ext>
            </a:extLst>
          </p:cNvPr>
          <p:cNvPicPr>
            <a:picLocks noChangeAspect="1" noChangeArrowheads="1"/>
          </p:cNvPicPr>
          <p:nvPr/>
        </p:nvPicPr>
        <p:blipFill rotWithShape="1">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t="24463" b="25340"/>
          <a:stretch/>
        </p:blipFill>
        <p:spPr bwMode="auto">
          <a:xfrm>
            <a:off x="3853436" y="5469069"/>
            <a:ext cx="3238231" cy="851485"/>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31">
            <a:extLst>
              <a:ext uri="{FF2B5EF4-FFF2-40B4-BE49-F238E27FC236}">
                <a16:creationId xmlns:a16="http://schemas.microsoft.com/office/drawing/2014/main" id="{EA13F004-1BF2-0FB5-B8CE-335A8868889E}"/>
              </a:ext>
            </a:extLst>
          </p:cNvPr>
          <p:cNvSpPr txBox="1"/>
          <p:nvPr/>
        </p:nvSpPr>
        <p:spPr>
          <a:xfrm>
            <a:off x="8054433" y="2307726"/>
            <a:ext cx="3669240" cy="276999"/>
          </a:xfrm>
          <a:prstGeom prst="rect">
            <a:avLst/>
          </a:prstGeom>
          <a:noFill/>
        </p:spPr>
        <p:txBody>
          <a:bodyPr wrap="square">
            <a:spAutoFit/>
          </a:bodyPr>
          <a:lstStyle/>
          <a:p>
            <a:pPr algn="ctr"/>
            <a:r>
              <a:rPr kumimoji="0" lang="en-US" sz="1200" b="1" i="0" u="none" strike="noStrike" kern="0" cap="none" spc="0" normalizeH="0" baseline="0" noProof="0" dirty="0">
                <a:ln>
                  <a:noFill/>
                </a:ln>
                <a:solidFill>
                  <a:srgbClr val="3B3D40"/>
                </a:solidFill>
                <a:effectLst/>
                <a:uLnTx/>
                <a:uFillTx/>
                <a:latin typeface="Helvetica Neue" panose="02000503000000020004" pitchFamily="2" charset="0"/>
                <a:ea typeface="Helvetica Neue" panose="02000503000000020004" pitchFamily="2" charset="0"/>
                <a:cs typeface="Helvetica Neue" panose="02000503000000020004" pitchFamily="2" charset="0"/>
              </a:rPr>
              <a:t>Market Share of Payment Card Industry</a:t>
            </a:r>
            <a:endParaRPr lang="en-US" sz="1200" b="1" dirty="0"/>
          </a:p>
        </p:txBody>
      </p:sp>
      <p:graphicFrame>
        <p:nvGraphicFramePr>
          <p:cNvPr id="34" name="Chart 33">
            <a:extLst>
              <a:ext uri="{FF2B5EF4-FFF2-40B4-BE49-F238E27FC236}">
                <a16:creationId xmlns:a16="http://schemas.microsoft.com/office/drawing/2014/main" id="{1C295326-3B5C-EB0B-63C3-0384DB00C410}"/>
              </a:ext>
            </a:extLst>
          </p:cNvPr>
          <p:cNvGraphicFramePr/>
          <p:nvPr>
            <p:extLst>
              <p:ext uri="{D42A27DB-BD31-4B8C-83A1-F6EECF244321}">
                <p14:modId xmlns:p14="http://schemas.microsoft.com/office/powerpoint/2010/main" val="1274270223"/>
              </p:ext>
            </p:extLst>
          </p:nvPr>
        </p:nvGraphicFramePr>
        <p:xfrm>
          <a:off x="7611935" y="2435434"/>
          <a:ext cx="4297007" cy="1325562"/>
        </p:xfrm>
        <a:graphic>
          <a:graphicData uri="http://schemas.openxmlformats.org/drawingml/2006/chart">
            <c:chart xmlns:c="http://schemas.openxmlformats.org/drawingml/2006/chart" xmlns:r="http://schemas.openxmlformats.org/officeDocument/2006/relationships" r:id="rId9"/>
          </a:graphicData>
        </a:graphic>
      </p:graphicFrame>
      <p:sp>
        <p:nvSpPr>
          <p:cNvPr id="36" name="TextBox 35">
            <a:extLst>
              <a:ext uri="{FF2B5EF4-FFF2-40B4-BE49-F238E27FC236}">
                <a16:creationId xmlns:a16="http://schemas.microsoft.com/office/drawing/2014/main" id="{B6592493-5AFE-D17F-A9A7-162E4C5464A0}"/>
              </a:ext>
            </a:extLst>
          </p:cNvPr>
          <p:cNvSpPr txBox="1"/>
          <p:nvPr/>
        </p:nvSpPr>
        <p:spPr>
          <a:xfrm>
            <a:off x="7791636" y="3802260"/>
            <a:ext cx="4069582" cy="1292662"/>
          </a:xfrm>
          <a:prstGeom prst="rect">
            <a:avLst/>
          </a:prstGeom>
          <a:noFill/>
        </p:spPr>
        <p:txBody>
          <a:bodyPr wrap="square" rtlCol="0">
            <a:spAutoFit/>
          </a:bodyPr>
          <a:lstStyle/>
          <a:p>
            <a:pPr algn="ctr"/>
            <a:r>
              <a:rPr lang="en-US" b="1" dirty="0">
                <a:solidFill>
                  <a:srgbClr val="3B3D40"/>
                </a:solidFill>
              </a:rPr>
              <a:t>Universal Ubiquity</a:t>
            </a:r>
          </a:p>
          <a:p>
            <a:pPr algn="ctr"/>
            <a:r>
              <a:rPr lang="en-US" sz="1200" b="1" dirty="0">
                <a:solidFill>
                  <a:srgbClr val="3B3D40"/>
                </a:solidFill>
              </a:rPr>
              <a:t>ISO8583 is the dominant messaging format for retail and payment cards, one of the largest segments of the financial industry and will be for the foreseeable future. Despite this and the large number of blockchains attempting to integrate 20022, no blockchain has attempted to integrate ISO8583. </a:t>
            </a:r>
          </a:p>
        </p:txBody>
      </p:sp>
      <p:sp>
        <p:nvSpPr>
          <p:cNvPr id="37" name="TextBox 36">
            <a:extLst>
              <a:ext uri="{FF2B5EF4-FFF2-40B4-BE49-F238E27FC236}">
                <a16:creationId xmlns:a16="http://schemas.microsoft.com/office/drawing/2014/main" id="{FD083406-337D-4EE8-6DEE-8E102126A9DC}"/>
              </a:ext>
            </a:extLst>
          </p:cNvPr>
          <p:cNvSpPr txBox="1"/>
          <p:nvPr/>
        </p:nvSpPr>
        <p:spPr>
          <a:xfrm>
            <a:off x="9103263" y="2565355"/>
            <a:ext cx="1125548" cy="276999"/>
          </a:xfrm>
          <a:prstGeom prst="rect">
            <a:avLst/>
          </a:prstGeom>
          <a:noFill/>
        </p:spPr>
        <p:txBody>
          <a:bodyPr wrap="square">
            <a:spAutoFit/>
          </a:bodyPr>
          <a:lstStyle/>
          <a:p>
            <a:pPr algn="ctr"/>
            <a:r>
              <a:rPr lang="en-US" sz="1200" b="1" dirty="0">
                <a:solidFill>
                  <a:srgbClr val="3B3D40"/>
                </a:solidFill>
              </a:rPr>
              <a:t>ISO8583</a:t>
            </a:r>
            <a:endParaRPr lang="en-US" sz="1200" dirty="0"/>
          </a:p>
        </p:txBody>
      </p:sp>
      <p:sp>
        <p:nvSpPr>
          <p:cNvPr id="38" name="TextBox 37">
            <a:extLst>
              <a:ext uri="{FF2B5EF4-FFF2-40B4-BE49-F238E27FC236}">
                <a16:creationId xmlns:a16="http://schemas.microsoft.com/office/drawing/2014/main" id="{0BC47DC6-1AC6-E2BE-D091-8F90C2B3F332}"/>
              </a:ext>
            </a:extLst>
          </p:cNvPr>
          <p:cNvSpPr txBox="1"/>
          <p:nvPr/>
        </p:nvSpPr>
        <p:spPr>
          <a:xfrm>
            <a:off x="11000463" y="2565355"/>
            <a:ext cx="1125548" cy="276999"/>
          </a:xfrm>
          <a:prstGeom prst="rect">
            <a:avLst/>
          </a:prstGeom>
          <a:noFill/>
        </p:spPr>
        <p:txBody>
          <a:bodyPr wrap="square">
            <a:spAutoFit/>
          </a:bodyPr>
          <a:lstStyle/>
          <a:p>
            <a:pPr algn="ctr"/>
            <a:r>
              <a:rPr lang="en-US" sz="1200" b="1" dirty="0">
                <a:solidFill>
                  <a:srgbClr val="3B3D40"/>
                </a:solidFill>
              </a:rPr>
              <a:t>Other</a:t>
            </a:r>
            <a:endParaRPr lang="en-US" sz="1200" dirty="0"/>
          </a:p>
        </p:txBody>
      </p:sp>
      <p:sp>
        <p:nvSpPr>
          <p:cNvPr id="39" name="TextBox 38">
            <a:extLst>
              <a:ext uri="{FF2B5EF4-FFF2-40B4-BE49-F238E27FC236}">
                <a16:creationId xmlns:a16="http://schemas.microsoft.com/office/drawing/2014/main" id="{941B7F8B-E711-F8B5-B85D-0A96B0B499AA}"/>
              </a:ext>
            </a:extLst>
          </p:cNvPr>
          <p:cNvSpPr txBox="1"/>
          <p:nvPr/>
        </p:nvSpPr>
        <p:spPr>
          <a:xfrm>
            <a:off x="7791636" y="5174765"/>
            <a:ext cx="4069582" cy="1292662"/>
          </a:xfrm>
          <a:prstGeom prst="rect">
            <a:avLst/>
          </a:prstGeom>
          <a:noFill/>
        </p:spPr>
        <p:txBody>
          <a:bodyPr wrap="square" rtlCol="0">
            <a:spAutoFit/>
          </a:bodyPr>
          <a:lstStyle/>
          <a:p>
            <a:pPr algn="ctr"/>
            <a:r>
              <a:rPr lang="en-US" b="1" dirty="0">
                <a:solidFill>
                  <a:srgbClr val="3B3D40"/>
                </a:solidFill>
              </a:rPr>
              <a:t>Entrenched Standard</a:t>
            </a:r>
          </a:p>
          <a:p>
            <a:pPr algn="ctr"/>
            <a:r>
              <a:rPr lang="en-US" sz="1200" b="1" dirty="0">
                <a:solidFill>
                  <a:srgbClr val="3B3D40"/>
                </a:solidFill>
              </a:rPr>
              <a:t>Even though ISO20022 can support payment cards, it is very unlikely the industry will adopt the new standard. The rich metadata of ISO20022 has no relevance for payment cards, and the current business case indicates the net effect of migration would result in a $1B loss to the industry.*</a:t>
            </a:r>
          </a:p>
        </p:txBody>
      </p:sp>
      <p:sp>
        <p:nvSpPr>
          <p:cNvPr id="41" name="TextBox 40">
            <a:extLst>
              <a:ext uri="{FF2B5EF4-FFF2-40B4-BE49-F238E27FC236}">
                <a16:creationId xmlns:a16="http://schemas.microsoft.com/office/drawing/2014/main" id="{DC213717-88D7-F8E7-BD07-52F4F5F53909}"/>
              </a:ext>
            </a:extLst>
          </p:cNvPr>
          <p:cNvSpPr txBox="1"/>
          <p:nvPr/>
        </p:nvSpPr>
        <p:spPr>
          <a:xfrm>
            <a:off x="6754472" y="6632470"/>
            <a:ext cx="5440416" cy="215444"/>
          </a:xfrm>
          <a:prstGeom prst="rect">
            <a:avLst/>
          </a:prstGeom>
          <a:noFill/>
        </p:spPr>
        <p:txBody>
          <a:bodyPr wrap="square">
            <a:spAutoFit/>
          </a:bodyPr>
          <a:lstStyle/>
          <a:p>
            <a:r>
              <a:rPr lang="en-US" sz="800" dirty="0">
                <a:solidFill>
                  <a:srgbClr val="3B3D40"/>
                </a:solidFill>
              </a:rPr>
              <a:t>*https://</a:t>
            </a:r>
            <a:r>
              <a:rPr lang="en-US" sz="800" dirty="0" err="1">
                <a:solidFill>
                  <a:srgbClr val="3B3D40"/>
                </a:solidFill>
              </a:rPr>
              <a:t>www.apb.it</a:t>
            </a:r>
            <a:r>
              <a:rPr lang="en-US" sz="800" dirty="0">
                <a:solidFill>
                  <a:srgbClr val="3B3D40"/>
                </a:solidFill>
              </a:rPr>
              <a:t>/wp-content/uploads/2016/09/iso-8583-vs-20022-cards-mandatory-migration-required-yet-anzellotti.pdf</a:t>
            </a:r>
          </a:p>
        </p:txBody>
      </p:sp>
    </p:spTree>
    <p:extLst>
      <p:ext uri="{BB962C8B-B14F-4D97-AF65-F5344CB8AC3E}">
        <p14:creationId xmlns:p14="http://schemas.microsoft.com/office/powerpoint/2010/main" val="6454361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E4E4E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B18EC-7933-446E-A750-8FCBDAD67CC3}"/>
              </a:ext>
            </a:extLst>
          </p:cNvPr>
          <p:cNvSpPr>
            <a:spLocks noGrp="1"/>
          </p:cNvSpPr>
          <p:nvPr>
            <p:ph type="title"/>
          </p:nvPr>
        </p:nvSpPr>
        <p:spPr>
          <a:xfrm>
            <a:off x="457200" y="252669"/>
            <a:ext cx="11304698" cy="1325563"/>
          </a:xfrm>
        </p:spPr>
        <p:txBody>
          <a:bodyPr>
            <a:noAutofit/>
          </a:bodyPr>
          <a:lstStyle/>
          <a:p>
            <a:r>
              <a:rPr lang="en-US" sz="2800" kern="0" dirty="0">
                <a:solidFill>
                  <a:srgbClr val="3B3D40"/>
                </a:solidFill>
                <a:latin typeface="Helvetica Neue" panose="02000503000000020004" pitchFamily="2" charset="0"/>
                <a:ea typeface="Helvetica Neue" panose="02000503000000020004" pitchFamily="2" charset="0"/>
                <a:cs typeface="Helvetica Neue" panose="02000503000000020004" pitchFamily="2" charset="0"/>
              </a:rPr>
              <a:t>This is likely because data standards like ISO8583 were not designed for blockchain applications and integrating them poses significant challenges.</a:t>
            </a:r>
          </a:p>
        </p:txBody>
      </p:sp>
      <p:sp>
        <p:nvSpPr>
          <p:cNvPr id="3" name="TextBox 2">
            <a:extLst>
              <a:ext uri="{FF2B5EF4-FFF2-40B4-BE49-F238E27FC236}">
                <a16:creationId xmlns:a16="http://schemas.microsoft.com/office/drawing/2014/main" id="{EB132E7B-9B17-7B31-C60E-890EC23E250A}"/>
              </a:ext>
            </a:extLst>
          </p:cNvPr>
          <p:cNvSpPr txBox="1"/>
          <p:nvPr/>
        </p:nvSpPr>
        <p:spPr>
          <a:xfrm>
            <a:off x="111760" y="3429001"/>
            <a:ext cx="3840480" cy="1323439"/>
          </a:xfrm>
          <a:prstGeom prst="rect">
            <a:avLst/>
          </a:prstGeom>
          <a:noFill/>
        </p:spPr>
        <p:txBody>
          <a:bodyPr wrap="square" rtlCol="0">
            <a:spAutoFit/>
          </a:bodyPr>
          <a:lstStyle/>
          <a:p>
            <a:pPr algn="ctr"/>
            <a:r>
              <a:rPr lang="en-US" sz="2000" b="1" dirty="0">
                <a:solidFill>
                  <a:srgbClr val="3B3D40"/>
                </a:solidFill>
              </a:rPr>
              <a:t>Information Security</a:t>
            </a:r>
          </a:p>
          <a:p>
            <a:pPr algn="ctr"/>
            <a:endParaRPr lang="en-US" sz="1200" b="1" dirty="0">
              <a:solidFill>
                <a:srgbClr val="3B3D40"/>
              </a:solidFill>
            </a:endParaRPr>
          </a:p>
          <a:p>
            <a:pPr algn="ctr"/>
            <a:r>
              <a:rPr lang="en-US" sz="1200" b="1" dirty="0">
                <a:solidFill>
                  <a:srgbClr val="3B3D40"/>
                </a:solidFill>
              </a:rPr>
              <a:t>Traditional financial transactions simply require a credit card number to execute. This means anyone who accesses an ISO8583 message has all the information they need to execute fraudulent transactions.</a:t>
            </a:r>
          </a:p>
        </p:txBody>
      </p:sp>
      <p:sp>
        <p:nvSpPr>
          <p:cNvPr id="4" name="TextBox 3">
            <a:extLst>
              <a:ext uri="{FF2B5EF4-FFF2-40B4-BE49-F238E27FC236}">
                <a16:creationId xmlns:a16="http://schemas.microsoft.com/office/drawing/2014/main" id="{429577C7-A82F-4DF5-B4AB-A8A8104B3642}"/>
              </a:ext>
            </a:extLst>
          </p:cNvPr>
          <p:cNvSpPr txBox="1"/>
          <p:nvPr/>
        </p:nvSpPr>
        <p:spPr>
          <a:xfrm>
            <a:off x="4175760" y="3429001"/>
            <a:ext cx="3840480" cy="1323439"/>
          </a:xfrm>
          <a:prstGeom prst="rect">
            <a:avLst/>
          </a:prstGeom>
          <a:noFill/>
        </p:spPr>
        <p:txBody>
          <a:bodyPr wrap="square" rtlCol="0">
            <a:spAutoFit/>
          </a:bodyPr>
          <a:lstStyle/>
          <a:p>
            <a:pPr lvl="0" algn="ctr"/>
            <a:r>
              <a:rPr lang="en-US" sz="2000" b="1" dirty="0">
                <a:solidFill>
                  <a:srgbClr val="3B3D40"/>
                </a:solidFill>
              </a:rPr>
              <a:t>Authority</a:t>
            </a:r>
          </a:p>
          <a:p>
            <a:pPr lvl="0" algn="ctr"/>
            <a:endParaRPr lang="en-US" sz="1200" b="1" dirty="0">
              <a:solidFill>
                <a:srgbClr val="3B3D40"/>
              </a:solidFill>
            </a:endParaRPr>
          </a:p>
          <a:p>
            <a:pPr lvl="0" algn="ctr"/>
            <a:r>
              <a:rPr lang="en-US" sz="1200" b="1" dirty="0">
                <a:solidFill>
                  <a:srgbClr val="3B3D40"/>
                </a:solidFill>
              </a:rPr>
              <a:t>Nodes in a blockchain are peers with no node having authority over the others. Payment card systems have centralized players, some of whom have unilateral control over key network decisions or disputes.</a:t>
            </a:r>
          </a:p>
        </p:txBody>
      </p:sp>
      <p:grpSp>
        <p:nvGrpSpPr>
          <p:cNvPr id="5" name="Group 4">
            <a:extLst>
              <a:ext uri="{FF2B5EF4-FFF2-40B4-BE49-F238E27FC236}">
                <a16:creationId xmlns:a16="http://schemas.microsoft.com/office/drawing/2014/main" id="{8AFB0692-3A87-E538-187E-0564B98DCCB8}"/>
              </a:ext>
            </a:extLst>
          </p:cNvPr>
          <p:cNvGrpSpPr/>
          <p:nvPr/>
        </p:nvGrpSpPr>
        <p:grpSpPr>
          <a:xfrm>
            <a:off x="9615403" y="2627014"/>
            <a:ext cx="1089194" cy="407815"/>
            <a:chOff x="5555152" y="1992448"/>
            <a:chExt cx="1089194" cy="407815"/>
          </a:xfrm>
          <a:solidFill>
            <a:srgbClr val="3B3D40"/>
          </a:solidFill>
        </p:grpSpPr>
        <p:sp>
          <p:nvSpPr>
            <p:cNvPr id="6" name="Right Arrow 5">
              <a:extLst>
                <a:ext uri="{FF2B5EF4-FFF2-40B4-BE49-F238E27FC236}">
                  <a16:creationId xmlns:a16="http://schemas.microsoft.com/office/drawing/2014/main" id="{EAC6D6C1-16BA-BF12-B856-E2657E7F23AA}"/>
                </a:ext>
              </a:extLst>
            </p:cNvPr>
            <p:cNvSpPr/>
            <p:nvPr/>
          </p:nvSpPr>
          <p:spPr>
            <a:xfrm rot="10800000">
              <a:off x="5555152" y="1992448"/>
              <a:ext cx="868214" cy="218209"/>
            </a:xfrm>
            <a:prstGeom prst="rightArrow">
              <a:avLst>
                <a:gd name="adj1" fmla="val 36032"/>
                <a:gd name="adj2" fmla="val 77936"/>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3B3D40"/>
                </a:solidFill>
              </a:endParaRPr>
            </a:p>
          </p:txBody>
        </p:sp>
        <p:sp>
          <p:nvSpPr>
            <p:cNvPr id="7" name="Right Arrow 6">
              <a:extLst>
                <a:ext uri="{FF2B5EF4-FFF2-40B4-BE49-F238E27FC236}">
                  <a16:creationId xmlns:a16="http://schemas.microsoft.com/office/drawing/2014/main" id="{DF33EE07-2A6D-1286-F787-929D6537D6D5}"/>
                </a:ext>
              </a:extLst>
            </p:cNvPr>
            <p:cNvSpPr/>
            <p:nvPr/>
          </p:nvSpPr>
          <p:spPr>
            <a:xfrm>
              <a:off x="5776132" y="2182054"/>
              <a:ext cx="868214" cy="218209"/>
            </a:xfrm>
            <a:prstGeom prst="rightArrow">
              <a:avLst>
                <a:gd name="adj1" fmla="val 36032"/>
                <a:gd name="adj2" fmla="val 77936"/>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3B3D40"/>
                </a:solidFill>
              </a:endParaRPr>
            </a:p>
          </p:txBody>
        </p:sp>
      </p:grpSp>
      <p:pic>
        <p:nvPicPr>
          <p:cNvPr id="8" name="Graphic 7" descr="Safe">
            <a:extLst>
              <a:ext uri="{FF2B5EF4-FFF2-40B4-BE49-F238E27FC236}">
                <a16:creationId xmlns:a16="http://schemas.microsoft.com/office/drawing/2014/main" id="{CE8BB4FA-7E9A-0C33-854D-FBEEF75DA9C4}"/>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1574800" y="2376073"/>
            <a:ext cx="914400" cy="914400"/>
          </a:xfrm>
          <a:prstGeom prst="rect">
            <a:avLst/>
          </a:prstGeom>
        </p:spPr>
      </p:pic>
      <p:sp>
        <p:nvSpPr>
          <p:cNvPr id="9" name="TextBox 8">
            <a:extLst>
              <a:ext uri="{FF2B5EF4-FFF2-40B4-BE49-F238E27FC236}">
                <a16:creationId xmlns:a16="http://schemas.microsoft.com/office/drawing/2014/main" id="{F01329A0-BFDB-6A00-DB86-D49D3127EE89}"/>
              </a:ext>
            </a:extLst>
          </p:cNvPr>
          <p:cNvSpPr txBox="1"/>
          <p:nvPr/>
        </p:nvSpPr>
        <p:spPr>
          <a:xfrm>
            <a:off x="8239760" y="3429000"/>
            <a:ext cx="3840480" cy="1323439"/>
          </a:xfrm>
          <a:prstGeom prst="rect">
            <a:avLst/>
          </a:prstGeom>
          <a:noFill/>
        </p:spPr>
        <p:txBody>
          <a:bodyPr wrap="square" rtlCol="0">
            <a:spAutoFit/>
          </a:bodyPr>
          <a:lstStyle/>
          <a:p>
            <a:pPr lvl="0" algn="ctr"/>
            <a:r>
              <a:rPr lang="en-US" sz="2000" b="1" dirty="0">
                <a:solidFill>
                  <a:srgbClr val="3B3D40"/>
                </a:solidFill>
              </a:rPr>
              <a:t>Reversals</a:t>
            </a:r>
          </a:p>
          <a:p>
            <a:pPr lvl="0" algn="ctr"/>
            <a:endParaRPr lang="en-US" sz="1200" b="1" dirty="0">
              <a:solidFill>
                <a:srgbClr val="3B3D40"/>
              </a:solidFill>
            </a:endParaRPr>
          </a:p>
          <a:p>
            <a:pPr algn="ctr"/>
            <a:r>
              <a:rPr lang="en-US" sz="1200" b="1" dirty="0">
                <a:solidFill>
                  <a:srgbClr val="3B3D40"/>
                </a:solidFill>
              </a:rPr>
              <a:t>Blockchain technology relies on finality of transactions as a key component of its consensus mechanism. Payment cards transactions meanwhile are legally required to be reversable in the case of fraud.</a:t>
            </a:r>
          </a:p>
        </p:txBody>
      </p:sp>
      <p:pic>
        <p:nvPicPr>
          <p:cNvPr id="10" name="Graphic 9" descr="Gavel">
            <a:extLst>
              <a:ext uri="{FF2B5EF4-FFF2-40B4-BE49-F238E27FC236}">
                <a16:creationId xmlns:a16="http://schemas.microsoft.com/office/drawing/2014/main" id="{F26DC9D0-8377-1765-047F-89763F6AEE08}"/>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5638800" y="2388023"/>
            <a:ext cx="914400" cy="914400"/>
          </a:xfrm>
          <a:prstGeom prst="rect">
            <a:avLst/>
          </a:prstGeom>
        </p:spPr>
      </p:pic>
    </p:spTree>
    <p:extLst>
      <p:ext uri="{BB962C8B-B14F-4D97-AF65-F5344CB8AC3E}">
        <p14:creationId xmlns:p14="http://schemas.microsoft.com/office/powerpoint/2010/main" val="3667597279"/>
      </p:ext>
    </p:extLst>
  </p:cSld>
  <p:clrMapOvr>
    <a:masterClrMapping/>
  </p:clrMapOvr>
</p:sld>
</file>

<file path=ppt/theme/theme1.xml><?xml version="1.0" encoding="utf-8"?>
<a:theme xmlns:a="http://schemas.openxmlformats.org/drawingml/2006/main" name="Stardust">
  <a:themeElements>
    <a:clrScheme name="Custom 1">
      <a:dk1>
        <a:srgbClr val="0E2E47"/>
      </a:dk1>
      <a:lt1>
        <a:sysClr val="window" lastClr="FFFFFF"/>
      </a:lt1>
      <a:dk2>
        <a:srgbClr val="44546A"/>
      </a:dk2>
      <a:lt2>
        <a:srgbClr val="2B3032"/>
      </a:lt2>
      <a:accent1>
        <a:srgbClr val="80687A"/>
      </a:accent1>
      <a:accent2>
        <a:srgbClr val="AB98A6"/>
      </a:accent2>
      <a:accent3>
        <a:srgbClr val="C9B6CC"/>
      </a:accent3>
      <a:accent4>
        <a:srgbClr val="2B3032"/>
      </a:accent4>
      <a:accent5>
        <a:srgbClr val="555F63"/>
      </a:accent5>
      <a:accent6>
        <a:srgbClr val="808F95"/>
      </a:accent6>
      <a:hlink>
        <a:srgbClr val="A5A5A5"/>
      </a:hlink>
      <a:folHlink>
        <a:srgbClr val="FF79AF"/>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tardust" id="{6D9A794F-43C8-044F-B142-4F1B001DF3D6}" vid="{47969B16-04B8-DA40-9BEA-DFA01192C2F2}"/>
    </a:ext>
  </a:extLst>
</a:theme>
</file>

<file path=ppt/theme/theme2.xml><?xml version="1.0" encoding="utf-8"?>
<a:theme xmlns:a="http://schemas.openxmlformats.org/drawingml/2006/main" name="1_Office Theme">
  <a:themeElements>
    <a:clrScheme name="Custom 1">
      <a:dk1>
        <a:srgbClr val="0E2E47"/>
      </a:dk1>
      <a:lt1>
        <a:sysClr val="window" lastClr="FFFFFF"/>
      </a:lt1>
      <a:dk2>
        <a:srgbClr val="44546A"/>
      </a:dk2>
      <a:lt2>
        <a:srgbClr val="2B3032"/>
      </a:lt2>
      <a:accent1>
        <a:srgbClr val="80687A"/>
      </a:accent1>
      <a:accent2>
        <a:srgbClr val="AB98A6"/>
      </a:accent2>
      <a:accent3>
        <a:srgbClr val="C9B6CC"/>
      </a:accent3>
      <a:accent4>
        <a:srgbClr val="2B3032"/>
      </a:accent4>
      <a:accent5>
        <a:srgbClr val="555F63"/>
      </a:accent5>
      <a:accent6>
        <a:srgbClr val="808F95"/>
      </a:accent6>
      <a:hlink>
        <a:srgbClr val="A5A5A5"/>
      </a:hlink>
      <a:folHlink>
        <a:srgbClr val="FF79AF"/>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91903</TotalTime>
  <Words>9129</Words>
  <Application>Microsoft Macintosh PowerPoint</Application>
  <PresentationFormat>Widescreen</PresentationFormat>
  <Paragraphs>676</Paragraphs>
  <Slides>41</Slides>
  <Notes>41</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41</vt:i4>
      </vt:variant>
    </vt:vector>
  </HeadingPairs>
  <TitlesOfParts>
    <vt:vector size="50" baseType="lpstr">
      <vt:lpstr>Arial</vt:lpstr>
      <vt:lpstr>Calibri</vt:lpstr>
      <vt:lpstr>Calibri Light</vt:lpstr>
      <vt:lpstr>Helvetica Neue</vt:lpstr>
      <vt:lpstr>Helvetica Neue UltraLight</vt:lpstr>
      <vt:lpstr>hero-new</vt:lpstr>
      <vt:lpstr>Public Sans</vt:lpstr>
      <vt:lpstr>Stardust</vt:lpstr>
      <vt:lpstr>1_Office Theme</vt:lpstr>
      <vt:lpstr>PowerPoint Presentation</vt:lpstr>
      <vt:lpstr>Seamless integration with traditional banking infrastructure, especially payment card transactions, would give distributed ledger users unparalleled versatility and control over their assets. </vt:lpstr>
      <vt:lpstr>This report will focus specifically on integrating payment card transactions and their associated data messaging standard, ISO8583 and the closely related Australian Standard AS2805*.</vt:lpstr>
      <vt:lpstr>The format of an ISO8583 message is relatively straightforward, and consist of a few key parts. </vt:lpstr>
      <vt:lpstr>The MTI arguably specifies the most important information, and makes it easy to identify the key classification of a transaction at a glance.</vt:lpstr>
      <vt:lpstr>The primary bitmap and data elements are standardized, to allow anyone to decode the message contents easily as well as validate the message has been received in its entirety. </vt:lpstr>
      <vt:lpstr>Several packages exist to help streamline the encoding and decoding of IS8583 messages. Seemingly making it easy to integrate and transmit ISO8583 transactions with Substrate.</vt:lpstr>
      <vt:lpstr>Despite the ubiquity of libraries, market dominance of payment cards, and future-proofed entrenched position; no blockchain network has attempted to support ISO8583 transactions.</vt:lpstr>
      <vt:lpstr>This is likely because data standards like ISO8583 were not designed for blockchain applications and integrating them poses significant challenges.</vt:lpstr>
      <vt:lpstr>As mentioned earlier, anyone on the network can unpack ISO8583 messages, which means they have complete access to the details held within. </vt:lpstr>
      <vt:lpstr>All ISO8583 messages are extremely sensitive and it’s extremely important to limit access to them. Banks avoid this through careful control of network access privileges.</vt:lpstr>
      <vt:lpstr>This is because the ISO8583 messages and authentication system is very vulnerable to fraud and false authorizations, and the industry expects to lose more than $400B USD over the next decade. </vt:lpstr>
      <vt:lpstr>Payment cards don’t use public/private key cryptography. Instead, Authorization is dependent on only a few fields, all of which are present that ISO8583 message we showed earlier.</vt:lpstr>
      <vt:lpstr>Even your browser won’t save the CVV/CVC/PIN number in autofill as it’s against the TOS for any company outside of the issuing bank to store that information.</vt:lpstr>
      <vt:lpstr>The open, eternally persistent, permissionless nature of blockchains possibly makes it the worst network architecture for transmitting or processing ISO8583 messages, even if they were encrypted.</vt:lpstr>
      <vt:lpstr>Compounding these challenges are the strict requirements of Payment Card Industry Data Security Standard (PCIDSS) compliance required for most financial applications. </vt:lpstr>
      <vt:lpstr>Unlike blockchains, traditional payment networks are explicitly centralized and have several privileged actors who can make and impose unilateral decisions governing transactions or the network.</vt:lpstr>
      <vt:lpstr>This is a challenge to adopt on modern blockchains architectures through cryptography as a breach of the centralized player’s privileged private keys might collapse the entire network. </vt:lpstr>
      <vt:lpstr>Adapting these responsibilities to a peer to peer structure doesn’t work as members of the network must respond to a unilateral, centrally mediated fraud process when it comes to reversals.</vt:lpstr>
      <vt:lpstr>In terms of attempted and in-market commercial products, most “crypto-related” payment cards have no direct or indirect exposure to the blockchain.</vt:lpstr>
      <vt:lpstr>These products are simply traditional products with a blockchain veneer, and lack any integration. They serve primarily as a way for incumbent networks to capitalize on blockchain’s brand.</vt:lpstr>
      <vt:lpstr>These incumbent networks and financial institutions have patented most applications in the space, though these patents seem overbroad and their validity and protections remain untested. </vt:lpstr>
      <vt:lpstr>While directly sending or processing ISO8583 messages on an open P2P blockchain is impossible from a security perspective, we may be able to clear them elsewhere and settle the transactions on-chain.</vt:lpstr>
      <vt:lpstr>We propose using an oracle to simultaneously allow users to manage their funds like any ERC20 token while accepting and processing ISO8583 messages.</vt:lpstr>
      <vt:lpstr>This allows both payment networks using ISO8583 and users to issue transactions out of their accounts and conduct on-chain actions safely.</vt:lpstr>
      <vt:lpstr>The high degree of centralization of an oracle allows us to; hide ISO8583 information behind a privacy barrier, comply with PCIDSS requirements, and manage transaction authorizations in real time. </vt:lpstr>
      <vt:lpstr>At a high level, here is the comparison between traditional networks and through our proposed oracle-based authorization flow.</vt:lpstr>
      <vt:lpstr>Here is that same flow for our proposed oracle solution in deeper technical detail.</vt:lpstr>
      <vt:lpstr>In order to minimize currency risks, it’s ideal if the smart contract tokens are some form of custodied stablecoins. </vt:lpstr>
      <vt:lpstr>The oracle controlling company can also issue reversals as is required by law, though blockchain architectures and the ERC20 standard were not designed with this capability natively.</vt:lpstr>
      <vt:lpstr>Luckily, reversibility is an area of active research and Stanford has just released its reversable ERC20R smart contracts. Though, these implementations are still on the untested cutting edge of technology. </vt:lpstr>
      <vt:lpstr>There are a few key challenges a reversible ERC20 token must address. The Stanford implementation addressed authority and downstream impacts, but not capital efficiency.</vt:lpstr>
      <vt:lpstr>The custodied stablecoin smart contract that underpins the system on the blockchain is proposed at this stage to be an ERC20R contract modified to include oracle based approvals.</vt:lpstr>
      <vt:lpstr>An oracle based solution simplifies reversal rights in the traditional financial way, though at the cost of significant centralization.</vt:lpstr>
      <vt:lpstr>There are many advantages to this architecture over existing commercial solutions. Today, users largely have to choose between the traditional payment cards or blockchain transactions. </vt:lpstr>
      <vt:lpstr>The proposed system allows users to utilize the full breadth of functionality of the blockchain as well as payment card infrastructure for everyday payments.</vt:lpstr>
      <vt:lpstr>It also improves on crypto payment gateways by simplifying the user experience, automatically increasing merchant adoption, and allowing for increased protection for both merchants and users.</vt:lpstr>
      <vt:lpstr>In the future, blockchain based settlement might also allow for immediately settlement on a 1:1 basis instead of merchants and banks waiting for a weekly or, at best, nightly batch process.</vt:lpstr>
      <vt:lpstr>In conclusion, we are advocating a centralized oracle based solution, as it seems to offer the best solutions to perform reversals, keep information secure, and recover in case of an authority breach.</vt:lpstr>
      <vt:lpstr>The technical build is straightforward compared to the financial infrastructure. However, the complexity can be reduced by leveraging open source libraries and partners.</vt:lpstr>
      <vt:lpstr>The recommended next step would be to prove the technical feasibility by constructing an oracle that can accept ISO8583 messages and push them to a smart contract on a testnet.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Adit Patel</dc:creator>
  <cp:lastModifiedBy>Adit Patel</cp:lastModifiedBy>
  <cp:revision>1026</cp:revision>
  <dcterms:created xsi:type="dcterms:W3CDTF">2022-07-22T15:19:06Z</dcterms:created>
  <dcterms:modified xsi:type="dcterms:W3CDTF">2022-10-03T02:29:32Z</dcterms:modified>
</cp:coreProperties>
</file>